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106"/>
  </p:notesMasterIdLst>
  <p:handoutMasterIdLst>
    <p:handoutMasterId r:id="rId107"/>
  </p:handoutMasterIdLst>
  <p:sldIdLst>
    <p:sldId id="639" r:id="rId2"/>
    <p:sldId id="460" r:id="rId3"/>
    <p:sldId id="523" r:id="rId4"/>
    <p:sldId id="607" r:id="rId5"/>
    <p:sldId id="608" r:id="rId6"/>
    <p:sldId id="609" r:id="rId7"/>
    <p:sldId id="363" r:id="rId8"/>
    <p:sldId id="462" r:id="rId9"/>
    <p:sldId id="433" r:id="rId10"/>
    <p:sldId id="528" r:id="rId11"/>
    <p:sldId id="532" r:id="rId12"/>
    <p:sldId id="534" r:id="rId13"/>
    <p:sldId id="611" r:id="rId14"/>
    <p:sldId id="614" r:id="rId15"/>
    <p:sldId id="615" r:id="rId16"/>
    <p:sldId id="531" r:id="rId17"/>
    <p:sldId id="369" r:id="rId18"/>
    <p:sldId id="547" r:id="rId19"/>
    <p:sldId id="616" r:id="rId20"/>
    <p:sldId id="617" r:id="rId21"/>
    <p:sldId id="548" r:id="rId22"/>
    <p:sldId id="368" r:id="rId23"/>
    <p:sldId id="623" r:id="rId24"/>
    <p:sldId id="626" r:id="rId25"/>
    <p:sldId id="376" r:id="rId26"/>
    <p:sldId id="538" r:id="rId27"/>
    <p:sldId id="539" r:id="rId28"/>
    <p:sldId id="540" r:id="rId29"/>
    <p:sldId id="541" r:id="rId30"/>
    <p:sldId id="542" r:id="rId31"/>
    <p:sldId id="543" r:id="rId32"/>
    <p:sldId id="549" r:id="rId33"/>
    <p:sldId id="550" r:id="rId34"/>
    <p:sldId id="551" r:id="rId35"/>
    <p:sldId id="391" r:id="rId36"/>
    <p:sldId id="554" r:id="rId37"/>
    <p:sldId id="555" r:id="rId38"/>
    <p:sldId id="488" r:id="rId39"/>
    <p:sldId id="556" r:id="rId40"/>
    <p:sldId id="557" r:id="rId41"/>
    <p:sldId id="558" r:id="rId42"/>
    <p:sldId id="560" r:id="rId43"/>
    <p:sldId id="561" r:id="rId44"/>
    <p:sldId id="562" r:id="rId45"/>
    <p:sldId id="563" r:id="rId46"/>
    <p:sldId id="564" r:id="rId47"/>
    <p:sldId id="565" r:id="rId48"/>
    <p:sldId id="566" r:id="rId49"/>
    <p:sldId id="567" r:id="rId50"/>
    <p:sldId id="568" r:id="rId51"/>
    <p:sldId id="569" r:id="rId52"/>
    <p:sldId id="578" r:id="rId53"/>
    <p:sldId id="570" r:id="rId54"/>
    <p:sldId id="572" r:id="rId55"/>
    <p:sldId id="573" r:id="rId56"/>
    <p:sldId id="574" r:id="rId57"/>
    <p:sldId id="575" r:id="rId58"/>
    <p:sldId id="576" r:id="rId59"/>
    <p:sldId id="577" r:id="rId60"/>
    <p:sldId id="579" r:id="rId61"/>
    <p:sldId id="618" r:id="rId62"/>
    <p:sldId id="581" r:id="rId63"/>
    <p:sldId id="412" r:id="rId64"/>
    <p:sldId id="580" r:id="rId65"/>
    <p:sldId id="403" r:id="rId66"/>
    <p:sldId id="583" r:id="rId67"/>
    <p:sldId id="584" r:id="rId68"/>
    <p:sldId id="440" r:id="rId69"/>
    <p:sldId id="585" r:id="rId70"/>
    <p:sldId id="586" r:id="rId71"/>
    <p:sldId id="587" r:id="rId72"/>
    <p:sldId id="628" r:id="rId73"/>
    <p:sldId id="443" r:id="rId74"/>
    <p:sldId id="588" r:id="rId75"/>
    <p:sldId id="589" r:id="rId76"/>
    <p:sldId id="590" r:id="rId77"/>
    <p:sldId id="630" r:id="rId78"/>
    <p:sldId id="631" r:id="rId79"/>
    <p:sldId id="632" r:id="rId80"/>
    <p:sldId id="437" r:id="rId81"/>
    <p:sldId id="464" r:id="rId82"/>
    <p:sldId id="591" r:id="rId83"/>
    <p:sldId id="592" r:id="rId84"/>
    <p:sldId id="593" r:id="rId85"/>
    <p:sldId id="594" r:id="rId86"/>
    <p:sldId id="450" r:id="rId87"/>
    <p:sldId id="595" r:id="rId88"/>
    <p:sldId id="596" r:id="rId89"/>
    <p:sldId id="633" r:id="rId90"/>
    <p:sldId id="597" r:id="rId91"/>
    <p:sldId id="603" r:id="rId92"/>
    <p:sldId id="472" r:id="rId93"/>
    <p:sldId id="469" r:id="rId94"/>
    <p:sldId id="503" r:id="rId95"/>
    <p:sldId id="504" r:id="rId96"/>
    <p:sldId id="505" r:id="rId97"/>
    <p:sldId id="501" r:id="rId98"/>
    <p:sldId id="506" r:id="rId99"/>
    <p:sldId id="362" r:id="rId100"/>
    <p:sldId id="1345" r:id="rId101"/>
    <p:sldId id="468" r:id="rId102"/>
    <p:sldId id="621" r:id="rId103"/>
    <p:sldId id="638" r:id="rId104"/>
    <p:sldId id="624" r:id="rId105"/>
  </p:sldIdLst>
  <p:sldSz cx="9144000" cy="6858000" type="overhead"/>
  <p:notesSz cx="6858000" cy="9144000"/>
  <p:defaultTextStyle>
    <a:defPPr>
      <a:defRPr lang="en-US"/>
    </a:defPPr>
    <a:lvl1pPr algn="l" rtl="0" eaLnBrk="0" fontAlgn="base" hangingPunct="0">
      <a:spcBef>
        <a:spcPct val="0"/>
      </a:spcBef>
      <a:spcAft>
        <a:spcPct val="0"/>
      </a:spcAft>
      <a:defRPr sz="2400" kern="1200">
        <a:solidFill>
          <a:srgbClr val="0000FF"/>
        </a:solidFill>
        <a:latin typeface="Lucida Console" pitchFamily="49" charset="0"/>
        <a:ea typeface="+mn-ea"/>
        <a:cs typeface="+mn-cs"/>
      </a:defRPr>
    </a:lvl1pPr>
    <a:lvl2pPr marL="457200" algn="l" rtl="0" eaLnBrk="0" fontAlgn="base" hangingPunct="0">
      <a:spcBef>
        <a:spcPct val="0"/>
      </a:spcBef>
      <a:spcAft>
        <a:spcPct val="0"/>
      </a:spcAft>
      <a:defRPr sz="2400" kern="1200">
        <a:solidFill>
          <a:srgbClr val="0000FF"/>
        </a:solidFill>
        <a:latin typeface="Lucida Console" pitchFamily="49" charset="0"/>
        <a:ea typeface="+mn-ea"/>
        <a:cs typeface="+mn-cs"/>
      </a:defRPr>
    </a:lvl2pPr>
    <a:lvl3pPr marL="914400" algn="l" rtl="0" eaLnBrk="0" fontAlgn="base" hangingPunct="0">
      <a:spcBef>
        <a:spcPct val="0"/>
      </a:spcBef>
      <a:spcAft>
        <a:spcPct val="0"/>
      </a:spcAft>
      <a:defRPr sz="2400" kern="1200">
        <a:solidFill>
          <a:srgbClr val="0000FF"/>
        </a:solidFill>
        <a:latin typeface="Lucida Console" pitchFamily="49" charset="0"/>
        <a:ea typeface="+mn-ea"/>
        <a:cs typeface="+mn-cs"/>
      </a:defRPr>
    </a:lvl3pPr>
    <a:lvl4pPr marL="1371600" algn="l" rtl="0" eaLnBrk="0" fontAlgn="base" hangingPunct="0">
      <a:spcBef>
        <a:spcPct val="0"/>
      </a:spcBef>
      <a:spcAft>
        <a:spcPct val="0"/>
      </a:spcAft>
      <a:defRPr sz="2400" kern="1200">
        <a:solidFill>
          <a:srgbClr val="0000FF"/>
        </a:solidFill>
        <a:latin typeface="Lucida Console" pitchFamily="49" charset="0"/>
        <a:ea typeface="+mn-ea"/>
        <a:cs typeface="+mn-cs"/>
      </a:defRPr>
    </a:lvl4pPr>
    <a:lvl5pPr marL="1828800" algn="l" rtl="0" eaLnBrk="0" fontAlgn="base" hangingPunct="0">
      <a:spcBef>
        <a:spcPct val="0"/>
      </a:spcBef>
      <a:spcAft>
        <a:spcPct val="0"/>
      </a:spcAft>
      <a:defRPr sz="2400" kern="1200">
        <a:solidFill>
          <a:srgbClr val="0000FF"/>
        </a:solidFill>
        <a:latin typeface="Lucida Console" pitchFamily="49" charset="0"/>
        <a:ea typeface="+mn-ea"/>
        <a:cs typeface="+mn-cs"/>
      </a:defRPr>
    </a:lvl5pPr>
    <a:lvl6pPr marL="2286000" algn="l" defTabSz="914400" rtl="0" eaLnBrk="1" latinLnBrk="0" hangingPunct="1">
      <a:defRPr sz="2400" kern="1200">
        <a:solidFill>
          <a:srgbClr val="0000FF"/>
        </a:solidFill>
        <a:latin typeface="Lucida Console" pitchFamily="49" charset="0"/>
        <a:ea typeface="+mn-ea"/>
        <a:cs typeface="+mn-cs"/>
      </a:defRPr>
    </a:lvl6pPr>
    <a:lvl7pPr marL="2743200" algn="l" defTabSz="914400" rtl="0" eaLnBrk="1" latinLnBrk="0" hangingPunct="1">
      <a:defRPr sz="2400" kern="1200">
        <a:solidFill>
          <a:srgbClr val="0000FF"/>
        </a:solidFill>
        <a:latin typeface="Lucida Console" pitchFamily="49" charset="0"/>
        <a:ea typeface="+mn-ea"/>
        <a:cs typeface="+mn-cs"/>
      </a:defRPr>
    </a:lvl7pPr>
    <a:lvl8pPr marL="3200400" algn="l" defTabSz="914400" rtl="0" eaLnBrk="1" latinLnBrk="0" hangingPunct="1">
      <a:defRPr sz="2400" kern="1200">
        <a:solidFill>
          <a:srgbClr val="0000FF"/>
        </a:solidFill>
        <a:latin typeface="Lucida Console" pitchFamily="49" charset="0"/>
        <a:ea typeface="+mn-ea"/>
        <a:cs typeface="+mn-cs"/>
      </a:defRPr>
    </a:lvl8pPr>
    <a:lvl9pPr marL="3657600" algn="l" defTabSz="914400" rtl="0" eaLnBrk="1" latinLnBrk="0" hangingPunct="1">
      <a:defRPr sz="2400" kern="1200">
        <a:solidFill>
          <a:srgbClr val="0000FF"/>
        </a:solidFill>
        <a:latin typeface="Lucida Console" pitchFamily="49" charset="0"/>
        <a:ea typeface="+mn-ea"/>
        <a:cs typeface="+mn-cs"/>
      </a:defRPr>
    </a:lvl9pPr>
  </p:defaultTextStyle>
  <p:extLst>
    <p:ext uri="{EFAFB233-063F-42B5-8137-9DF3F51BA10A}">
      <p15:sldGuideLst xmlns:p15="http://schemas.microsoft.com/office/powerpoint/2012/main">
        <p15:guide id="1" orient="horz" pos="3465">
          <p15:clr>
            <a:srgbClr val="A4A3A4"/>
          </p15:clr>
        </p15:guide>
        <p15:guide id="2" pos="40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3366FF"/>
    <a:srgbClr val="FF9900"/>
    <a:srgbClr val="DDDDDD"/>
    <a:srgbClr val="FF3300"/>
    <a:srgbClr val="3333FF"/>
    <a:srgbClr val="3333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40" autoAdjust="0"/>
    <p:restoredTop sz="94660"/>
  </p:normalViewPr>
  <p:slideViewPr>
    <p:cSldViewPr snapToGrid="0">
      <p:cViewPr varScale="1">
        <p:scale>
          <a:sx n="72" d="100"/>
          <a:sy n="72" d="100"/>
        </p:scale>
        <p:origin x="512" y="28"/>
      </p:cViewPr>
      <p:guideLst>
        <p:guide orient="horz" pos="3465"/>
        <p:guide pos="40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handoutMaster" Target="handoutMasters/handout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defRPr sz="1200">
                <a:latin typeface="Comic Sans MS" pitchFamily="66" charset="0"/>
              </a:defRPr>
            </a:lvl1pPr>
          </a:lstStyle>
          <a:p>
            <a:pPr>
              <a:defRPr/>
            </a:pPr>
            <a:endParaRPr lang="en-US" dirty="0">
              <a:latin typeface="Arial" pitchFamily="34" charset="0"/>
            </a:endParaRPr>
          </a:p>
        </p:txBody>
      </p:sp>
      <p:sp>
        <p:nvSpPr>
          <p:cNvPr id="409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lgn="r">
              <a:defRPr sz="1200">
                <a:latin typeface="Comic Sans MS" pitchFamily="66" charset="0"/>
              </a:defRPr>
            </a:lvl1pPr>
          </a:lstStyle>
          <a:p>
            <a:pPr>
              <a:defRPr/>
            </a:pPr>
            <a:endParaRPr lang="en-US" dirty="0">
              <a:latin typeface="Arial" pitchFamily="34" charset="0"/>
            </a:endParaRPr>
          </a:p>
        </p:txBody>
      </p:sp>
      <p:sp>
        <p:nvSpPr>
          <p:cNvPr id="409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defRPr sz="1200">
                <a:latin typeface="Comic Sans MS" pitchFamily="66" charset="0"/>
              </a:defRPr>
            </a:lvl1pPr>
          </a:lstStyle>
          <a:p>
            <a:pPr>
              <a:defRPr/>
            </a:pPr>
            <a:endParaRPr lang="en-US" dirty="0">
              <a:latin typeface="Arial" pitchFamily="34" charset="0"/>
            </a:endParaRPr>
          </a:p>
        </p:txBody>
      </p:sp>
      <p:sp>
        <p:nvSpPr>
          <p:cNvPr id="409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r">
              <a:defRPr sz="1200">
                <a:latin typeface="Comic Sans MS" pitchFamily="66" charset="0"/>
              </a:defRPr>
            </a:lvl1pPr>
          </a:lstStyle>
          <a:p>
            <a:pPr>
              <a:defRPr/>
            </a:pPr>
            <a:fld id="{F431B3A5-8610-408B-8B28-141655412710}" type="slidenum">
              <a:rPr lang="ar-SA">
                <a:latin typeface="Arial" pitchFamily="34" charset="0"/>
              </a:rPr>
              <a:pPr>
                <a:defRPr/>
              </a:pPr>
              <a:t>‹#›</a:t>
            </a:fld>
            <a:endParaRPr lang="en-US" dirty="0">
              <a:latin typeface="Arial" pitchFamily="34" charset="0"/>
            </a:endParaRPr>
          </a:p>
        </p:txBody>
      </p:sp>
    </p:spTree>
    <p:extLst>
      <p:ext uri="{BB962C8B-B14F-4D97-AF65-F5344CB8AC3E}">
        <p14:creationId xmlns:p14="http://schemas.microsoft.com/office/powerpoint/2010/main" val="195888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Marlett" pitchFamily="2" charset="2"/>
              </a:defRPr>
            </a:lvl1pPr>
          </a:lstStyle>
          <a:p>
            <a:pPr>
              <a:defRPr/>
            </a:pPr>
            <a:endParaRPr lang="en-US" dirty="0"/>
          </a:p>
        </p:txBody>
      </p:sp>
      <p:sp>
        <p:nvSpPr>
          <p:cNvPr id="614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Marlett" pitchFamily="2" charset="2"/>
              </a:defRPr>
            </a:lvl1pPr>
          </a:lstStyle>
          <a:p>
            <a:pPr>
              <a:defRPr/>
            </a:pPr>
            <a:endParaRPr lang="en-US" dirty="0"/>
          </a:p>
        </p:txBody>
      </p:sp>
      <p:sp>
        <p:nvSpPr>
          <p:cNvPr id="1136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15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Marlett" pitchFamily="2" charset="2"/>
              </a:defRPr>
            </a:lvl1pPr>
          </a:lstStyle>
          <a:p>
            <a:pPr>
              <a:defRPr/>
            </a:pPr>
            <a:endParaRPr lang="en-US" dirty="0"/>
          </a:p>
        </p:txBody>
      </p:sp>
      <p:sp>
        <p:nvSpPr>
          <p:cNvPr id="615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arlett" pitchFamily="2" charset="2"/>
              </a:defRPr>
            </a:lvl1pPr>
          </a:lstStyle>
          <a:p>
            <a:pPr>
              <a:defRPr/>
            </a:pPr>
            <a:fld id="{0DEEA323-ADEC-4737-8D0D-4CC6F2A10B99}" type="slidenum">
              <a:rPr lang="ar-SA"/>
              <a:pPr>
                <a:defRPr/>
              </a:pPr>
              <a:t>‹#›</a:t>
            </a:fld>
            <a:endParaRPr lang="en-US" dirty="0"/>
          </a:p>
        </p:txBody>
      </p:sp>
    </p:spTree>
    <p:extLst>
      <p:ext uri="{BB962C8B-B14F-4D97-AF65-F5344CB8AC3E}">
        <p14:creationId xmlns:p14="http://schemas.microsoft.com/office/powerpoint/2010/main" val="23636657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0BD58CFA-204E-4806-8DF4-97417471D4EE}" type="slidenum">
              <a:rPr lang="ar-SA" smtClean="0"/>
              <a:pPr/>
              <a:t>2</a:t>
            </a:fld>
            <a:endParaRPr lang="en-US" dirty="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333021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748482E7-D0E0-4724-85B3-C2A3A8C8BF12}" type="slidenum">
              <a:rPr lang="ar-SA" smtClean="0"/>
              <a:pPr/>
              <a:t>3</a:t>
            </a:fld>
            <a:endParaRPr lang="en-US" dirty="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942511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E858FDE2-6B3F-495D-9574-A5F8106BDF11}" type="slidenum">
              <a:rPr lang="ar-SA" smtClean="0"/>
              <a:pPr/>
              <a:t>4</a:t>
            </a:fld>
            <a:endParaRPr lang="en-US" dirty="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xfrm>
            <a:off x="912813" y="4343400"/>
            <a:ext cx="5032375" cy="4114800"/>
          </a:xfrm>
          <a:noFill/>
          <a:ln/>
        </p:spPr>
        <p:txBody>
          <a:bodyPr/>
          <a:lstStyle/>
          <a:p>
            <a:endParaRPr lang="en-US" dirty="0"/>
          </a:p>
        </p:txBody>
      </p:sp>
    </p:spTree>
    <p:extLst>
      <p:ext uri="{BB962C8B-B14F-4D97-AF65-F5344CB8AC3E}">
        <p14:creationId xmlns:p14="http://schemas.microsoft.com/office/powerpoint/2010/main" val="3949264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F6E675BC-4C91-4C0E-BBA3-94A74ADE6AA4}" type="slidenum">
              <a:rPr lang="ar-SA" smtClean="0"/>
              <a:pPr/>
              <a:t>5</a:t>
            </a:fld>
            <a:endParaRPr lang="en-US" dirty="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xfrm>
            <a:off x="912813" y="4343400"/>
            <a:ext cx="5032375" cy="4114800"/>
          </a:xfrm>
          <a:noFill/>
          <a:ln/>
        </p:spPr>
        <p:txBody>
          <a:bodyPr/>
          <a:lstStyle/>
          <a:p>
            <a:endParaRPr lang="en-US" dirty="0"/>
          </a:p>
        </p:txBody>
      </p:sp>
    </p:spTree>
    <p:extLst>
      <p:ext uri="{BB962C8B-B14F-4D97-AF65-F5344CB8AC3E}">
        <p14:creationId xmlns:p14="http://schemas.microsoft.com/office/powerpoint/2010/main" val="205123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EFEBDB54-2BC0-4464-821D-C7153685A873}" type="slidenum">
              <a:rPr lang="ar-SA" smtClean="0"/>
              <a:pPr/>
              <a:t>6</a:t>
            </a:fld>
            <a:endParaRPr lang="en-US" dirty="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xfrm>
            <a:off x="912813" y="4343400"/>
            <a:ext cx="5032375" cy="4114800"/>
          </a:xfrm>
          <a:noFill/>
          <a:ln/>
        </p:spPr>
        <p:txBody>
          <a:bodyPr/>
          <a:lstStyle/>
          <a:p>
            <a:endParaRPr lang="en-US" dirty="0"/>
          </a:p>
        </p:txBody>
      </p:sp>
    </p:spTree>
    <p:extLst>
      <p:ext uri="{BB962C8B-B14F-4D97-AF65-F5344CB8AC3E}">
        <p14:creationId xmlns:p14="http://schemas.microsoft.com/office/powerpoint/2010/main" val="3449648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AF4DC722-8BF3-4228-9983-F0B13C9DFEE6}" type="slidenum">
              <a:rPr lang="ar-SA" smtClean="0"/>
              <a:pPr/>
              <a:t>7</a:t>
            </a:fld>
            <a:endParaRPr lang="en-US" dirty="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58452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39710467-AD63-4B24-8CB7-3640EACEB5E4}" type="slidenum">
              <a:rPr lang="ar-SA" smtClean="0"/>
              <a:pPr/>
              <a:t>8</a:t>
            </a:fld>
            <a:endParaRPr lang="en-US" dirty="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505959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7B85DB96-ED34-41F5-BDFC-1A97D680C590}" type="slidenum">
              <a:rPr lang="ar-SA" smtClean="0"/>
              <a:pPr/>
              <a:t>9</a:t>
            </a:fld>
            <a:endParaRPr lang="en-US" dirty="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250606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FB0D430E-0ED1-4634-BE58-5602A01D9250}" type="slidenum">
              <a:rPr lang="ar-SA" smtClean="0"/>
              <a:pPr/>
              <a:t>10</a:t>
            </a:fld>
            <a:endParaRPr lang="en-US" dirty="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r>
              <a:rPr lang="en-US" dirty="0"/>
              <a:t>The sequential object in has an initial state, and each</a:t>
            </a:r>
          </a:p>
          <a:p>
            <a:r>
              <a:rPr lang="en-US" dirty="0"/>
              <a:t>call to \mApply{} has an invocation as its input. The invocation</a:t>
            </a:r>
          </a:p>
          <a:p>
            <a:r>
              <a:rPr lang="en-US" dirty="0"/>
              <a:t>is a description of the invoked method and its arguments. The</a:t>
            </a:r>
          </a:p>
          <a:p>
            <a:r>
              <a:rPr lang="en-US" dirty="0"/>
              <a:t>\mApply{} call applies the invoked method to the object by</a:t>
            </a:r>
          </a:p>
          <a:p>
            <a:r>
              <a:rPr lang="en-US" dirty="0"/>
              <a:t>modifying the generic object's state and returning an appropriate</a:t>
            </a:r>
          </a:p>
          <a:p>
            <a:r>
              <a:rPr lang="en-US" dirty="0"/>
              <a:t>output as its response. For example, a stack would have its</a:t>
            </a:r>
          </a:p>
          <a:p>
            <a:r>
              <a:rPr lang="en-US" dirty="0"/>
              <a:t>invocations be either a push with the appropriate argument or a</a:t>
            </a:r>
          </a:p>
          <a:p>
            <a:r>
              <a:rPr lang="en-US" dirty="0"/>
              <a:t>pop with a void argument. The response of the push would be void</a:t>
            </a:r>
          </a:p>
          <a:p>
            <a:r>
              <a:rPr lang="en-US" dirty="0"/>
              <a:t>and the response of the pop would be the last element pushed.</a:t>
            </a:r>
          </a:p>
        </p:txBody>
      </p:sp>
    </p:spTree>
    <p:extLst>
      <p:ext uri="{BB962C8B-B14F-4D97-AF65-F5344CB8AC3E}">
        <p14:creationId xmlns:p14="http://schemas.microsoft.com/office/powerpoint/2010/main" val="789559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D0E35B17-2B57-48E7-89A8-A75D226A4D6A}" type="slidenum">
              <a:rPr lang="ar-SA" smtClean="0"/>
              <a:pPr/>
              <a:t>11</a:t>
            </a:fld>
            <a:endParaRPr lang="en-US" dirty="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355128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66F826FD-AF15-4129-A31A-AA593217D574}" type="slidenum">
              <a:rPr lang="ar-SA" smtClean="0"/>
              <a:pPr/>
              <a:t>12</a:t>
            </a:fld>
            <a:endParaRPr lang="en-US" dirty="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057132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82C8D219-712B-473B-A0BB-564A6E23FB2D}" type="slidenum">
              <a:rPr lang="ar-SA" smtClean="0"/>
              <a:pPr/>
              <a:t>13</a:t>
            </a:fld>
            <a:endParaRPr lang="en-US" dirty="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r>
              <a:rPr lang="en-US" dirty="0"/>
              <a:t>The sequential object in has an initial state, and each</a:t>
            </a:r>
          </a:p>
          <a:p>
            <a:r>
              <a:rPr lang="en-US" dirty="0"/>
              <a:t>call to \mApply{} has an invocation as its input. The invocation</a:t>
            </a:r>
          </a:p>
          <a:p>
            <a:r>
              <a:rPr lang="en-US" dirty="0"/>
              <a:t>is a description of the invoked method and its arguments. The</a:t>
            </a:r>
          </a:p>
          <a:p>
            <a:r>
              <a:rPr lang="en-US" dirty="0"/>
              <a:t>\mApply{} call applies the invoked method to the object by</a:t>
            </a:r>
          </a:p>
          <a:p>
            <a:r>
              <a:rPr lang="en-US" dirty="0"/>
              <a:t>modifying the generic object's state and returning an appropriate</a:t>
            </a:r>
          </a:p>
          <a:p>
            <a:r>
              <a:rPr lang="en-US" dirty="0"/>
              <a:t>output as its response. For example, a stack would have its</a:t>
            </a:r>
          </a:p>
          <a:p>
            <a:r>
              <a:rPr lang="en-US" dirty="0"/>
              <a:t>invocations be either a push with the appropriate argument or a</a:t>
            </a:r>
          </a:p>
          <a:p>
            <a:r>
              <a:rPr lang="en-US" dirty="0"/>
              <a:t>pop with a void argument. The response of the push would be void</a:t>
            </a:r>
          </a:p>
          <a:p>
            <a:r>
              <a:rPr lang="en-US" dirty="0"/>
              <a:t>and the response of the pop would be the last element pushed.</a:t>
            </a:r>
          </a:p>
        </p:txBody>
      </p:sp>
    </p:spTree>
    <p:extLst>
      <p:ext uri="{BB962C8B-B14F-4D97-AF65-F5344CB8AC3E}">
        <p14:creationId xmlns:p14="http://schemas.microsoft.com/office/powerpoint/2010/main" val="1927877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D5E584F1-8F50-4BAF-A832-233A46A594FD}" type="slidenum">
              <a:rPr lang="ar-SA" smtClean="0"/>
              <a:pPr/>
              <a:t>14</a:t>
            </a:fld>
            <a:endParaRPr lang="en-US" dirty="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058419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62F8C021-A816-4652-8933-FD40274FC23D}" type="slidenum">
              <a:rPr lang="ar-SA" smtClean="0"/>
              <a:pPr/>
              <a:t>15</a:t>
            </a:fld>
            <a:endParaRPr lang="en-US" dirty="0"/>
          </a:p>
        </p:txBody>
      </p:sp>
      <p:sp>
        <p:nvSpPr>
          <p:cNvPr id="13312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1C999E21-7399-4B4A-BAA6-2F79BE94B800}" type="slidenum">
              <a:rPr lang="ar-SA" sz="1200">
                <a:latin typeface="Marlett" pitchFamily="2" charset="2"/>
              </a:rPr>
              <a:pPr algn="r"/>
              <a:t>15</a:t>
            </a:fld>
            <a:endParaRPr lang="en-US" sz="1200" dirty="0">
              <a:latin typeface="Marlett" pitchFamily="2" charset="2"/>
            </a:endParaRPr>
          </a:p>
        </p:txBody>
      </p:sp>
      <p:sp>
        <p:nvSpPr>
          <p:cNvPr id="133124" name="Rectangle 2"/>
          <p:cNvSpPr>
            <a:spLocks noGrp="1" noRot="1" noChangeAspect="1" noChangeArrowheads="1" noTextEdit="1"/>
          </p:cNvSpPr>
          <p:nvPr>
            <p:ph type="sldImg"/>
          </p:nvPr>
        </p:nvSpPr>
        <p:spPr>
          <a:ln/>
        </p:spPr>
      </p:sp>
      <p:sp>
        <p:nvSpPr>
          <p:cNvPr id="133125" name="Rectangle 3"/>
          <p:cNvSpPr>
            <a:spLocks noGrp="1" noChangeArrowheads="1"/>
          </p:cNvSpPr>
          <p:nvPr>
            <p:ph type="body" idx="1"/>
          </p:nvPr>
        </p:nvSpPr>
        <p:spPr>
          <a:noFill/>
          <a:ln/>
        </p:spPr>
        <p:txBody>
          <a:bodyPr/>
          <a:lstStyle/>
          <a:p>
            <a:r>
              <a:rPr lang="en-US" dirty="0"/>
              <a:t>The sequential object in has an initial state, and each</a:t>
            </a:r>
          </a:p>
          <a:p>
            <a:r>
              <a:rPr lang="en-US" dirty="0"/>
              <a:t>call to \mApply{} has an invocation as its input. The invocation</a:t>
            </a:r>
          </a:p>
          <a:p>
            <a:r>
              <a:rPr lang="en-US" dirty="0"/>
              <a:t>is a description of the invoked method and its arguments. The</a:t>
            </a:r>
          </a:p>
          <a:p>
            <a:r>
              <a:rPr lang="en-US" dirty="0"/>
              <a:t>\mApply{} call applies the invoked method to the object by</a:t>
            </a:r>
          </a:p>
          <a:p>
            <a:r>
              <a:rPr lang="en-US" dirty="0"/>
              <a:t>modifying the generic object's state and returning an appropriate</a:t>
            </a:r>
          </a:p>
          <a:p>
            <a:r>
              <a:rPr lang="en-US" dirty="0"/>
              <a:t>output as its response. For example, a stack would have its</a:t>
            </a:r>
          </a:p>
          <a:p>
            <a:r>
              <a:rPr lang="en-US" dirty="0"/>
              <a:t>invocations be either a push with the appropriate argument or a</a:t>
            </a:r>
          </a:p>
          <a:p>
            <a:r>
              <a:rPr lang="en-US" dirty="0"/>
              <a:t>pop with a void argument. The response of the push would be void</a:t>
            </a:r>
          </a:p>
          <a:p>
            <a:r>
              <a:rPr lang="en-US" dirty="0"/>
              <a:t>and the response of the pop would be the last element pushed.</a:t>
            </a:r>
          </a:p>
        </p:txBody>
      </p:sp>
    </p:spTree>
    <p:extLst>
      <p:ext uri="{BB962C8B-B14F-4D97-AF65-F5344CB8AC3E}">
        <p14:creationId xmlns:p14="http://schemas.microsoft.com/office/powerpoint/2010/main" val="3807126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91758F39-F36A-4BB4-B29D-1115375A433F}" type="slidenum">
              <a:rPr lang="ar-SA" smtClean="0"/>
              <a:pPr/>
              <a:t>16</a:t>
            </a:fld>
            <a:endParaRPr lang="en-US" dirty="0"/>
          </a:p>
        </p:txBody>
      </p:sp>
      <p:sp>
        <p:nvSpPr>
          <p:cNvPr id="134147" name="Rectangle 2"/>
          <p:cNvSpPr>
            <a:spLocks noGrp="1" noRot="1" noChangeAspect="1" noChangeArrowheads="1" noTextEdit="1"/>
          </p:cNvSpPr>
          <p:nvPr>
            <p:ph type="sldImg"/>
          </p:nvPr>
        </p:nvSpPr>
        <p:spPr>
          <a:xfrm>
            <a:off x="1144588" y="685800"/>
            <a:ext cx="4572000" cy="3429000"/>
          </a:xfrm>
          <a:ln/>
        </p:spPr>
      </p:sp>
      <p:sp>
        <p:nvSpPr>
          <p:cNvPr id="134148" name="Rectangle 3"/>
          <p:cNvSpPr>
            <a:spLocks noGrp="1" noChangeArrowheads="1"/>
          </p:cNvSpPr>
          <p:nvPr>
            <p:ph type="body" idx="1"/>
          </p:nvPr>
        </p:nvSpPr>
        <p:spPr>
          <a:noFill/>
          <a:ln/>
        </p:spPr>
        <p:txBody>
          <a:bodyPr/>
          <a:lstStyle/>
          <a:p>
            <a:pPr marL="228600" indent="-228600"/>
            <a:r>
              <a:rPr lang="en-US" dirty="0"/>
              <a:t>We will start by implementing a lock-free universal construction, and only then move on to develop it into a wait-free solution</a:t>
            </a:r>
          </a:p>
        </p:txBody>
      </p:sp>
    </p:spTree>
    <p:extLst>
      <p:ext uri="{BB962C8B-B14F-4D97-AF65-F5344CB8AC3E}">
        <p14:creationId xmlns:p14="http://schemas.microsoft.com/office/powerpoint/2010/main" val="33915052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4ADC31F1-B850-446D-BFBF-E9311E58A588}" type="slidenum">
              <a:rPr lang="ar-SA" smtClean="0"/>
              <a:pPr/>
              <a:t>17</a:t>
            </a:fld>
            <a:endParaRPr lang="en-US" dirty="0"/>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534211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F3F7E01A-3AB5-4D96-9164-7847692B15A2}" type="slidenum">
              <a:rPr lang="ar-SA" smtClean="0"/>
              <a:pPr/>
              <a:t>18</a:t>
            </a:fld>
            <a:endParaRPr lang="en-US" dirty="0"/>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457724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851F6965-228F-4102-9B0C-8A08273DD086}" type="slidenum">
              <a:rPr lang="ar-SA" smtClean="0"/>
              <a:pPr/>
              <a:t>19</a:t>
            </a:fld>
            <a:endParaRPr lang="en-US" dirty="0"/>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p:spPr>
        <p:txBody>
          <a:bodyPr/>
          <a:lstStyle/>
          <a:p>
            <a:r>
              <a:rPr lang="en-US" dirty="0"/>
              <a:t>Can’t have one pointer have consensus does on it many times by the same thread. If students ask, trying to have threads have a new decide object in a node and then go back and update the pointer with a simple write based on the decision will also not work because slow </a:t>
            </a:r>
          </a:p>
          <a:p>
            <a:r>
              <a:rPr lang="en-US" dirty="0"/>
              <a:t>Writers may erase what fast ones did. Our solution is actually along these lines, but it has a chain of nodes in each of which the pointer is </a:t>
            </a:r>
          </a:p>
          <a:p>
            <a:r>
              <a:rPr lang="en-US" dirty="0"/>
              <a:t>only set once which is why it works…</a:t>
            </a:r>
          </a:p>
          <a:p>
            <a:endParaRPr lang="en-US" dirty="0"/>
          </a:p>
        </p:txBody>
      </p:sp>
    </p:spTree>
    <p:extLst>
      <p:ext uri="{BB962C8B-B14F-4D97-AF65-F5344CB8AC3E}">
        <p14:creationId xmlns:p14="http://schemas.microsoft.com/office/powerpoint/2010/main" val="6161759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32D9D82A-9C89-4A4C-9424-2D05192B6681}" type="slidenum">
              <a:rPr lang="ar-SA" smtClean="0"/>
              <a:pPr/>
              <a:t>20</a:t>
            </a:fld>
            <a:endParaRPr lang="en-US" dirty="0"/>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251051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255003D6-99FB-42DA-95CA-4E9ABBB13521}" type="slidenum">
              <a:rPr lang="ar-SA" smtClean="0"/>
              <a:pPr/>
              <a:t>21</a:t>
            </a:fld>
            <a:endParaRPr lang="en-US" dirty="0"/>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8300739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E5ABA451-295D-4DAD-AE87-704C27B9F7DD}" type="slidenum">
              <a:rPr lang="ar-SA" smtClean="0"/>
              <a:pPr/>
              <a:t>22</a:t>
            </a:fld>
            <a:endParaRPr lang="en-US" dirty="0"/>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r>
              <a:rPr lang="en-US" dirty="0"/>
              <a:t>Traverse the list and compute the response by applying all the method calls from the initial state. </a:t>
            </a:r>
          </a:p>
        </p:txBody>
      </p:sp>
    </p:spTree>
    <p:extLst>
      <p:ext uri="{BB962C8B-B14F-4D97-AF65-F5344CB8AC3E}">
        <p14:creationId xmlns:p14="http://schemas.microsoft.com/office/powerpoint/2010/main" val="16636922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57AE53B1-8846-4009-A4EA-B5EA9B952E69}" type="slidenum">
              <a:rPr lang="ar-SA" smtClean="0"/>
              <a:pPr/>
              <a:t>23</a:t>
            </a:fld>
            <a:endParaRPr lang="en-US" dirty="0"/>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r>
              <a:rPr lang="en-US" dirty="0"/>
              <a:t>Traverse the list and compute the response by applying all the method calls from the initial state. </a:t>
            </a:r>
          </a:p>
        </p:txBody>
      </p:sp>
    </p:spTree>
    <p:extLst>
      <p:ext uri="{BB962C8B-B14F-4D97-AF65-F5344CB8AC3E}">
        <p14:creationId xmlns:p14="http://schemas.microsoft.com/office/powerpoint/2010/main" val="12957670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4492A4CA-09B5-4787-94D0-89BD6A6B3AD7}" type="slidenum">
              <a:rPr lang="ar-SA" smtClean="0"/>
              <a:pPr/>
              <a:t>24</a:t>
            </a:fld>
            <a:endParaRPr lang="en-US" dirty="0"/>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r>
              <a:rPr lang="en-US" dirty="0"/>
              <a:t>Because we are using a new node every time, we have a consensus object that is used only one time. But as we will explain later, it cannot be read, so we need the actual pointer to be a regular memory location. Because </a:t>
            </a:r>
          </a:p>
          <a:p>
            <a:r>
              <a:rPr lang="en-US" dirty="0"/>
              <a:t>All threads write the same value to this location, there will not be a problem.  </a:t>
            </a:r>
          </a:p>
        </p:txBody>
      </p:sp>
    </p:spTree>
    <p:extLst>
      <p:ext uri="{BB962C8B-B14F-4D97-AF65-F5344CB8AC3E}">
        <p14:creationId xmlns:p14="http://schemas.microsoft.com/office/powerpoint/2010/main" val="33936388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9F62B109-2096-4712-A941-D8FA408BDAAE}" type="slidenum">
              <a:rPr lang="ar-SA" smtClean="0"/>
              <a:pPr/>
              <a:t>25</a:t>
            </a:fld>
            <a:endParaRPr lang="en-US" dirty="0"/>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0449526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271667C7-1A76-489E-83EF-78EEDD1C30A4}" type="slidenum">
              <a:rPr lang="ar-SA" smtClean="0"/>
              <a:pPr/>
              <a:t>26</a:t>
            </a:fld>
            <a:endParaRPr lang="en-US" dirty="0"/>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2930988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439662F7-80D6-480C-99F4-11E9EBCDCE40}" type="slidenum">
              <a:rPr lang="ar-SA" smtClean="0"/>
              <a:pPr/>
              <a:t>27</a:t>
            </a:fld>
            <a:endParaRPr lang="en-US" dirty="0"/>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8423651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7192078D-5224-4555-BADD-FA272B03B0FB}" type="slidenum">
              <a:rPr lang="ar-SA" smtClean="0"/>
              <a:pPr/>
              <a:t>28</a:t>
            </a:fld>
            <a:endParaRPr lang="en-US" dirty="0"/>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3121377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2B52BF79-16EA-4D81-B482-870058463C73}" type="slidenum">
              <a:rPr lang="ar-SA" smtClean="0"/>
              <a:pPr/>
              <a:t>29</a:t>
            </a:fld>
            <a:endParaRPr lang="en-US" dirty="0"/>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3374717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7E8B855A-902B-4B9A-8ABE-D19F6696BB62}" type="slidenum">
              <a:rPr lang="ar-SA" smtClean="0"/>
              <a:pPr/>
              <a:t>30</a:t>
            </a:fld>
            <a:endParaRPr lang="en-US" dirty="0"/>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6581339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15CA4A9A-204D-4D65-A208-931EFE593E8D}" type="slidenum">
              <a:rPr lang="ar-SA" smtClean="0"/>
              <a:pPr/>
              <a:t>31</a:t>
            </a:fld>
            <a:endParaRPr lang="en-US" dirty="0"/>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9186228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48DC7CD7-3C76-4AE5-939C-6B51A05CE349}" type="slidenum">
              <a:rPr lang="ar-SA" smtClean="0"/>
              <a:pPr/>
              <a:t>32</a:t>
            </a:fld>
            <a:endParaRPr lang="en-US" dirty="0"/>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2208700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2DB991A2-65F1-48BB-A4CB-D470EA9CD2A5}" type="slidenum">
              <a:rPr lang="ar-SA" smtClean="0"/>
              <a:pPr/>
              <a:t>33</a:t>
            </a:fld>
            <a:endParaRPr lang="en-US" dirty="0"/>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8574786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F852EEF4-3D5B-4C84-BD13-D609737A153D}" type="slidenum">
              <a:rPr lang="ar-SA" smtClean="0"/>
              <a:pPr/>
              <a:t>34</a:t>
            </a:fld>
            <a:endParaRPr lang="en-US" dirty="0"/>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r>
              <a:rPr lang="en-US" dirty="0"/>
              <a:t>We need to locate the current head of the log.</a:t>
            </a:r>
          </a:p>
          <a:p>
            <a:r>
              <a:rPr lang="en-US" dirty="0"/>
              <a:t>Unfortunately, we cannot use a simple consensus object because it must be</a:t>
            </a:r>
          </a:p>
          <a:p>
            <a:r>
              <a:rPr lang="en-US" dirty="0"/>
              <a:t>updated repeatedly, and we assume that consensus objects can only be accessed</a:t>
            </a:r>
          </a:p>
          <a:p>
            <a:r>
              <a:rPr lang="en-US" dirty="0"/>
              <a:t>once by each thread.</a:t>
            </a:r>
          </a:p>
          <a:p>
            <a:r>
              <a:rPr lang="en-US" dirty="0"/>
              <a:t>Instead, we create a distributed structure of the kind</a:t>
            </a:r>
          </a:p>
          <a:p>
            <a:r>
              <a:rPr lang="en-US" dirty="0"/>
              <a:t>used in the Bakery algorithm of Chapter~\ref{chapter:mutex}. We</a:t>
            </a:r>
          </a:p>
          <a:p>
            <a:r>
              <a:rPr lang="en-US" dirty="0"/>
              <a:t>represent the head pointer \aHead{} as an $n$-entry array, where</a:t>
            </a:r>
          </a:p>
          <a:p>
            <a:r>
              <a:rPr lang="en-US" dirty="0"/>
              <a:t>\aHead{i} is the last node in the list that thread $i$ has</a:t>
            </a:r>
          </a:p>
          <a:p>
            <a:r>
              <a:rPr lang="en-US" dirty="0"/>
              <a:t>observed, understanding that many of the observed head array</a:t>
            </a:r>
          </a:p>
          <a:p>
            <a:r>
              <a:rPr lang="en-US" dirty="0"/>
              <a:t>entries may be outdated due to concurrency. Initially all entries</a:t>
            </a:r>
          </a:p>
          <a:p>
            <a:r>
              <a:rPr lang="en-US" dirty="0"/>
              <a:t>point to the same dummy node pointed to by the \fTail{}.  The</a:t>
            </a:r>
          </a:p>
          <a:p>
            <a:r>
              <a:rPr lang="en-US" dirty="0"/>
              <a:t>returned value for the head is determined by finding the node with</a:t>
            </a:r>
          </a:p>
          <a:p>
            <a:r>
              <a:rPr lang="en-US" dirty="0"/>
              <a:t>the maximum sequence number among the nodes read in the head</a:t>
            </a:r>
          </a:p>
          <a:p>
            <a:r>
              <a:rPr lang="en-US" dirty="0"/>
              <a:t>array. The method $\max()$ in Figure~\ref{figure:node} will</a:t>
            </a:r>
          </a:p>
          <a:p>
            <a:r>
              <a:rPr lang="en-US" dirty="0"/>
              <a:t>return this maximal value, the node in the log with possibly the</a:t>
            </a:r>
          </a:p>
          <a:p>
            <a:r>
              <a:rPr lang="en-US" dirty="0"/>
              <a:t>highest \fSeq{} sequence number, but no smaller than the</a:t>
            </a:r>
          </a:p>
          <a:p>
            <a:r>
              <a:rPr lang="en-US" dirty="0"/>
              <a:t>maximum in the array before $max()$ was called.</a:t>
            </a:r>
          </a:p>
        </p:txBody>
      </p:sp>
    </p:spTree>
    <p:extLst>
      <p:ext uri="{BB962C8B-B14F-4D97-AF65-F5344CB8AC3E}">
        <p14:creationId xmlns:p14="http://schemas.microsoft.com/office/powerpoint/2010/main" val="36700826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0E151D41-00C6-4788-9710-850D68FF67E4}" type="slidenum">
              <a:rPr lang="ar-SA" smtClean="0"/>
              <a:pPr/>
              <a:t>35</a:t>
            </a:fld>
            <a:endParaRPr lang="en-US" dirty="0"/>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4298451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p>
            <a:fld id="{C1B57BD4-41DD-4DB5-BD39-91A49A6091D4}" type="slidenum">
              <a:rPr lang="ar-SA" smtClean="0"/>
              <a:pPr/>
              <a:t>36</a:t>
            </a:fld>
            <a:endParaRPr lang="en-US" dirty="0"/>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8853341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p>
            <a:fld id="{2F9718C9-21AE-4208-8418-5767158F8A3E}" type="slidenum">
              <a:rPr lang="ar-SA" smtClean="0"/>
              <a:pPr/>
              <a:t>37</a:t>
            </a:fld>
            <a:endParaRPr lang="en-US" dirty="0"/>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9594284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9237BBF8-DB97-4BD4-BD35-D0E2931BEBBC}" type="slidenum">
              <a:rPr lang="ar-SA" smtClean="0"/>
              <a:pPr/>
              <a:t>38</a:t>
            </a:fld>
            <a:endParaRPr lang="en-US" dirty="0"/>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p:spPr>
        <p:txBody>
          <a:bodyPr/>
          <a:lstStyle/>
          <a:p>
            <a:r>
              <a:rPr lang="en-US" dirty="0"/>
              <a:t>This work like in the bakery algorithm. </a:t>
            </a:r>
          </a:p>
        </p:txBody>
      </p:sp>
    </p:spTree>
    <p:extLst>
      <p:ext uri="{BB962C8B-B14F-4D97-AF65-F5344CB8AC3E}">
        <p14:creationId xmlns:p14="http://schemas.microsoft.com/office/powerpoint/2010/main" val="29907335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p>
            <a:fld id="{0FB94439-5F74-40FA-9C6C-E360788E6D9B}" type="slidenum">
              <a:rPr lang="ar-SA" smtClean="0"/>
              <a:pPr/>
              <a:t>39</a:t>
            </a:fld>
            <a:endParaRPr lang="en-US" dirty="0"/>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0310722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p>
            <a:fld id="{559DBE99-222A-4548-B8B7-90F9CA760A49}" type="slidenum">
              <a:rPr lang="ar-SA" smtClean="0"/>
              <a:pPr/>
              <a:t>40</a:t>
            </a:fld>
            <a:endParaRPr lang="en-US" dirty="0"/>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9055401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EBD0767F-36AB-4A8D-91AF-612C83BC49A4}" type="slidenum">
              <a:rPr lang="ar-SA" smtClean="0"/>
              <a:pPr/>
              <a:t>41</a:t>
            </a:fld>
            <a:endParaRPr lang="en-US" dirty="0"/>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3982163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0911E3C5-3A8E-47EE-A38E-DDB664453B4F}" type="slidenum">
              <a:rPr lang="ar-SA" smtClean="0"/>
              <a:pPr/>
              <a:t>42</a:t>
            </a:fld>
            <a:endParaRPr lang="en-US" dirty="0"/>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p:spPr>
        <p:txBody>
          <a:bodyPr/>
          <a:lstStyle/>
          <a:p>
            <a:r>
              <a:rPr lang="en-US" dirty="0"/>
              <a:t>Part 1 of the universal application.</a:t>
            </a:r>
          </a:p>
        </p:txBody>
      </p:sp>
    </p:spTree>
    <p:extLst>
      <p:ext uri="{BB962C8B-B14F-4D97-AF65-F5344CB8AC3E}">
        <p14:creationId xmlns:p14="http://schemas.microsoft.com/office/powerpoint/2010/main" val="4790841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p>
            <a:fld id="{8E4CA3D9-AD48-440B-A641-E06DC0C50B8C}" type="slidenum">
              <a:rPr lang="ar-SA" smtClean="0"/>
              <a:pPr/>
              <a:t>43</a:t>
            </a:fld>
            <a:endParaRPr lang="en-US" dirty="0"/>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0100591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33069AED-7BAE-439E-8E5C-71C9EC3C680A}" type="slidenum">
              <a:rPr lang="ar-SA" smtClean="0"/>
              <a:pPr/>
              <a:t>44</a:t>
            </a:fld>
            <a:endParaRPr lang="en-US" dirty="0"/>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4463517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p>
            <a:fld id="{56A73AA1-7C39-4431-A11B-92E8111157AF}" type="slidenum">
              <a:rPr lang="ar-SA" smtClean="0"/>
              <a:pPr/>
              <a:t>45</a:t>
            </a:fld>
            <a:endParaRPr lang="en-US" dirty="0"/>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8001534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4DBB07AD-2BA6-443B-8F67-30F4549D4840}" type="slidenum">
              <a:rPr lang="ar-SA" smtClean="0"/>
              <a:pPr/>
              <a:t>46</a:t>
            </a:fld>
            <a:endParaRPr lang="en-US" dirty="0"/>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814993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CC855FAE-C197-40A0-AB27-5DC937FD721B}" type="slidenum">
              <a:rPr lang="ar-SA" smtClean="0"/>
              <a:pPr/>
              <a:t>47</a:t>
            </a:fld>
            <a:endParaRPr lang="en-US" dirty="0"/>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9166434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691953B9-4FBE-414E-9EF1-68BFD9B29AD6}" type="slidenum">
              <a:rPr lang="ar-SA" smtClean="0"/>
              <a:pPr/>
              <a:t>48</a:t>
            </a:fld>
            <a:endParaRPr lang="en-US" dirty="0"/>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0078831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p>
            <a:fld id="{E4126BBE-D84C-4333-81C1-A44CEC341A1F}" type="slidenum">
              <a:rPr lang="ar-SA" smtClean="0"/>
              <a:pPr/>
              <a:t>49</a:t>
            </a:fld>
            <a:endParaRPr lang="en-US" dirty="0"/>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p:spPr>
        <p:txBody>
          <a:bodyPr/>
          <a:lstStyle/>
          <a:p>
            <a:r>
              <a:rPr lang="en-US" dirty="0"/>
              <a:t>Notice that the next pointer could have already been written by another node, in which case the thread is overwriting the locations with the same value. </a:t>
            </a:r>
          </a:p>
        </p:txBody>
      </p:sp>
    </p:spTree>
    <p:extLst>
      <p:ext uri="{BB962C8B-B14F-4D97-AF65-F5344CB8AC3E}">
        <p14:creationId xmlns:p14="http://schemas.microsoft.com/office/powerpoint/2010/main" val="14349997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C8AB9EC3-6E0B-49CA-AA5B-A080D514C6A0}" type="slidenum">
              <a:rPr lang="ar-SA" smtClean="0"/>
              <a:pPr/>
              <a:t>50</a:t>
            </a:fld>
            <a:endParaRPr lang="en-US" dirty="0"/>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r>
              <a:rPr lang="en-US" dirty="0"/>
              <a:t>Notice that the setting could be by a node other than the one whose method call the winning node represents. </a:t>
            </a:r>
          </a:p>
        </p:txBody>
      </p:sp>
    </p:spTree>
    <p:extLst>
      <p:ext uri="{BB962C8B-B14F-4D97-AF65-F5344CB8AC3E}">
        <p14:creationId xmlns:p14="http://schemas.microsoft.com/office/powerpoint/2010/main" val="21699103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8BFD1156-4CC2-4C29-839A-CF613B488D02}" type="slidenum">
              <a:rPr lang="ar-SA" smtClean="0"/>
              <a:pPr/>
              <a:t>51</a:t>
            </a:fld>
            <a:endParaRPr lang="en-US" dirty="0"/>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p:spPr>
        <p:txBody>
          <a:bodyPr/>
          <a:lstStyle/>
          <a:p>
            <a:r>
              <a:rPr lang="en-US" dirty="0"/>
              <a:t>Notice that the setting could be by a node other than the one whose method call the winning node represents. </a:t>
            </a:r>
          </a:p>
        </p:txBody>
      </p:sp>
    </p:spTree>
    <p:extLst>
      <p:ext uri="{BB962C8B-B14F-4D97-AF65-F5344CB8AC3E}">
        <p14:creationId xmlns:p14="http://schemas.microsoft.com/office/powerpoint/2010/main" val="24432140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39DF013D-F24E-42FE-9E41-9EC814B84E7C}" type="slidenum">
              <a:rPr lang="ar-SA" smtClean="0"/>
              <a:pPr/>
              <a:t>52</a:t>
            </a:fld>
            <a:endParaRPr lang="en-US" dirty="0"/>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2239760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E51DC949-547D-4FB7-90D2-C5471542186F}" type="slidenum">
              <a:rPr lang="ar-SA" smtClean="0"/>
              <a:pPr/>
              <a:t>53</a:t>
            </a:fld>
            <a:endParaRPr lang="en-US" dirty="0"/>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p:spPr>
        <p:txBody>
          <a:bodyPr/>
          <a:lstStyle/>
          <a:p>
            <a:r>
              <a:rPr lang="en-US" dirty="0"/>
              <a:t>In this part of the code we compute the response. </a:t>
            </a:r>
          </a:p>
        </p:txBody>
      </p:sp>
    </p:spTree>
    <p:extLst>
      <p:ext uri="{BB962C8B-B14F-4D97-AF65-F5344CB8AC3E}">
        <p14:creationId xmlns:p14="http://schemas.microsoft.com/office/powerpoint/2010/main" val="19154044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4C437552-B6A6-4824-A56B-9B49B8E2C23C}" type="slidenum">
              <a:rPr lang="ar-SA" smtClean="0"/>
              <a:pPr/>
              <a:t>54</a:t>
            </a:fld>
            <a:endParaRPr lang="en-US" dirty="0"/>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p:spPr>
        <p:txBody>
          <a:bodyPr/>
          <a:lstStyle/>
          <a:p>
            <a:r>
              <a:rPr lang="en-US" dirty="0"/>
              <a:t>To compute my response. </a:t>
            </a:r>
          </a:p>
        </p:txBody>
      </p:sp>
    </p:spTree>
    <p:extLst>
      <p:ext uri="{BB962C8B-B14F-4D97-AF65-F5344CB8AC3E}">
        <p14:creationId xmlns:p14="http://schemas.microsoft.com/office/powerpoint/2010/main" val="17220792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E1F97E4A-D0C1-40A0-9F1C-7F542B580108}" type="slidenum">
              <a:rPr lang="ar-SA" smtClean="0"/>
              <a:pPr/>
              <a:t>55</a:t>
            </a:fld>
            <a:endParaRPr lang="en-US" dirty="0"/>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p:spPr>
        <p:txBody>
          <a:bodyPr/>
          <a:lstStyle/>
          <a:p>
            <a:r>
              <a:rPr lang="en-US" dirty="0"/>
              <a:t>To compute my response. </a:t>
            </a:r>
          </a:p>
        </p:txBody>
      </p:sp>
    </p:spTree>
    <p:extLst>
      <p:ext uri="{BB962C8B-B14F-4D97-AF65-F5344CB8AC3E}">
        <p14:creationId xmlns:p14="http://schemas.microsoft.com/office/powerpoint/2010/main" val="42315413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D8691AC8-E5B2-4798-AE00-05964BD6124E}" type="slidenum">
              <a:rPr lang="ar-SA" smtClean="0"/>
              <a:pPr/>
              <a:t>56</a:t>
            </a:fld>
            <a:endParaRPr lang="en-US" dirty="0"/>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p:spPr>
        <p:txBody>
          <a:bodyPr/>
          <a:lstStyle/>
          <a:p>
            <a:r>
              <a:rPr lang="en-US" dirty="0"/>
              <a:t>To compute my response. </a:t>
            </a:r>
          </a:p>
        </p:txBody>
      </p:sp>
    </p:spTree>
    <p:extLst>
      <p:ext uri="{BB962C8B-B14F-4D97-AF65-F5344CB8AC3E}">
        <p14:creationId xmlns:p14="http://schemas.microsoft.com/office/powerpoint/2010/main" val="18461850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64A943E2-D6A8-425D-9B7C-E36AF8E1EDBD}" type="slidenum">
              <a:rPr lang="ar-SA" smtClean="0"/>
              <a:pPr/>
              <a:t>57</a:t>
            </a:fld>
            <a:endParaRPr lang="en-US" dirty="0"/>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p:spPr>
        <p:txBody>
          <a:bodyPr/>
          <a:lstStyle/>
          <a:p>
            <a:r>
              <a:rPr lang="en-US" dirty="0"/>
              <a:t>To compute my response. </a:t>
            </a:r>
          </a:p>
        </p:txBody>
      </p:sp>
    </p:spTree>
    <p:extLst>
      <p:ext uri="{BB962C8B-B14F-4D97-AF65-F5344CB8AC3E}">
        <p14:creationId xmlns:p14="http://schemas.microsoft.com/office/powerpoint/2010/main" val="35028908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FAE633C1-C619-43C9-B051-C3218A728956}" type="slidenum">
              <a:rPr lang="ar-SA" smtClean="0"/>
              <a:pPr/>
              <a:t>58</a:t>
            </a:fld>
            <a:endParaRPr lang="en-US" dirty="0"/>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r>
              <a:rPr lang="en-US" dirty="0"/>
              <a:t>To compute my response. </a:t>
            </a:r>
          </a:p>
        </p:txBody>
      </p:sp>
    </p:spTree>
    <p:extLst>
      <p:ext uri="{BB962C8B-B14F-4D97-AF65-F5344CB8AC3E}">
        <p14:creationId xmlns:p14="http://schemas.microsoft.com/office/powerpoint/2010/main" val="38284015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CF21278E-A769-4513-8C86-A67852F5A827}" type="slidenum">
              <a:rPr lang="ar-SA" smtClean="0"/>
              <a:pPr/>
              <a:t>59</a:t>
            </a:fld>
            <a:endParaRPr lang="en-US" dirty="0"/>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p:spPr>
        <p:txBody>
          <a:bodyPr/>
          <a:lstStyle/>
          <a:p>
            <a:r>
              <a:rPr lang="en-US" dirty="0"/>
              <a:t>To compute my response. </a:t>
            </a:r>
          </a:p>
        </p:txBody>
      </p:sp>
    </p:spTree>
    <p:extLst>
      <p:ext uri="{BB962C8B-B14F-4D97-AF65-F5344CB8AC3E}">
        <p14:creationId xmlns:p14="http://schemas.microsoft.com/office/powerpoint/2010/main" val="37656809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ED5C62AD-F2EC-42F4-A862-B8BE7702B590}" type="slidenum">
              <a:rPr lang="ar-SA" smtClean="0"/>
              <a:pPr/>
              <a:t>60</a:t>
            </a:fld>
            <a:endParaRPr lang="en-US" dirty="0"/>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p:spPr>
        <p:txBody>
          <a:bodyPr/>
          <a:lstStyle/>
          <a:p>
            <a:r>
              <a:rPr lang="en-US" dirty="0"/>
              <a:t>Our construction is correct, that is, it is a linearizable</a:t>
            </a:r>
          </a:p>
          <a:p>
            <a:r>
              <a:rPr lang="en-US" dirty="0"/>
              <a:t>implementation of the sequential object, because the log is</a:t>
            </a:r>
          </a:p>
          <a:p>
            <a:r>
              <a:rPr lang="en-US" dirty="0"/>
              <a:t>immutable and each \mApply{} call can be linearized at the point</a:t>
            </a:r>
          </a:p>
          <a:p>
            <a:r>
              <a:rPr lang="en-US" dirty="0"/>
              <a:t>in which the consensus call adding it to the log was decided.</a:t>
            </a:r>
          </a:p>
          <a:p>
            <a:endParaRPr lang="en-US" dirty="0"/>
          </a:p>
          <a:p>
            <a:r>
              <a:rPr lang="en-US" dirty="0"/>
              <a:t>Why is our construction lock-free? We first note that the ``true''</a:t>
            </a:r>
          </a:p>
          <a:p>
            <a:r>
              <a:rPr lang="en-US" dirty="0"/>
              <a:t>head of the log, the latest node agreed on as the new head, is</a:t>
            </a:r>
          </a:p>
          <a:p>
            <a:r>
              <a:rPr lang="en-US" dirty="0"/>
              <a:t>always added to the head array within a finite number of steps</a:t>
            </a:r>
          </a:p>
          <a:p>
            <a:r>
              <a:rPr lang="en-US" dirty="0"/>
              <a:t>from the moment of decision.</a:t>
            </a:r>
          </a:p>
          <a:p>
            <a:r>
              <a:rPr lang="en-US" dirty="0"/>
              <a:t>This claim follows because  the node's</a:t>
            </a:r>
          </a:p>
          <a:p>
            <a:r>
              <a:rPr lang="en-US" dirty="0"/>
              <a:t>predecessor must already appear in the head array, and any node</a:t>
            </a:r>
          </a:p>
          <a:p>
            <a:r>
              <a:rPr lang="en-US" dirty="0"/>
              <a:t>repeatedly attempting to add a new node will repeatedly run the</a:t>
            </a:r>
          </a:p>
          <a:p>
            <a:r>
              <a:rPr lang="en-US" dirty="0"/>
              <a:t>$\max$ function on the head array. It will detect this</a:t>
            </a:r>
          </a:p>
          <a:p>
            <a:r>
              <a:rPr lang="en-US" dirty="0"/>
              <a:t>predecessor, run consensus on its \fDecideNext{}, then update all</a:t>
            </a:r>
          </a:p>
          <a:p>
            <a:r>
              <a:rPr lang="en-US" dirty="0"/>
              <a:t>its fields including the sequence number, and finally add the</a:t>
            </a:r>
          </a:p>
          <a:p>
            <a:r>
              <a:rPr lang="en-US" dirty="0"/>
              <a:t>decided node to its entry of the head array. Thus, the new</a:t>
            </a:r>
          </a:p>
          <a:p>
            <a:r>
              <a:rPr lang="en-US" dirty="0"/>
              <a:t>``true'' head node is always eventually recorded in the head</a:t>
            </a:r>
          </a:p>
          <a:p>
            <a:r>
              <a:rPr lang="en-US" dirty="0"/>
              <a:t>array. Therefore, the only way a thread can continue to spin</a:t>
            </a:r>
          </a:p>
          <a:p>
            <a:r>
              <a:rPr lang="en-US" dirty="0"/>
              <a:t>indefinitely, failing to add its own node to the log, is if</a:t>
            </a:r>
          </a:p>
          <a:p>
            <a:r>
              <a:rPr lang="en-US" dirty="0"/>
              <a:t>other threads repeatedly succeed in appending their own nodes to</a:t>
            </a:r>
          </a:p>
          <a:p>
            <a:r>
              <a:rPr lang="en-US" dirty="0"/>
              <a:t>the log, continuously changing the new head node.</a:t>
            </a:r>
          </a:p>
          <a:p>
            <a:r>
              <a:rPr lang="en-US" dirty="0"/>
              <a:t>This kind of starvation can occur only if the other nodes</a:t>
            </a:r>
          </a:p>
          <a:p>
            <a:r>
              <a:rPr lang="en-US" dirty="0"/>
              <a:t>are continually completing their</a:t>
            </a:r>
          </a:p>
          <a:p>
            <a:r>
              <a:rPr lang="en-US" dirty="0"/>
              <a:t>associated invocations, implying that the construction</a:t>
            </a:r>
          </a:p>
          <a:p>
            <a:r>
              <a:rPr lang="en-US" dirty="0"/>
              <a:t>is lock-free.</a:t>
            </a:r>
          </a:p>
        </p:txBody>
      </p:sp>
    </p:spTree>
    <p:extLst>
      <p:ext uri="{BB962C8B-B14F-4D97-AF65-F5344CB8AC3E}">
        <p14:creationId xmlns:p14="http://schemas.microsoft.com/office/powerpoint/2010/main" val="17631877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4D566EFC-DDDB-474E-96CD-8F067395F31E}" type="slidenum">
              <a:rPr lang="ar-SA" smtClean="0"/>
              <a:pPr/>
              <a:t>61</a:t>
            </a:fld>
            <a:endParaRPr lang="en-US" dirty="0"/>
          </a:p>
        </p:txBody>
      </p:sp>
      <p:sp>
        <p:nvSpPr>
          <p:cNvPr id="18125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DE82F40E-8EB7-468C-B2E9-02A35BA29D31}" type="slidenum">
              <a:rPr lang="ar-SA" sz="1200">
                <a:latin typeface="Marlett" pitchFamily="2" charset="2"/>
              </a:rPr>
              <a:pPr algn="r"/>
              <a:t>61</a:t>
            </a:fld>
            <a:endParaRPr lang="en-US" sz="1200" dirty="0">
              <a:latin typeface="Marlett" pitchFamily="2" charset="2"/>
            </a:endParaRPr>
          </a:p>
        </p:txBody>
      </p:sp>
      <p:sp>
        <p:nvSpPr>
          <p:cNvPr id="181252" name="Rectangle 2"/>
          <p:cNvSpPr>
            <a:spLocks noGrp="1" noRot="1" noChangeAspect="1" noChangeArrowheads="1" noTextEdit="1"/>
          </p:cNvSpPr>
          <p:nvPr>
            <p:ph type="sldImg"/>
          </p:nvPr>
        </p:nvSpPr>
        <p:spPr>
          <a:ln/>
        </p:spPr>
      </p:sp>
      <p:sp>
        <p:nvSpPr>
          <p:cNvPr id="181253" name="Rectangle 3"/>
          <p:cNvSpPr>
            <a:spLocks noGrp="1" noChangeArrowheads="1"/>
          </p:cNvSpPr>
          <p:nvPr>
            <p:ph type="body" idx="1"/>
          </p:nvPr>
        </p:nvSpPr>
        <p:spPr>
          <a:noFill/>
          <a:ln/>
        </p:spPr>
        <p:txBody>
          <a:bodyPr/>
          <a:lstStyle/>
          <a:p>
            <a:r>
              <a:rPr lang="en-US" dirty="0"/>
              <a:t>Our construction is correct, that is, it is a linearizable</a:t>
            </a:r>
          </a:p>
          <a:p>
            <a:r>
              <a:rPr lang="en-US" dirty="0"/>
              <a:t>implementation of the sequential object, because the log is</a:t>
            </a:r>
          </a:p>
          <a:p>
            <a:r>
              <a:rPr lang="en-US" dirty="0"/>
              <a:t>immutable and each \mApply{} call can be linearized at the point</a:t>
            </a:r>
          </a:p>
          <a:p>
            <a:r>
              <a:rPr lang="en-US" dirty="0"/>
              <a:t>in which the consensus call adding it to the log was decided.</a:t>
            </a:r>
          </a:p>
          <a:p>
            <a:endParaRPr lang="en-US" dirty="0"/>
          </a:p>
          <a:p>
            <a:r>
              <a:rPr lang="en-US" dirty="0"/>
              <a:t>Why is our construction lock-free? We first note that the ``true''</a:t>
            </a:r>
          </a:p>
          <a:p>
            <a:r>
              <a:rPr lang="en-US" dirty="0"/>
              <a:t>head of the log, the latest node agreed on as the new head, is</a:t>
            </a:r>
          </a:p>
          <a:p>
            <a:r>
              <a:rPr lang="en-US" dirty="0"/>
              <a:t>always added to the head array within a finite number of steps</a:t>
            </a:r>
          </a:p>
          <a:p>
            <a:r>
              <a:rPr lang="en-US" dirty="0"/>
              <a:t>from the moment of decision.</a:t>
            </a:r>
          </a:p>
          <a:p>
            <a:r>
              <a:rPr lang="en-US" dirty="0"/>
              <a:t>This claim follows because  the node's</a:t>
            </a:r>
          </a:p>
          <a:p>
            <a:r>
              <a:rPr lang="en-US" dirty="0"/>
              <a:t>predecessor must already appear in the head array, and any node</a:t>
            </a:r>
          </a:p>
          <a:p>
            <a:r>
              <a:rPr lang="en-US" dirty="0"/>
              <a:t>repeatedly attempting to add a new node will repeatedly run the</a:t>
            </a:r>
          </a:p>
          <a:p>
            <a:r>
              <a:rPr lang="en-US" dirty="0"/>
              <a:t>$\max$ function on the head array. It will detect this</a:t>
            </a:r>
          </a:p>
          <a:p>
            <a:r>
              <a:rPr lang="en-US" dirty="0"/>
              <a:t>predecessor, run consensus on its \fDecideNext{}, then update all</a:t>
            </a:r>
          </a:p>
          <a:p>
            <a:r>
              <a:rPr lang="en-US" dirty="0"/>
              <a:t>its fields including the sequence number, and finally add the</a:t>
            </a:r>
          </a:p>
          <a:p>
            <a:r>
              <a:rPr lang="en-US" dirty="0"/>
              <a:t>decided node to its entry of the head array. Thus, the new</a:t>
            </a:r>
          </a:p>
          <a:p>
            <a:r>
              <a:rPr lang="en-US" dirty="0"/>
              <a:t>``true'' head node is always eventually recorded in the head</a:t>
            </a:r>
          </a:p>
          <a:p>
            <a:r>
              <a:rPr lang="en-US" dirty="0"/>
              <a:t>array. Therefore, the only way a thread can continue to spin</a:t>
            </a:r>
          </a:p>
          <a:p>
            <a:r>
              <a:rPr lang="en-US" dirty="0"/>
              <a:t>indefinitely, failing to add its own node to the log, is if</a:t>
            </a:r>
          </a:p>
          <a:p>
            <a:r>
              <a:rPr lang="en-US" dirty="0"/>
              <a:t>other threads repeatedly succeed in appending their own nodes to</a:t>
            </a:r>
          </a:p>
          <a:p>
            <a:r>
              <a:rPr lang="en-US" dirty="0"/>
              <a:t>the log, continuously changing the new head node.</a:t>
            </a:r>
          </a:p>
          <a:p>
            <a:r>
              <a:rPr lang="en-US" dirty="0"/>
              <a:t>This kind of starvation can occur only if the other nodes</a:t>
            </a:r>
          </a:p>
          <a:p>
            <a:r>
              <a:rPr lang="en-US" dirty="0"/>
              <a:t>are continually completing their</a:t>
            </a:r>
          </a:p>
          <a:p>
            <a:r>
              <a:rPr lang="en-US" dirty="0"/>
              <a:t>associated invocations, implying that the construction</a:t>
            </a:r>
          </a:p>
          <a:p>
            <a:r>
              <a:rPr lang="en-US" dirty="0"/>
              <a:t>is lock-free.</a:t>
            </a:r>
          </a:p>
        </p:txBody>
      </p:sp>
    </p:spTree>
    <p:extLst>
      <p:ext uri="{BB962C8B-B14F-4D97-AF65-F5344CB8AC3E}">
        <p14:creationId xmlns:p14="http://schemas.microsoft.com/office/powerpoint/2010/main" val="3820867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2BF4820A-311A-43C9-A997-86353429104F}" type="slidenum">
              <a:rPr lang="ar-SA" smtClean="0"/>
              <a:pPr/>
              <a:t>62</a:t>
            </a:fld>
            <a:endParaRPr lang="en-US" dirty="0"/>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r>
              <a:rPr lang="en-US" dirty="0"/>
              <a:t>How do we turn a lock-free algorithm into a wait-free one? The full</a:t>
            </a:r>
          </a:p>
          <a:p>
            <a:r>
              <a:rPr lang="en-US" dirty="0"/>
              <a:t>wait-free algorithm appears in Figure~\ref{figure:universal}. We</a:t>
            </a:r>
          </a:p>
          <a:p>
            <a:r>
              <a:rPr lang="en-US" dirty="0"/>
              <a:t>need to guarantee that every thread completes its \mApply{} within</a:t>
            </a:r>
          </a:p>
          <a:p>
            <a:r>
              <a:rPr lang="en-US" dirty="0"/>
              <a:t>some finite number of steps, that is, no thread starves. To</a:t>
            </a:r>
          </a:p>
          <a:p>
            <a:r>
              <a:rPr lang="en-US" dirty="0"/>
              <a:t>guarantee this property, threads making progress must help more</a:t>
            </a:r>
          </a:p>
          <a:p>
            <a:r>
              <a:rPr lang="en-US" dirty="0"/>
              <a:t>unfortunate threads to complete their calls. The ``helping''</a:t>
            </a:r>
          </a:p>
          <a:p>
            <a:r>
              <a:rPr lang="en-US" dirty="0"/>
              <a:t>methodology we will show here in a universal context occurs in a</a:t>
            </a:r>
          </a:p>
          <a:p>
            <a:r>
              <a:rPr lang="en-US" dirty="0"/>
              <a:t>more specialized form in many wait-free algorithms.</a:t>
            </a:r>
          </a:p>
          <a:p>
            <a:endParaRPr lang="en-US" dirty="0"/>
          </a:p>
          <a:p>
            <a:r>
              <a:rPr lang="en-US" dirty="0"/>
              <a:t>To allow helping, each thread must share with other threads the</a:t>
            </a:r>
          </a:p>
          <a:p>
            <a:r>
              <a:rPr lang="en-US" dirty="0"/>
              <a:t>details of the \mApply{} call that it is trying to complete. We</a:t>
            </a:r>
          </a:p>
          <a:p>
            <a:r>
              <a:rPr lang="en-US" dirty="0"/>
              <a:t>therefore add to our algorithm an $n$-element \aAnnounce{} array,</a:t>
            </a:r>
          </a:p>
          <a:p>
            <a:r>
              <a:rPr lang="en-US" dirty="0"/>
              <a:t>where \aAnnounce{i} is the node thread</a:t>
            </a:r>
          </a:p>
          <a:p>
            <a:r>
              <a:rPr lang="en-US" dirty="0"/>
              <a:t>$i$ is currently trying to append to the list. Initially all</a:t>
            </a:r>
          </a:p>
          <a:p>
            <a:r>
              <a:rPr lang="en-US" dirty="0"/>
              <a:t>entries point to the dummy node, which has a sequence number of</a:t>
            </a:r>
          </a:p>
          <a:p>
            <a:r>
              <a:rPr lang="en-US" dirty="0"/>
              <a:t>$1$. We will say that a thread $i$ \emph{announces} a node when it</a:t>
            </a:r>
          </a:p>
          <a:p>
            <a:r>
              <a:rPr lang="en-US" dirty="0"/>
              <a:t>stores the node in the \aAnnounce{} array at index $i$, and</a:t>
            </a:r>
          </a:p>
          <a:p>
            <a:r>
              <a:rPr lang="en-US" dirty="0"/>
              <a:t>denote the announced node as being in \aAnnounce{i} for a given</a:t>
            </a:r>
          </a:p>
          <a:p>
            <a:r>
              <a:rPr lang="en-US" dirty="0"/>
              <a:t>thread $i$.</a:t>
            </a:r>
          </a:p>
        </p:txBody>
      </p:sp>
    </p:spTree>
    <p:extLst>
      <p:ext uri="{BB962C8B-B14F-4D97-AF65-F5344CB8AC3E}">
        <p14:creationId xmlns:p14="http://schemas.microsoft.com/office/powerpoint/2010/main" val="5530651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507B2D2D-9C3F-498C-8696-224FD89CB111}" type="slidenum">
              <a:rPr lang="ar-SA" smtClean="0"/>
              <a:pPr/>
              <a:t>63</a:t>
            </a:fld>
            <a:endParaRPr lang="en-US" dirty="0"/>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70857406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625C224F-FC57-457E-9F76-4827B15D0E93}" type="slidenum">
              <a:rPr lang="ar-SA" smtClean="0"/>
              <a:pPr/>
              <a:t>64</a:t>
            </a:fld>
            <a:endParaRPr lang="en-US" dirty="0"/>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5967737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F67832D3-F57D-4172-9C36-7608A9042368}" type="slidenum">
              <a:rPr lang="ar-SA" smtClean="0"/>
              <a:pPr/>
              <a:t>65</a:t>
            </a:fld>
            <a:endParaRPr lang="en-US" dirty="0"/>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29309908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5983128D-A388-42AD-88C1-FCA1543EC38D}" type="slidenum">
              <a:rPr lang="ar-SA" smtClean="0"/>
              <a:pPr/>
              <a:t>66</a:t>
            </a:fld>
            <a:endParaRPr lang="en-US" dirty="0"/>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2121374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BA418768-5F1B-4011-B890-923E456F73D5}" type="slidenum">
              <a:rPr lang="ar-SA" smtClean="0"/>
              <a:pPr/>
              <a:t>67</a:t>
            </a:fld>
            <a:endParaRPr lang="en-US" dirty="0"/>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7737872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2BB8ADC4-5546-4F80-A4B2-753C335F7AD9}" type="slidenum">
              <a:rPr lang="ar-SA" smtClean="0"/>
              <a:pPr/>
              <a:t>68</a:t>
            </a:fld>
            <a:endParaRPr lang="en-US" dirty="0"/>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01375474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2D9B7936-1CED-4067-8324-9988B9BDCAB5}" type="slidenum">
              <a:rPr lang="ar-SA" smtClean="0"/>
              <a:pPr/>
              <a:t>69</a:t>
            </a:fld>
            <a:endParaRPr lang="en-US" dirty="0"/>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78643612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6C29818E-97E9-4A2B-B581-1C9BFC8E7ED0}" type="slidenum">
              <a:rPr lang="ar-SA" smtClean="0"/>
              <a:pPr/>
              <a:t>70</a:t>
            </a:fld>
            <a:endParaRPr lang="en-US" dirty="0"/>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4709814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DFC7D146-CDD3-44D9-A9F6-F7534AF7601F}" type="slidenum">
              <a:rPr lang="ar-SA" smtClean="0"/>
              <a:pPr/>
              <a:t>71</a:t>
            </a:fld>
            <a:endParaRPr lang="en-US" dirty="0"/>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p:spPr>
        <p:txBody>
          <a:bodyPr/>
          <a:lstStyle/>
          <a:p>
            <a:r>
              <a:rPr lang="en-US" dirty="0"/>
              <a:t>While the node I announced is not appended continue main loop.</a:t>
            </a:r>
          </a:p>
        </p:txBody>
      </p:sp>
    </p:spTree>
    <p:extLst>
      <p:ext uri="{BB962C8B-B14F-4D97-AF65-F5344CB8AC3E}">
        <p14:creationId xmlns:p14="http://schemas.microsoft.com/office/powerpoint/2010/main" val="55174453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9717B579-C6C7-4022-991C-5F9F0EE98392}" type="slidenum">
              <a:rPr lang="ar-SA" smtClean="0"/>
              <a:pPr/>
              <a:t>72</a:t>
            </a:fld>
            <a:endParaRPr lang="en-US" dirty="0"/>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26406571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3F711A9C-2DC4-4AF7-B5ED-A864AFB1BCB0}" type="slidenum">
              <a:rPr lang="ar-SA" smtClean="0"/>
              <a:pPr/>
              <a:t>73</a:t>
            </a:fld>
            <a:endParaRPr lang="en-US" dirty="0"/>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9107467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B36E5B5C-F2E7-4719-AFBE-180E995034BD}" type="slidenum">
              <a:rPr lang="ar-SA" smtClean="0"/>
              <a:pPr/>
              <a:t>74</a:t>
            </a:fld>
            <a:endParaRPr lang="en-US" dirty="0"/>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6211535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647CA636-2DC0-4FEB-AF7E-934BBFF47F84}" type="slidenum">
              <a:rPr lang="ar-SA" smtClean="0"/>
              <a:pPr/>
              <a:t>75</a:t>
            </a:fld>
            <a:endParaRPr lang="en-US" dirty="0"/>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75614017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p>
            <a:fld id="{D820444A-297B-40AF-942A-497463BF125D}" type="slidenum">
              <a:rPr lang="ar-SA" smtClean="0"/>
              <a:pPr/>
              <a:t>76</a:t>
            </a:fld>
            <a:endParaRPr lang="en-US" dirty="0"/>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52105685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1B5D93D1-4A16-41EF-BC42-CDF778D62D6B}" type="slidenum">
              <a:rPr lang="ar-SA" smtClean="0"/>
              <a:pPr/>
              <a:t>77</a:t>
            </a:fld>
            <a:endParaRPr lang="en-US" dirty="0"/>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05371632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B49EA327-09E5-4424-9486-251BDA0E1BA6}" type="slidenum">
              <a:rPr lang="ar-SA" smtClean="0"/>
              <a:pPr/>
              <a:t>78</a:t>
            </a:fld>
            <a:endParaRPr lang="en-US" dirty="0"/>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61829366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BC70B91F-6ABE-42B8-A163-5AB4E5270AAE}" type="slidenum">
              <a:rPr lang="ar-SA" smtClean="0"/>
              <a:pPr/>
              <a:t>79</a:t>
            </a:fld>
            <a:endParaRPr lang="en-US" dirty="0"/>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67065682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fld id="{16485E34-48F6-40F7-840A-48FB960A958F}" type="slidenum">
              <a:rPr lang="ar-SA" smtClean="0"/>
              <a:pPr/>
              <a:t>80</a:t>
            </a:fld>
            <a:endParaRPr lang="en-US" dirty="0"/>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49921184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p>
            <a:fld id="{E3071A4B-B45D-48CD-BC21-ABD50A10E132}" type="slidenum">
              <a:rPr lang="ar-SA" smtClean="0"/>
              <a:pPr/>
              <a:t>81</a:t>
            </a:fld>
            <a:endParaRPr lang="en-US" dirty="0"/>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p:spPr>
        <p:txBody>
          <a:bodyPr/>
          <a:lstStyle/>
          <a:p>
            <a:r>
              <a:rPr lang="en-US" dirty="0"/>
              <a:t>As if there is a window that slides and the node at the edge if the window gets helped. </a:t>
            </a:r>
          </a:p>
        </p:txBody>
      </p:sp>
    </p:spTree>
    <p:extLst>
      <p:ext uri="{BB962C8B-B14F-4D97-AF65-F5344CB8AC3E}">
        <p14:creationId xmlns:p14="http://schemas.microsoft.com/office/powerpoint/2010/main" val="284455353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p>
            <a:fld id="{541717CF-F9C4-4094-B7F7-673104A23F7B}" type="slidenum">
              <a:rPr lang="ar-SA" smtClean="0"/>
              <a:pPr/>
              <a:t>82</a:t>
            </a:fld>
            <a:endParaRPr lang="en-US" dirty="0"/>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p:spPr>
        <p:txBody>
          <a:bodyPr/>
          <a:lstStyle/>
          <a:p>
            <a:r>
              <a:rPr lang="en-US" dirty="0"/>
              <a:t>As if there is a window that slides and the node at the edge if the window gets helped. Notice that the window slides along the sequence numbers, and the helping is done to the thread ids. </a:t>
            </a:r>
          </a:p>
        </p:txBody>
      </p:sp>
    </p:spTree>
    <p:extLst>
      <p:ext uri="{BB962C8B-B14F-4D97-AF65-F5344CB8AC3E}">
        <p14:creationId xmlns:p14="http://schemas.microsoft.com/office/powerpoint/2010/main" val="44407007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p:spPr>
        <p:txBody>
          <a:bodyPr/>
          <a:lstStyle/>
          <a:p>
            <a:fld id="{65A5E027-B403-46C0-A4E4-CCC1E3B0C03F}" type="slidenum">
              <a:rPr lang="ar-SA" smtClean="0"/>
              <a:pPr/>
              <a:t>83</a:t>
            </a:fld>
            <a:endParaRPr lang="en-US" dirty="0"/>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22232624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p>
            <a:fld id="{F61645D6-7199-4859-871C-6553D0EFDE5B}" type="slidenum">
              <a:rPr lang="ar-SA" smtClean="0"/>
              <a:pPr/>
              <a:t>84</a:t>
            </a:fld>
            <a:endParaRPr lang="en-US" dirty="0"/>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34206795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p>
            <a:fld id="{97BE9B52-AF9A-42C4-8027-57C9D5ED5D8D}" type="slidenum">
              <a:rPr lang="ar-SA" smtClean="0"/>
              <a:pPr/>
              <a:t>85</a:t>
            </a:fld>
            <a:endParaRPr lang="en-US" dirty="0"/>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8791715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p>
            <a:fld id="{A484E50D-4E6C-40DE-AE98-206C2C7EBDEB}" type="slidenum">
              <a:rPr lang="ar-SA" smtClean="0"/>
              <a:pPr/>
              <a:t>86</a:t>
            </a:fld>
            <a:endParaRPr lang="en-US" dirty="0"/>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6986487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p>
            <a:fld id="{20CC9409-A1D3-480E-9645-608994B70A5B}" type="slidenum">
              <a:rPr lang="ar-SA" smtClean="0"/>
              <a:pPr/>
              <a:t>87</a:t>
            </a:fld>
            <a:endParaRPr lang="en-US" dirty="0"/>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08702695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p>
            <a:fld id="{12D83E45-EEEE-47CF-83A4-533A20D71F0F}" type="slidenum">
              <a:rPr lang="ar-SA" smtClean="0"/>
              <a:pPr/>
              <a:t>88</a:t>
            </a:fld>
            <a:endParaRPr lang="en-US" dirty="0"/>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37012081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p>
            <a:fld id="{7BE040B0-B000-4059-AB26-B7FC6A6E5BE2}" type="slidenum">
              <a:rPr lang="ar-SA" smtClean="0"/>
              <a:pPr/>
              <a:t>89</a:t>
            </a:fld>
            <a:endParaRPr lang="en-US" dirty="0"/>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6895097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p>
            <a:fld id="{1D82FEB3-FCCE-417D-B569-698679A731D6}" type="slidenum">
              <a:rPr lang="ar-SA" smtClean="0"/>
              <a:pPr/>
              <a:t>90</a:t>
            </a:fld>
            <a:endParaRPr lang="en-US" dirty="0"/>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p:spPr>
        <p:txBody>
          <a:bodyPr/>
          <a:lstStyle/>
          <a:p>
            <a:r>
              <a:rPr lang="en-US" dirty="0"/>
              <a:t>In this part of the code we compute the response. </a:t>
            </a:r>
          </a:p>
        </p:txBody>
      </p:sp>
    </p:spTree>
    <p:extLst>
      <p:ext uri="{BB962C8B-B14F-4D97-AF65-F5344CB8AC3E}">
        <p14:creationId xmlns:p14="http://schemas.microsoft.com/office/powerpoint/2010/main" val="16834532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p>
            <a:fld id="{899727B3-6383-491C-8A7F-2AA6DC503A7B}" type="slidenum">
              <a:rPr lang="ar-SA" smtClean="0"/>
              <a:pPr/>
              <a:t>91</a:t>
            </a:fld>
            <a:endParaRPr lang="en-US" dirty="0"/>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p:spPr>
        <p:txBody>
          <a:bodyPr/>
          <a:lstStyle/>
          <a:p>
            <a:r>
              <a:rPr lang="en-US" dirty="0"/>
              <a:t>To compute my response. </a:t>
            </a:r>
          </a:p>
        </p:txBody>
      </p:sp>
    </p:spTree>
    <p:extLst>
      <p:ext uri="{BB962C8B-B14F-4D97-AF65-F5344CB8AC3E}">
        <p14:creationId xmlns:p14="http://schemas.microsoft.com/office/powerpoint/2010/main" val="43816911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p>
            <a:fld id="{7B31BEC3-5A74-426F-9978-5D106D35D094}" type="slidenum">
              <a:rPr lang="ar-SA" smtClean="0"/>
              <a:pPr/>
              <a:t>92</a:t>
            </a:fld>
            <a:endParaRPr lang="en-US" dirty="0"/>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42216751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p>
            <a:fld id="{3B694E90-6B7A-488B-A695-E191DDD31CD8}" type="slidenum">
              <a:rPr lang="ar-SA" smtClean="0"/>
              <a:pPr/>
              <a:t>93</a:t>
            </a:fld>
            <a:endParaRPr lang="en-US" dirty="0"/>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10118727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p>
            <a:fld id="{5312938C-076E-48B4-AB11-9CD1ACEFBF25}" type="slidenum">
              <a:rPr lang="ar-SA" smtClean="0"/>
              <a:pPr/>
              <a:t>94</a:t>
            </a:fld>
            <a:endParaRPr lang="en-US" dirty="0"/>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10712291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p>
            <a:fld id="{A08D9651-9CC7-49C5-B4A6-0AD441B8A7A5}" type="slidenum">
              <a:rPr lang="ar-SA" smtClean="0"/>
              <a:pPr/>
              <a:t>95</a:t>
            </a:fld>
            <a:endParaRPr lang="en-US" dirty="0"/>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95176533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p>
            <a:fld id="{ADF83FB4-59DD-427D-8A4C-D65D6E85A8B5}" type="slidenum">
              <a:rPr lang="ar-SA" smtClean="0"/>
              <a:pPr/>
              <a:t>96</a:t>
            </a:fld>
            <a:endParaRPr lang="en-US" dirty="0"/>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71638887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p>
            <a:fld id="{8FF8DF02-CE39-4EF7-A01C-0EA1389719A6}" type="slidenum">
              <a:rPr lang="ar-SA" smtClean="0"/>
              <a:pPr/>
              <a:t>97</a:t>
            </a:fld>
            <a:endParaRPr lang="en-US" dirty="0"/>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01397989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p>
            <a:fld id="{2C889020-A973-4A76-BB9C-09967E96C60D}" type="slidenum">
              <a:rPr lang="ar-SA" smtClean="0"/>
              <a:pPr/>
              <a:t>98</a:t>
            </a:fld>
            <a:endParaRPr lang="en-US" dirty="0"/>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79930946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7"/>
          <p:cNvSpPr>
            <a:spLocks noGrp="1" noChangeArrowheads="1"/>
          </p:cNvSpPr>
          <p:nvPr>
            <p:ph type="sldNum" sz="quarter" idx="5"/>
          </p:nvPr>
        </p:nvSpPr>
        <p:spPr>
          <a:noFill/>
        </p:spPr>
        <p:txBody>
          <a:bodyPr/>
          <a:lstStyle/>
          <a:p>
            <a:fld id="{60B7379C-6638-49D8-A66D-564B06B6DBBF}" type="slidenum">
              <a:rPr lang="x-none" smtClean="0"/>
              <a:pPr/>
              <a:t>99</a:t>
            </a:fld>
            <a:endParaRPr lang="en-US" dirty="0"/>
          </a:p>
        </p:txBody>
      </p:sp>
      <p:sp>
        <p:nvSpPr>
          <p:cNvPr id="374787" name="Rectangle 2"/>
          <p:cNvSpPr>
            <a:spLocks noGrp="1" noRot="1" noChangeAspect="1" noChangeArrowheads="1" noTextEdit="1"/>
          </p:cNvSpPr>
          <p:nvPr>
            <p:ph type="sldImg"/>
          </p:nvPr>
        </p:nvSpPr>
        <p:spPr>
          <a:ln/>
        </p:spPr>
      </p:sp>
      <p:sp>
        <p:nvSpPr>
          <p:cNvPr id="374788"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p:spPr>
        <p:txBody>
          <a:bodyPr/>
          <a:lstStyle/>
          <a:p>
            <a:fld id="{141EFCCE-D55F-46CE-94D5-53BA400431DD}" type="slidenum">
              <a:rPr lang="ar-SA" smtClean="0"/>
              <a:pPr/>
              <a:t>101</a:t>
            </a:fld>
            <a:endParaRPr lang="en-US" dirty="0"/>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96757709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p>
            <a:fld id="{08715682-40C8-4D5F-B998-4D7D135B4CA7}" type="slidenum">
              <a:rPr lang="ar-SA" smtClean="0"/>
              <a:pPr/>
              <a:t>102</a:t>
            </a:fld>
            <a:endParaRPr lang="en-US" dirty="0"/>
          </a:p>
        </p:txBody>
      </p:sp>
      <p:sp>
        <p:nvSpPr>
          <p:cNvPr id="22323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DFA8AF11-527C-4532-B049-4536FE19B46D}" type="slidenum">
              <a:rPr lang="ar-SA" sz="1200">
                <a:latin typeface="Marlett" pitchFamily="2" charset="2"/>
              </a:rPr>
              <a:pPr algn="r"/>
              <a:t>102</a:t>
            </a:fld>
            <a:endParaRPr lang="en-US" sz="1200" dirty="0">
              <a:latin typeface="Marlett" pitchFamily="2" charset="2"/>
            </a:endParaRPr>
          </a:p>
        </p:txBody>
      </p:sp>
      <p:sp>
        <p:nvSpPr>
          <p:cNvPr id="223236" name="Rectangle 2"/>
          <p:cNvSpPr>
            <a:spLocks noGrp="1" noRot="1" noChangeAspect="1" noChangeArrowheads="1" noTextEdit="1"/>
          </p:cNvSpPr>
          <p:nvPr>
            <p:ph type="sldImg"/>
          </p:nvPr>
        </p:nvSpPr>
        <p:spPr>
          <a:ln/>
        </p:spPr>
      </p:sp>
      <p:sp>
        <p:nvSpPr>
          <p:cNvPr id="223237"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01506753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p:spPr>
        <p:txBody>
          <a:bodyPr/>
          <a:lstStyle/>
          <a:p>
            <a:fld id="{37ADA0E5-A9CB-4500-83B8-483EF2AD775D}" type="slidenum">
              <a:rPr lang="ar-SA" smtClean="0"/>
              <a:pPr/>
              <a:t>103</a:t>
            </a:fld>
            <a:endParaRPr lang="en-US" dirty="0"/>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02036858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p>
            <a:fld id="{20CEB9D5-E8DA-4FB3-8831-99BAFA41F2F2}" type="slidenum">
              <a:rPr lang="ar-SA" smtClean="0"/>
              <a:pPr/>
              <a:t>104</a:t>
            </a:fld>
            <a:endParaRPr lang="en-US" dirty="0"/>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061452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82B1BB45-23C3-44DB-A3ED-A92F15F472B0}"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967C4D33-6383-4CFE-AFB7-F84E968E56E0}"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2C96A99C-1A9A-4199-A9B8-3AFCDEF54DF6}"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FAB77E18-0912-4C7B-A4AF-B8FD3613EFA1}"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8" name="Rectangle 6"/>
          <p:cNvSpPr>
            <a:spLocks noGrp="1" noChangeArrowheads="1"/>
          </p:cNvSpPr>
          <p:nvPr>
            <p:ph type="sldNum" sz="quarter" idx="11"/>
          </p:nvPr>
        </p:nvSpPr>
        <p:spPr>
          <a:ln/>
        </p:spPr>
        <p:txBody>
          <a:bodyPr/>
          <a:lstStyle>
            <a:lvl1pPr>
              <a:defRPr/>
            </a:lvl1pPr>
          </a:lstStyle>
          <a:p>
            <a:pPr>
              <a:defRPr/>
            </a:pPr>
            <a:fld id="{4D6B0230-9060-450A-89D0-7553F925F84D}"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4" name="Rectangle 6"/>
          <p:cNvSpPr>
            <a:spLocks noGrp="1" noChangeArrowheads="1"/>
          </p:cNvSpPr>
          <p:nvPr>
            <p:ph type="sldNum" sz="quarter" idx="11"/>
          </p:nvPr>
        </p:nvSpPr>
        <p:spPr>
          <a:ln/>
        </p:spPr>
        <p:txBody>
          <a:bodyPr/>
          <a:lstStyle>
            <a:lvl1pPr>
              <a:defRPr/>
            </a:lvl1pPr>
          </a:lstStyle>
          <a:p>
            <a:pPr>
              <a:defRPr/>
            </a:pPr>
            <a:fld id="{E6B53126-0003-4205-8CA0-12067C577708}"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3" name="Rectangle 6"/>
          <p:cNvSpPr>
            <a:spLocks noGrp="1" noChangeArrowheads="1"/>
          </p:cNvSpPr>
          <p:nvPr>
            <p:ph type="sldNum" sz="quarter" idx="11"/>
          </p:nvPr>
        </p:nvSpPr>
        <p:spPr>
          <a:ln/>
        </p:spPr>
        <p:txBody>
          <a:bodyPr/>
          <a:lstStyle>
            <a:lvl1pPr>
              <a:defRPr/>
            </a:lvl1pPr>
          </a:lstStyle>
          <a:p>
            <a:pPr>
              <a:defRPr/>
            </a:pPr>
            <a:fld id="{575C6DAE-4EB9-4E77-94A8-4EED80B02D93}"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3D05DF2A-FC1D-4252-B409-286BED4A5222}"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F5A9CDA0-E28A-49D1-84BF-EB0BF71EC04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9A4FC90E-923F-4B7A-BB54-FE33729B9F1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0A6FA0F4-0AA1-43A2-8823-C5BA18E1338D}"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9" name="Rectangle 5"/>
          <p:cNvSpPr>
            <a:spLocks noGrp="1" noChangeArrowheads="1"/>
          </p:cNvSpPr>
          <p:nvPr>
            <p:ph type="ftr" sz="quarter" idx="3"/>
          </p:nvPr>
        </p:nvSpPr>
        <p:spPr bwMode="auto">
          <a:xfrm>
            <a:off x="2952750" y="6288088"/>
            <a:ext cx="33242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00"/>
                </a:solidFill>
                <a:latin typeface="+mn-lt"/>
              </a:defRPr>
            </a:lvl1pPr>
          </a:lstStyle>
          <a:p>
            <a:pPr>
              <a:defRPr/>
            </a:pPr>
            <a:r>
              <a:rPr lang="en-US" dirty="0"/>
              <a:t>Art of Multiprocessor Programming</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FFF00"/>
                </a:solidFill>
                <a:latin typeface="+mn-lt"/>
                <a:cs typeface="Arial" charset="0"/>
              </a:defRPr>
            </a:lvl1pPr>
          </a:lstStyle>
          <a:p>
            <a:pPr>
              <a:defRPr/>
            </a:pPr>
            <a:fld id="{BEFB72BC-94C8-4F5A-A597-2A87C732B818}" type="slidenum">
              <a:rPr lang="ar-SA" smtClean="0"/>
              <a:pPr>
                <a:defRPr/>
              </a:pPr>
              <a:t>‹#›</a:t>
            </a:fld>
            <a:endParaRPr lang="en-US" dirty="0"/>
          </a:p>
        </p:txBody>
      </p:sp>
      <p:pic>
        <p:nvPicPr>
          <p:cNvPr id="2" name="Picture 9"/>
          <p:cNvPicPr>
            <a:picLocks noChangeAspect="1" noChangeArrowheads="1"/>
          </p:cNvPicPr>
          <p:nvPr userDrawn="1"/>
        </p:nvPicPr>
        <p:blipFill>
          <a:blip r:embed="rId13" cstate="print"/>
          <a:srcRect/>
          <a:stretch>
            <a:fillRect/>
          </a:stretch>
        </p:blipFill>
        <p:spPr bwMode="auto">
          <a:xfrm>
            <a:off x="655638" y="6157913"/>
            <a:ext cx="587375" cy="5873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chemeClr val="tx2"/>
          </a:solidFill>
          <a:latin typeface="Comic Sans MS" pitchFamily="66" charset="0"/>
        </a:defRPr>
      </a:lvl2pPr>
      <a:lvl3pPr algn="ctr" rtl="0" eaLnBrk="0" fontAlgn="base" hangingPunct="0">
        <a:spcBef>
          <a:spcPct val="0"/>
        </a:spcBef>
        <a:spcAft>
          <a:spcPct val="0"/>
        </a:spcAft>
        <a:defRPr sz="4400">
          <a:solidFill>
            <a:schemeClr val="tx2"/>
          </a:solidFill>
          <a:latin typeface="Comic Sans MS" pitchFamily="66" charset="0"/>
        </a:defRPr>
      </a:lvl3pPr>
      <a:lvl4pPr algn="ctr" rtl="0" eaLnBrk="0" fontAlgn="base" hangingPunct="0">
        <a:spcBef>
          <a:spcPct val="0"/>
        </a:spcBef>
        <a:spcAft>
          <a:spcPct val="0"/>
        </a:spcAft>
        <a:defRPr sz="4400">
          <a:solidFill>
            <a:schemeClr val="tx2"/>
          </a:solidFill>
          <a:latin typeface="Comic Sans MS" pitchFamily="66" charset="0"/>
        </a:defRPr>
      </a:lvl4pPr>
      <a:lvl5pPr algn="ctr" rtl="0" eaLnBrk="0" fontAlgn="base" hangingPunct="0">
        <a:spcBef>
          <a:spcPct val="0"/>
        </a:spcBef>
        <a:spcAft>
          <a:spcPct val="0"/>
        </a:spcAft>
        <a:defRPr sz="4400">
          <a:solidFill>
            <a:schemeClr val="tx2"/>
          </a:solidFill>
          <a:latin typeface="Comic Sans MS" pitchFamily="66" charset="0"/>
        </a:defRPr>
      </a:lvl5pPr>
      <a:lvl6pPr marL="457200" algn="ctr" rtl="0" eaLnBrk="0" fontAlgn="base" hangingPunct="0">
        <a:spcBef>
          <a:spcPct val="0"/>
        </a:spcBef>
        <a:spcAft>
          <a:spcPct val="0"/>
        </a:spcAft>
        <a:defRPr sz="4400">
          <a:solidFill>
            <a:schemeClr val="tx2"/>
          </a:solidFill>
          <a:latin typeface="Comic Sans MS" pitchFamily="66" charset="0"/>
        </a:defRPr>
      </a:lvl6pPr>
      <a:lvl7pPr marL="914400" algn="ctr" rtl="0" eaLnBrk="0" fontAlgn="base" hangingPunct="0">
        <a:spcBef>
          <a:spcPct val="0"/>
        </a:spcBef>
        <a:spcAft>
          <a:spcPct val="0"/>
        </a:spcAft>
        <a:defRPr sz="4400">
          <a:solidFill>
            <a:schemeClr val="tx2"/>
          </a:solidFill>
          <a:latin typeface="Comic Sans MS" pitchFamily="66" charset="0"/>
        </a:defRPr>
      </a:lvl7pPr>
      <a:lvl8pPr marL="1371600" algn="ctr" rtl="0" eaLnBrk="0" fontAlgn="base" hangingPunct="0">
        <a:spcBef>
          <a:spcPct val="0"/>
        </a:spcBef>
        <a:spcAft>
          <a:spcPct val="0"/>
        </a:spcAft>
        <a:defRPr sz="4400">
          <a:solidFill>
            <a:schemeClr val="tx2"/>
          </a:solidFill>
          <a:latin typeface="Comic Sans MS" pitchFamily="66" charset="0"/>
        </a:defRPr>
      </a:lvl8pPr>
      <a:lvl9pPr marL="1828800" algn="ctr" rtl="0" eaLnBrk="0" fontAlgn="base" hangingPunct="0">
        <a:spcBef>
          <a:spcPct val="0"/>
        </a:spcBef>
        <a:spcAft>
          <a:spcPct val="0"/>
        </a:spcAft>
        <a:defRPr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Char char="–"/>
        <a:defRPr sz="2800">
          <a:solidFill>
            <a:srgbClr val="FFFF00"/>
          </a:solidFill>
          <a:latin typeface="+mn-lt"/>
        </a:defRPr>
      </a:lvl2pPr>
      <a:lvl3pPr marL="1143000" indent="-228600" algn="l" rtl="0" eaLnBrk="0" fontAlgn="base" hangingPunct="0">
        <a:spcBef>
          <a:spcPct val="20000"/>
        </a:spcBef>
        <a:spcAft>
          <a:spcPct val="0"/>
        </a:spcAft>
        <a:buChar char="•"/>
        <a:defRPr sz="2400">
          <a:solidFill>
            <a:srgbClr val="FFFF00"/>
          </a:solidFill>
          <a:latin typeface="+mn-lt"/>
        </a:defRPr>
      </a:lvl3pPr>
      <a:lvl4pPr marL="1600200" indent="-228600" algn="l" rtl="0" eaLnBrk="0" fontAlgn="base" hangingPunct="0">
        <a:spcBef>
          <a:spcPct val="20000"/>
        </a:spcBef>
        <a:spcAft>
          <a:spcPct val="0"/>
        </a:spcAft>
        <a:buChar char="–"/>
        <a:defRPr sz="2000">
          <a:solidFill>
            <a:srgbClr val="FFFF00"/>
          </a:solidFill>
          <a:latin typeface="+mn-lt"/>
        </a:defRPr>
      </a:lvl4pPr>
      <a:lvl5pPr marL="2057400" indent="-228600" algn="l" rtl="0" eaLnBrk="0" fontAlgn="base" hangingPunct="0">
        <a:spcBef>
          <a:spcPct val="20000"/>
        </a:spcBef>
        <a:spcAft>
          <a:spcPct val="0"/>
        </a:spcAft>
        <a:buChar char="»"/>
        <a:defRPr sz="2000">
          <a:solidFill>
            <a:srgbClr val="FFFF00"/>
          </a:solidFill>
          <a:latin typeface="+mn-lt"/>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8.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hyperlink" Target="http://creativecommons.org/licenses/by-nc-sa/2.5/" TargetMode="External"/><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a:extLst>
              <a:ext uri="{FF2B5EF4-FFF2-40B4-BE49-F238E27FC236}">
                <a16:creationId xmlns:a16="http://schemas.microsoft.com/office/drawing/2014/main" id="{F1DCE69C-17BF-42B5-AC42-5139DA60BB6E}"/>
              </a:ext>
            </a:extLst>
          </p:cNvPr>
          <p:cNvPicPr>
            <a:picLocks noChangeAspect="1" noChangeArrowheads="1"/>
          </p:cNvPicPr>
          <p:nvPr/>
        </p:nvPicPr>
        <p:blipFill>
          <a:blip r:embed="rId2" cstate="print"/>
          <a:srcRect/>
          <a:stretch>
            <a:fillRect/>
          </a:stretch>
        </p:blipFill>
        <p:spPr bwMode="auto">
          <a:xfrm>
            <a:off x="1" y="0"/>
            <a:ext cx="9144000" cy="6858000"/>
          </a:xfrm>
          <a:prstGeom prst="rect">
            <a:avLst/>
          </a:prstGeom>
          <a:noFill/>
          <a:ln w="38100" algn="ctr">
            <a:noFill/>
            <a:miter lim="800000"/>
            <a:headEnd/>
            <a:tailEnd/>
          </a:ln>
        </p:spPr>
      </p:pic>
      <p:grpSp>
        <p:nvGrpSpPr>
          <p:cNvPr id="2" name="Group 1">
            <a:extLst>
              <a:ext uri="{FF2B5EF4-FFF2-40B4-BE49-F238E27FC236}">
                <a16:creationId xmlns:a16="http://schemas.microsoft.com/office/drawing/2014/main" id="{35163933-FB7F-4724-968A-26DF415D0343}"/>
              </a:ext>
            </a:extLst>
          </p:cNvPr>
          <p:cNvGrpSpPr/>
          <p:nvPr/>
        </p:nvGrpSpPr>
        <p:grpSpPr>
          <a:xfrm>
            <a:off x="2221036" y="776089"/>
            <a:ext cx="4701929" cy="4978816"/>
            <a:chOff x="3364047" y="776089"/>
            <a:chExt cx="4701929" cy="4978816"/>
          </a:xfrm>
        </p:grpSpPr>
        <p:sp>
          <p:nvSpPr>
            <p:cNvPr id="5" name="TextBox 4"/>
            <p:cNvSpPr txBox="1"/>
            <p:nvPr/>
          </p:nvSpPr>
          <p:spPr bwMode="auto">
            <a:xfrm>
              <a:off x="3364047" y="2548546"/>
              <a:ext cx="4701929" cy="523220"/>
            </a:xfrm>
            <a:prstGeom prst="rect">
              <a:avLst/>
            </a:prstGeom>
            <a:solidFill>
              <a:schemeClr val="tx1"/>
            </a:solidFill>
            <a:ln w="76200">
              <a:solidFill>
                <a:srgbClr val="FFFF0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Universality of Consensus</a:t>
              </a:r>
            </a:p>
          </p:txBody>
        </p:sp>
        <p:sp>
          <p:nvSpPr>
            <p:cNvPr id="8" name="TextBox 7"/>
            <p:cNvSpPr txBox="1"/>
            <p:nvPr/>
          </p:nvSpPr>
          <p:spPr bwMode="auto">
            <a:xfrm>
              <a:off x="4144698" y="4800798"/>
              <a:ext cx="3140603"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Maurice Herlihy</a:t>
              </a:r>
            </a:p>
            <a:p>
              <a:pPr algn="ctr"/>
              <a:r>
                <a:rPr lang="en-US" sz="2800" b="1" dirty="0">
                  <a:solidFill>
                    <a:srgbClr val="FFFF00"/>
                  </a:solidFill>
                  <a:latin typeface="Arial" panose="020B0604020202020204" pitchFamily="34" charset="0"/>
                </a:rPr>
                <a:t>Brown University</a:t>
              </a:r>
            </a:p>
          </p:txBody>
        </p:sp>
        <p:sp>
          <p:nvSpPr>
            <p:cNvPr id="7" name="TextBox 6">
              <a:extLst>
                <a:ext uri="{FF2B5EF4-FFF2-40B4-BE49-F238E27FC236}">
                  <a16:creationId xmlns:a16="http://schemas.microsoft.com/office/drawing/2014/main" id="{8CE1E450-522C-4ED7-AB7E-684A183EC8DF}"/>
                </a:ext>
              </a:extLst>
            </p:cNvPr>
            <p:cNvSpPr txBox="1"/>
            <p:nvPr/>
          </p:nvSpPr>
          <p:spPr bwMode="auto">
            <a:xfrm>
              <a:off x="4482933" y="3459228"/>
              <a:ext cx="2464136" cy="954107"/>
            </a:xfrm>
            <a:prstGeom prst="rect">
              <a:avLst/>
            </a:prstGeom>
            <a:solidFill>
              <a:schemeClr val="tx1"/>
            </a:solidFill>
            <a:ln w="76200">
              <a:solidFill>
                <a:schemeClr val="bg1">
                  <a:lumMod val="95000"/>
                </a:schemeClr>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Lecture 9</a:t>
              </a:r>
            </a:p>
            <a:p>
              <a:pPr algn="ctr"/>
              <a:r>
                <a:rPr lang="en-US" sz="2800" b="1" dirty="0">
                  <a:solidFill>
                    <a:srgbClr val="FFFF00"/>
                  </a:solidFill>
                  <a:latin typeface="Arial" panose="020B0604020202020204" pitchFamily="34" charset="0"/>
                </a:rPr>
                <a:t>October 2024</a:t>
              </a:r>
            </a:p>
          </p:txBody>
        </p:sp>
        <p:sp>
          <p:nvSpPr>
            <p:cNvPr id="11" name="TextBox 10">
              <a:extLst>
                <a:ext uri="{FF2B5EF4-FFF2-40B4-BE49-F238E27FC236}">
                  <a16:creationId xmlns:a16="http://schemas.microsoft.com/office/drawing/2014/main" id="{CEE63A60-4CD4-4FC8-8F0A-AA1A29C429A6}"/>
                </a:ext>
              </a:extLst>
            </p:cNvPr>
            <p:cNvSpPr txBox="1"/>
            <p:nvPr/>
          </p:nvSpPr>
          <p:spPr bwMode="auto">
            <a:xfrm>
              <a:off x="3507823" y="776089"/>
              <a:ext cx="4414352" cy="1384995"/>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p>
              <a:pPr algn="ctr" eaLnBrk="1" hangingPunct="1"/>
              <a:r>
                <a:rPr lang="en-US" sz="2800" b="1" kern="0" dirty="0">
                  <a:solidFill>
                    <a:srgbClr val="FFFF00"/>
                  </a:solidFill>
                  <a:latin typeface="Arial" panose="020B0604020202020204" pitchFamily="34" charset="0"/>
                </a:rPr>
                <a:t>Multiprocessor Synchronization</a:t>
              </a:r>
            </a:p>
            <a:p>
              <a:pPr algn="ctr" eaLnBrk="1" hangingPunct="1"/>
              <a:r>
                <a:rPr lang="en-US" sz="2800" b="1" kern="0" dirty="0">
                  <a:solidFill>
                    <a:srgbClr val="FFFF00"/>
                  </a:solidFill>
                  <a:latin typeface="Arial" panose="020B0604020202020204" pitchFamily="34" charset="0"/>
                </a:rPr>
                <a:t>CSCI 176</a:t>
              </a:r>
              <a:endParaRPr lang="en-US" sz="2800" kern="0" dirty="0">
                <a:solidFill>
                  <a:srgbClr val="FFFF00"/>
                </a:solidFill>
                <a:latin typeface="Arial" panose="020B0604020202020204" pitchFamily="34" charset="0"/>
              </a:endParaRPr>
            </a:p>
          </p:txBody>
        </p:sp>
      </p:grpSp>
    </p:spTree>
    <p:extLst>
      <p:ext uri="{BB962C8B-B14F-4D97-AF65-F5344CB8AC3E}">
        <p14:creationId xmlns:p14="http://schemas.microsoft.com/office/powerpoint/2010/main" val="1747156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a:xfrm>
            <a:off x="385763" y="230188"/>
            <a:ext cx="7772400" cy="1143000"/>
          </a:xfrm>
        </p:spPr>
        <p:txBody>
          <a:bodyPr/>
          <a:lstStyle/>
          <a:p>
            <a:r>
              <a:rPr lang="en-US" dirty="0"/>
              <a:t>Turing Computability</a:t>
            </a:r>
          </a:p>
        </p:txBody>
      </p:sp>
      <p:pic>
        <p:nvPicPr>
          <p:cNvPr id="3078" name="Picture 79" descr="pass"/>
          <p:cNvPicPr>
            <a:picLocks noGrp="1" noChangeAspect="1" noChangeArrowheads="1"/>
          </p:cNvPicPr>
          <p:nvPr>
            <p:ph idx="1"/>
          </p:nvPr>
        </p:nvPicPr>
        <p:blipFill>
          <a:blip r:embed="rId3" cstate="print"/>
          <a:srcRect/>
          <a:stretch>
            <a:fillRect/>
          </a:stretch>
        </p:blipFill>
        <p:spPr>
          <a:xfrm>
            <a:off x="7288213" y="638175"/>
            <a:ext cx="1022350" cy="1209675"/>
          </a:xfrm>
          <a:noFill/>
        </p:spPr>
      </p:pic>
      <p:sp>
        <p:nvSpPr>
          <p:cNvPr id="23" name="Footer Placeholder 22"/>
          <p:cNvSpPr>
            <a:spLocks noGrp="1"/>
          </p:cNvSpPr>
          <p:nvPr>
            <p:ph type="ftr" sz="quarter" idx="10"/>
          </p:nvPr>
        </p:nvSpPr>
        <p:spPr/>
        <p:txBody>
          <a:bodyPr/>
          <a:lstStyle/>
          <a:p>
            <a:pPr>
              <a:defRPr/>
            </a:pPr>
            <a:r>
              <a:rPr lang="en-US" dirty="0"/>
              <a:t>Art of Multiprocessor Programming</a:t>
            </a:r>
          </a:p>
        </p:txBody>
      </p:sp>
      <p:sp>
        <p:nvSpPr>
          <p:cNvPr id="22" name="Slide Number Placeholder 21"/>
          <p:cNvSpPr>
            <a:spLocks noGrp="1"/>
          </p:cNvSpPr>
          <p:nvPr>
            <p:ph type="sldNum" sz="quarter" idx="11"/>
          </p:nvPr>
        </p:nvSpPr>
        <p:spPr/>
        <p:txBody>
          <a:bodyPr/>
          <a:lstStyle/>
          <a:p>
            <a:pPr>
              <a:defRPr/>
            </a:pPr>
            <a:fld id="{967C4D33-6383-4CFE-AFB7-F84E968E56E0}" type="slidenum">
              <a:rPr lang="ar-SA" smtClean="0"/>
              <a:pPr>
                <a:defRPr/>
              </a:pPr>
              <a:t>2</a:t>
            </a:fld>
            <a:endParaRPr lang="en-US" dirty="0"/>
          </a:p>
        </p:txBody>
      </p:sp>
      <p:grpSp>
        <p:nvGrpSpPr>
          <p:cNvPr id="3079" name="Group 81"/>
          <p:cNvGrpSpPr>
            <a:grpSpLocks/>
          </p:cNvGrpSpPr>
          <p:nvPr/>
        </p:nvGrpSpPr>
        <p:grpSpPr bwMode="auto">
          <a:xfrm>
            <a:off x="5062538" y="2419350"/>
            <a:ext cx="2692400" cy="1536700"/>
            <a:chOff x="3230" y="2420"/>
            <a:chExt cx="1696" cy="968"/>
          </a:xfrm>
        </p:grpSpPr>
        <p:sp>
          <p:nvSpPr>
            <p:cNvPr id="3083" name="Freeform 82"/>
            <p:cNvSpPr>
              <a:spLocks/>
            </p:cNvSpPr>
            <p:nvPr/>
          </p:nvSpPr>
          <p:spPr bwMode="auto">
            <a:xfrm>
              <a:off x="4678" y="2420"/>
              <a:ext cx="208" cy="216"/>
            </a:xfrm>
            <a:custGeom>
              <a:avLst/>
              <a:gdLst>
                <a:gd name="T0" fmla="*/ 0 w 208"/>
                <a:gd name="T1" fmla="*/ 112 h 216"/>
                <a:gd name="T2" fmla="*/ 0 w 208"/>
                <a:gd name="T3" fmla="*/ 216 h 216"/>
                <a:gd name="T4" fmla="*/ 208 w 208"/>
                <a:gd name="T5" fmla="*/ 0 h 216"/>
                <a:gd name="T6" fmla="*/ 0 w 208"/>
                <a:gd name="T7" fmla="*/ 112 h 216"/>
                <a:gd name="T8" fmla="*/ 0 60000 65536"/>
                <a:gd name="T9" fmla="*/ 0 60000 65536"/>
                <a:gd name="T10" fmla="*/ 0 60000 65536"/>
                <a:gd name="T11" fmla="*/ 0 60000 65536"/>
                <a:gd name="T12" fmla="*/ 0 w 208"/>
                <a:gd name="T13" fmla="*/ 0 h 216"/>
                <a:gd name="T14" fmla="*/ 208 w 208"/>
                <a:gd name="T15" fmla="*/ 216 h 216"/>
              </a:gdLst>
              <a:ahLst/>
              <a:cxnLst>
                <a:cxn ang="T8">
                  <a:pos x="T0" y="T1"/>
                </a:cxn>
                <a:cxn ang="T9">
                  <a:pos x="T2" y="T3"/>
                </a:cxn>
                <a:cxn ang="T10">
                  <a:pos x="T4" y="T5"/>
                </a:cxn>
                <a:cxn ang="T11">
                  <a:pos x="T6" y="T7"/>
                </a:cxn>
              </a:cxnLst>
              <a:rect l="T12" t="T13" r="T14" b="T15"/>
              <a:pathLst>
                <a:path w="208" h="216">
                  <a:moveTo>
                    <a:pt x="0" y="112"/>
                  </a:moveTo>
                  <a:lnTo>
                    <a:pt x="0" y="216"/>
                  </a:lnTo>
                  <a:lnTo>
                    <a:pt x="208" y="0"/>
                  </a:lnTo>
                  <a:lnTo>
                    <a:pt x="0" y="112"/>
                  </a:lnTo>
                  <a:close/>
                </a:path>
              </a:pathLst>
            </a:custGeom>
            <a:solidFill>
              <a:schemeClr val="accent2"/>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84" name="Freeform 83"/>
            <p:cNvSpPr>
              <a:spLocks/>
            </p:cNvSpPr>
            <p:nvPr/>
          </p:nvSpPr>
          <p:spPr bwMode="auto">
            <a:xfrm>
              <a:off x="4662" y="2548"/>
              <a:ext cx="184" cy="256"/>
            </a:xfrm>
            <a:custGeom>
              <a:avLst/>
              <a:gdLst>
                <a:gd name="T0" fmla="*/ 184 w 184"/>
                <a:gd name="T1" fmla="*/ 256 h 256"/>
                <a:gd name="T2" fmla="*/ 184 w 184"/>
                <a:gd name="T3" fmla="*/ 88 h 256"/>
                <a:gd name="T4" fmla="*/ 0 w 184"/>
                <a:gd name="T5" fmla="*/ 0 h 256"/>
                <a:gd name="T6" fmla="*/ 8 w 184"/>
                <a:gd name="T7" fmla="*/ 88 h 256"/>
                <a:gd name="T8" fmla="*/ 184 w 184"/>
                <a:gd name="T9" fmla="*/ 256 h 256"/>
                <a:gd name="T10" fmla="*/ 0 60000 65536"/>
                <a:gd name="T11" fmla="*/ 0 60000 65536"/>
                <a:gd name="T12" fmla="*/ 0 60000 65536"/>
                <a:gd name="T13" fmla="*/ 0 60000 65536"/>
                <a:gd name="T14" fmla="*/ 0 60000 65536"/>
                <a:gd name="T15" fmla="*/ 0 w 184"/>
                <a:gd name="T16" fmla="*/ 0 h 256"/>
                <a:gd name="T17" fmla="*/ 184 w 184"/>
                <a:gd name="T18" fmla="*/ 256 h 256"/>
              </a:gdLst>
              <a:ahLst/>
              <a:cxnLst>
                <a:cxn ang="T10">
                  <a:pos x="T0" y="T1"/>
                </a:cxn>
                <a:cxn ang="T11">
                  <a:pos x="T2" y="T3"/>
                </a:cxn>
                <a:cxn ang="T12">
                  <a:pos x="T4" y="T5"/>
                </a:cxn>
                <a:cxn ang="T13">
                  <a:pos x="T6" y="T7"/>
                </a:cxn>
                <a:cxn ang="T14">
                  <a:pos x="T8" y="T9"/>
                </a:cxn>
              </a:cxnLst>
              <a:rect l="T15" t="T16" r="T17" b="T18"/>
              <a:pathLst>
                <a:path w="184" h="256">
                  <a:moveTo>
                    <a:pt x="184" y="256"/>
                  </a:moveTo>
                  <a:lnTo>
                    <a:pt x="184" y="88"/>
                  </a:lnTo>
                  <a:lnTo>
                    <a:pt x="0" y="0"/>
                  </a:lnTo>
                  <a:lnTo>
                    <a:pt x="8" y="88"/>
                  </a:lnTo>
                  <a:lnTo>
                    <a:pt x="184" y="256"/>
                  </a:lnTo>
                  <a:close/>
                </a:path>
              </a:pathLst>
            </a:custGeom>
            <a:solidFill>
              <a:srgbClr val="99CCFF"/>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85" name="Freeform 84"/>
            <p:cNvSpPr>
              <a:spLocks/>
            </p:cNvSpPr>
            <p:nvPr/>
          </p:nvSpPr>
          <p:spPr bwMode="auto">
            <a:xfrm>
              <a:off x="4590" y="2652"/>
              <a:ext cx="256" cy="328"/>
            </a:xfrm>
            <a:custGeom>
              <a:avLst/>
              <a:gdLst>
                <a:gd name="T0" fmla="*/ 0 w 256"/>
                <a:gd name="T1" fmla="*/ 328 h 328"/>
                <a:gd name="T2" fmla="*/ 256 w 256"/>
                <a:gd name="T3" fmla="*/ 160 h 328"/>
                <a:gd name="T4" fmla="*/ 256 w 256"/>
                <a:gd name="T5" fmla="*/ 0 h 328"/>
                <a:gd name="T6" fmla="*/ 0 w 256"/>
                <a:gd name="T7" fmla="*/ 128 h 328"/>
                <a:gd name="T8" fmla="*/ 0 w 256"/>
                <a:gd name="T9" fmla="*/ 328 h 328"/>
                <a:gd name="T10" fmla="*/ 0 60000 65536"/>
                <a:gd name="T11" fmla="*/ 0 60000 65536"/>
                <a:gd name="T12" fmla="*/ 0 60000 65536"/>
                <a:gd name="T13" fmla="*/ 0 60000 65536"/>
                <a:gd name="T14" fmla="*/ 0 60000 65536"/>
                <a:gd name="T15" fmla="*/ 0 w 256"/>
                <a:gd name="T16" fmla="*/ 0 h 328"/>
                <a:gd name="T17" fmla="*/ 256 w 256"/>
                <a:gd name="T18" fmla="*/ 328 h 328"/>
              </a:gdLst>
              <a:ahLst/>
              <a:cxnLst>
                <a:cxn ang="T10">
                  <a:pos x="T0" y="T1"/>
                </a:cxn>
                <a:cxn ang="T11">
                  <a:pos x="T2" y="T3"/>
                </a:cxn>
                <a:cxn ang="T12">
                  <a:pos x="T4" y="T5"/>
                </a:cxn>
                <a:cxn ang="T13">
                  <a:pos x="T6" y="T7"/>
                </a:cxn>
                <a:cxn ang="T14">
                  <a:pos x="T8" y="T9"/>
                </a:cxn>
              </a:cxnLst>
              <a:rect l="T15" t="T16" r="T17" b="T18"/>
              <a:pathLst>
                <a:path w="256" h="328">
                  <a:moveTo>
                    <a:pt x="0" y="328"/>
                  </a:moveTo>
                  <a:lnTo>
                    <a:pt x="256" y="160"/>
                  </a:lnTo>
                  <a:lnTo>
                    <a:pt x="256" y="0"/>
                  </a:lnTo>
                  <a:lnTo>
                    <a:pt x="0" y="128"/>
                  </a:lnTo>
                  <a:lnTo>
                    <a:pt x="0" y="328"/>
                  </a:lnTo>
                  <a:close/>
                </a:path>
              </a:pathLst>
            </a:custGeom>
            <a:solidFill>
              <a:srgbClr val="99CCFF"/>
            </a:solidFill>
            <a:ln w="28575">
              <a:solidFill>
                <a:schemeClr val="tx1"/>
              </a:solidFill>
              <a:round/>
              <a:headEnd/>
              <a:tailEnd/>
            </a:ln>
          </p:spPr>
          <p:txBody>
            <a:bodyPr wrap="none" anchor="ctr"/>
            <a:lstStyle/>
            <a:p>
              <a:endParaRPr lang="en-US" dirty="0">
                <a:latin typeface="Consolas" panose="020B0609020204030204" pitchFamily="49" charset="0"/>
              </a:endParaRPr>
            </a:p>
          </p:txBody>
        </p:sp>
        <p:sp>
          <p:nvSpPr>
            <p:cNvPr id="3086" name="Freeform 85"/>
            <p:cNvSpPr>
              <a:spLocks/>
            </p:cNvSpPr>
            <p:nvPr/>
          </p:nvSpPr>
          <p:spPr bwMode="auto">
            <a:xfrm>
              <a:off x="4598" y="2780"/>
              <a:ext cx="328" cy="600"/>
            </a:xfrm>
            <a:custGeom>
              <a:avLst/>
              <a:gdLst>
                <a:gd name="T0" fmla="*/ 320 w 328"/>
                <a:gd name="T1" fmla="*/ 600 h 600"/>
                <a:gd name="T2" fmla="*/ 0 w 328"/>
                <a:gd name="T3" fmla="*/ 200 h 600"/>
                <a:gd name="T4" fmla="*/ 0 w 328"/>
                <a:gd name="T5" fmla="*/ 0 h 600"/>
                <a:gd name="T6" fmla="*/ 328 w 328"/>
                <a:gd name="T7" fmla="*/ 360 h 600"/>
                <a:gd name="T8" fmla="*/ 0 60000 65536"/>
                <a:gd name="T9" fmla="*/ 0 60000 65536"/>
                <a:gd name="T10" fmla="*/ 0 60000 65536"/>
                <a:gd name="T11" fmla="*/ 0 60000 65536"/>
                <a:gd name="T12" fmla="*/ 0 w 328"/>
                <a:gd name="T13" fmla="*/ 0 h 600"/>
                <a:gd name="T14" fmla="*/ 328 w 328"/>
                <a:gd name="T15" fmla="*/ 600 h 600"/>
              </a:gdLst>
              <a:ahLst/>
              <a:cxnLst>
                <a:cxn ang="T8">
                  <a:pos x="T0" y="T1"/>
                </a:cxn>
                <a:cxn ang="T9">
                  <a:pos x="T2" y="T3"/>
                </a:cxn>
                <a:cxn ang="T10">
                  <a:pos x="T4" y="T5"/>
                </a:cxn>
                <a:cxn ang="T11">
                  <a:pos x="T6" y="T7"/>
                </a:cxn>
              </a:cxnLst>
              <a:rect l="T12" t="T13" r="T14" b="T15"/>
              <a:pathLst>
                <a:path w="328" h="600">
                  <a:moveTo>
                    <a:pt x="320" y="600"/>
                  </a:moveTo>
                  <a:lnTo>
                    <a:pt x="0" y="200"/>
                  </a:lnTo>
                  <a:lnTo>
                    <a:pt x="0" y="0"/>
                  </a:lnTo>
                  <a:lnTo>
                    <a:pt x="328" y="360"/>
                  </a:lnTo>
                </a:path>
              </a:pathLst>
            </a:custGeom>
            <a:solidFill>
              <a:srgbClr val="CCECFF"/>
            </a:solidFill>
            <a:ln w="28575">
              <a:solidFill>
                <a:schemeClr val="tx1"/>
              </a:solidFill>
              <a:round/>
              <a:headEnd/>
              <a:tailEnd/>
            </a:ln>
          </p:spPr>
          <p:txBody>
            <a:bodyPr wrap="none" anchor="ctr"/>
            <a:lstStyle/>
            <a:p>
              <a:endParaRPr lang="en-US" dirty="0">
                <a:latin typeface="Consolas" panose="020B0609020204030204" pitchFamily="49" charset="0"/>
              </a:endParaRPr>
            </a:p>
          </p:txBody>
        </p:sp>
        <p:sp>
          <p:nvSpPr>
            <p:cNvPr id="3087" name="Rectangle 86"/>
            <p:cNvSpPr>
              <a:spLocks noChangeArrowheads="1"/>
            </p:cNvSpPr>
            <p:nvPr/>
          </p:nvSpPr>
          <p:spPr bwMode="auto">
            <a:xfrm>
              <a:off x="3230" y="3132"/>
              <a:ext cx="1688" cy="256"/>
            </a:xfrm>
            <a:prstGeom prst="rect">
              <a:avLst/>
            </a:prstGeom>
            <a:solidFill>
              <a:schemeClr val="bg1"/>
            </a:solidFill>
            <a:ln w="38100">
              <a:solidFill>
                <a:schemeClr val="tx1"/>
              </a:solidFill>
              <a:miter lim="800000"/>
              <a:headEnd/>
              <a:tailEnd/>
            </a:ln>
          </p:spPr>
          <p:txBody>
            <a:bodyPr wrap="none" anchor="ctr"/>
            <a:lstStyle/>
            <a:p>
              <a:pPr algn="ctr"/>
              <a:endParaRPr lang="en-US" sz="4400" dirty="0">
                <a:latin typeface="Arial" pitchFamily="34" charset="0"/>
              </a:endParaRPr>
            </a:p>
          </p:txBody>
        </p:sp>
        <p:sp>
          <p:nvSpPr>
            <p:cNvPr id="3088" name="Rectangle 87"/>
            <p:cNvSpPr>
              <a:spLocks noChangeArrowheads="1"/>
            </p:cNvSpPr>
            <p:nvPr/>
          </p:nvSpPr>
          <p:spPr bwMode="auto">
            <a:xfrm>
              <a:off x="3238" y="3140"/>
              <a:ext cx="248" cy="248"/>
            </a:xfrm>
            <a:prstGeom prst="rect">
              <a:avLst/>
            </a:prstGeom>
            <a:noFill/>
            <a:ln w="9525">
              <a:solidFill>
                <a:schemeClr val="tx1"/>
              </a:solidFill>
              <a:miter lim="800000"/>
              <a:headEnd/>
              <a:tailEnd/>
            </a:ln>
          </p:spPr>
          <p:txBody>
            <a:bodyPr wrap="none" anchor="ctr"/>
            <a:lstStyle/>
            <a:p>
              <a:pPr algn="ctr"/>
              <a:r>
                <a:rPr lang="en-US" sz="2800" dirty="0">
                  <a:latin typeface="Arial" pitchFamily="34" charset="0"/>
                </a:rPr>
                <a:t>0</a:t>
              </a:r>
            </a:p>
          </p:txBody>
        </p:sp>
        <p:sp>
          <p:nvSpPr>
            <p:cNvPr id="3089" name="Rectangle 88"/>
            <p:cNvSpPr>
              <a:spLocks noChangeArrowheads="1"/>
            </p:cNvSpPr>
            <p:nvPr/>
          </p:nvSpPr>
          <p:spPr bwMode="auto">
            <a:xfrm>
              <a:off x="3486" y="3140"/>
              <a:ext cx="248" cy="248"/>
            </a:xfrm>
            <a:prstGeom prst="rect">
              <a:avLst/>
            </a:prstGeom>
            <a:noFill/>
            <a:ln w="9525">
              <a:solidFill>
                <a:schemeClr val="tx1"/>
              </a:solidFill>
              <a:miter lim="800000"/>
              <a:headEnd/>
              <a:tailEnd/>
            </a:ln>
          </p:spPr>
          <p:txBody>
            <a:bodyPr wrap="none" anchor="ctr"/>
            <a:lstStyle/>
            <a:p>
              <a:pPr algn="ctr"/>
              <a:r>
                <a:rPr lang="en-US" sz="2800" dirty="0">
                  <a:latin typeface="Arial" pitchFamily="34" charset="0"/>
                </a:rPr>
                <a:t>1</a:t>
              </a:r>
            </a:p>
          </p:txBody>
        </p:sp>
        <p:sp>
          <p:nvSpPr>
            <p:cNvPr id="3090" name="Rectangle 89"/>
            <p:cNvSpPr>
              <a:spLocks noChangeArrowheads="1"/>
            </p:cNvSpPr>
            <p:nvPr/>
          </p:nvSpPr>
          <p:spPr bwMode="auto">
            <a:xfrm>
              <a:off x="3734" y="3140"/>
              <a:ext cx="248" cy="248"/>
            </a:xfrm>
            <a:prstGeom prst="rect">
              <a:avLst/>
            </a:prstGeom>
            <a:noFill/>
            <a:ln w="9525">
              <a:solidFill>
                <a:schemeClr val="tx1"/>
              </a:solidFill>
              <a:miter lim="800000"/>
              <a:headEnd/>
              <a:tailEnd/>
            </a:ln>
          </p:spPr>
          <p:txBody>
            <a:bodyPr wrap="none" anchor="ctr"/>
            <a:lstStyle/>
            <a:p>
              <a:pPr algn="ctr"/>
              <a:r>
                <a:rPr lang="en-US" sz="2800" dirty="0">
                  <a:latin typeface="Arial" pitchFamily="34" charset="0"/>
                </a:rPr>
                <a:t>1</a:t>
              </a:r>
            </a:p>
          </p:txBody>
        </p:sp>
        <p:sp>
          <p:nvSpPr>
            <p:cNvPr id="3091" name="Rectangle 90"/>
            <p:cNvSpPr>
              <a:spLocks noChangeArrowheads="1"/>
            </p:cNvSpPr>
            <p:nvPr/>
          </p:nvSpPr>
          <p:spPr bwMode="auto">
            <a:xfrm>
              <a:off x="3982" y="3140"/>
              <a:ext cx="248" cy="248"/>
            </a:xfrm>
            <a:prstGeom prst="rect">
              <a:avLst/>
            </a:prstGeom>
            <a:noFill/>
            <a:ln w="9525">
              <a:solidFill>
                <a:schemeClr val="tx1"/>
              </a:solidFill>
              <a:miter lim="800000"/>
              <a:headEnd/>
              <a:tailEnd/>
            </a:ln>
          </p:spPr>
          <p:txBody>
            <a:bodyPr wrap="none" anchor="ctr"/>
            <a:lstStyle/>
            <a:p>
              <a:pPr algn="ctr"/>
              <a:r>
                <a:rPr lang="en-US" sz="2800" dirty="0">
                  <a:latin typeface="Arial" pitchFamily="34" charset="0"/>
                </a:rPr>
                <a:t>0</a:t>
              </a:r>
            </a:p>
          </p:txBody>
        </p:sp>
        <p:sp>
          <p:nvSpPr>
            <p:cNvPr id="3092" name="Rectangle 91"/>
            <p:cNvSpPr>
              <a:spLocks noChangeArrowheads="1"/>
            </p:cNvSpPr>
            <p:nvPr/>
          </p:nvSpPr>
          <p:spPr bwMode="auto">
            <a:xfrm>
              <a:off x="4230" y="3140"/>
              <a:ext cx="248" cy="248"/>
            </a:xfrm>
            <a:prstGeom prst="rect">
              <a:avLst/>
            </a:prstGeom>
            <a:noFill/>
            <a:ln w="9525">
              <a:solidFill>
                <a:schemeClr val="tx1"/>
              </a:solidFill>
              <a:miter lim="800000"/>
              <a:headEnd/>
              <a:tailEnd/>
            </a:ln>
          </p:spPr>
          <p:txBody>
            <a:bodyPr wrap="none" anchor="ctr"/>
            <a:lstStyle/>
            <a:p>
              <a:pPr algn="ctr"/>
              <a:r>
                <a:rPr lang="en-US" sz="2800" dirty="0">
                  <a:latin typeface="Arial" pitchFamily="34" charset="0"/>
                </a:rPr>
                <a:t>1</a:t>
              </a:r>
            </a:p>
          </p:txBody>
        </p:sp>
        <p:sp>
          <p:nvSpPr>
            <p:cNvPr id="3093" name="Rectangle 92"/>
            <p:cNvSpPr>
              <a:spLocks noChangeArrowheads="1"/>
            </p:cNvSpPr>
            <p:nvPr/>
          </p:nvSpPr>
          <p:spPr bwMode="auto">
            <a:xfrm>
              <a:off x="4478" y="3140"/>
              <a:ext cx="248" cy="248"/>
            </a:xfrm>
            <a:prstGeom prst="rect">
              <a:avLst/>
            </a:prstGeom>
            <a:noFill/>
            <a:ln w="9525">
              <a:solidFill>
                <a:schemeClr val="tx1"/>
              </a:solidFill>
              <a:miter lim="800000"/>
              <a:headEnd/>
              <a:tailEnd/>
            </a:ln>
          </p:spPr>
          <p:txBody>
            <a:bodyPr wrap="none" anchor="ctr"/>
            <a:lstStyle/>
            <a:p>
              <a:pPr algn="ctr"/>
              <a:r>
                <a:rPr lang="en-US" sz="2800" dirty="0">
                  <a:latin typeface="Arial" pitchFamily="34" charset="0"/>
                </a:rPr>
                <a:t>0</a:t>
              </a:r>
            </a:p>
          </p:txBody>
        </p:sp>
      </p:grpSp>
      <p:sp>
        <p:nvSpPr>
          <p:cNvPr id="3080" name="Rectangle 93"/>
          <p:cNvSpPr>
            <a:spLocks noChangeArrowheads="1"/>
          </p:cNvSpPr>
          <p:nvPr/>
        </p:nvSpPr>
        <p:spPr bwMode="auto">
          <a:xfrm>
            <a:off x="4875213" y="3371850"/>
            <a:ext cx="393700" cy="393700"/>
          </a:xfrm>
          <a:prstGeom prst="rect">
            <a:avLst/>
          </a:prstGeom>
          <a:solidFill>
            <a:schemeClr val="bg1">
              <a:alpha val="74901"/>
            </a:schemeClr>
          </a:solidFill>
          <a:ln w="9525">
            <a:solidFill>
              <a:schemeClr val="tx1"/>
            </a:solidFill>
            <a:miter lim="800000"/>
            <a:headEnd/>
            <a:tailEnd/>
          </a:ln>
        </p:spPr>
        <p:txBody>
          <a:bodyPr wrap="none" anchor="ctr"/>
          <a:lstStyle/>
          <a:p>
            <a:pPr algn="ctr"/>
            <a:r>
              <a:rPr lang="en-US" sz="2800" dirty="0">
                <a:solidFill>
                  <a:srgbClr val="FF3300"/>
                </a:solidFill>
                <a:latin typeface="Arial" pitchFamily="34" charset="0"/>
              </a:rPr>
              <a:t>1</a:t>
            </a:r>
          </a:p>
        </p:txBody>
      </p:sp>
      <p:pic>
        <p:nvPicPr>
          <p:cNvPr id="3081" name="Picture 94" descr="TN00021_[1]"/>
          <p:cNvPicPr>
            <a:picLocks noChangeAspect="1" noChangeArrowheads="1"/>
          </p:cNvPicPr>
          <p:nvPr/>
        </p:nvPicPr>
        <p:blipFill>
          <a:blip r:embed="rId4" cstate="print"/>
          <a:srcRect/>
          <a:stretch>
            <a:fillRect/>
          </a:stretch>
        </p:blipFill>
        <p:spPr bwMode="auto">
          <a:xfrm>
            <a:off x="1695450" y="1790700"/>
            <a:ext cx="2163763" cy="1831975"/>
          </a:xfrm>
          <a:prstGeom prst="rect">
            <a:avLst/>
          </a:prstGeom>
          <a:noFill/>
          <a:ln w="9525">
            <a:noFill/>
            <a:miter lim="800000"/>
            <a:headEnd/>
            <a:tailEnd/>
          </a:ln>
        </p:spPr>
      </p:pic>
      <p:sp>
        <p:nvSpPr>
          <p:cNvPr id="3082" name="Freeform 95"/>
          <p:cNvSpPr>
            <a:spLocks/>
          </p:cNvSpPr>
          <p:nvPr/>
        </p:nvSpPr>
        <p:spPr bwMode="auto">
          <a:xfrm rot="21014026" flipH="1">
            <a:off x="3935413" y="2951163"/>
            <a:ext cx="700087" cy="636587"/>
          </a:xfrm>
          <a:custGeom>
            <a:avLst/>
            <a:gdLst>
              <a:gd name="T0" fmla="*/ 0 w 528"/>
              <a:gd name="T1" fmla="*/ 2147483647 h 480"/>
              <a:gd name="T2" fmla="*/ 2147483647 w 528"/>
              <a:gd name="T3" fmla="*/ 2147483647 h 480"/>
              <a:gd name="T4" fmla="*/ 0 w 528"/>
              <a:gd name="T5" fmla="*/ 2147483647 h 480"/>
              <a:gd name="T6" fmla="*/ 2147483647 w 528"/>
              <a:gd name="T7" fmla="*/ 0 h 480"/>
              <a:gd name="T8" fmla="*/ 2147483647 w 528"/>
              <a:gd name="T9" fmla="*/ 2147483647 h 480"/>
              <a:gd name="T10" fmla="*/ 2147483647 w 528"/>
              <a:gd name="T11" fmla="*/ 2147483647 h 480"/>
              <a:gd name="T12" fmla="*/ 0 w 528"/>
              <a:gd name="T13" fmla="*/ 2147483647 h 480"/>
              <a:gd name="T14" fmla="*/ 0 60000 65536"/>
              <a:gd name="T15" fmla="*/ 0 60000 65536"/>
              <a:gd name="T16" fmla="*/ 0 60000 65536"/>
              <a:gd name="T17" fmla="*/ 0 60000 65536"/>
              <a:gd name="T18" fmla="*/ 0 60000 65536"/>
              <a:gd name="T19" fmla="*/ 0 60000 65536"/>
              <a:gd name="T20" fmla="*/ 0 60000 65536"/>
              <a:gd name="T21" fmla="*/ 0 w 528"/>
              <a:gd name="T22" fmla="*/ 0 h 480"/>
              <a:gd name="T23" fmla="*/ 528 w 52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480">
                <a:moveTo>
                  <a:pt x="0" y="480"/>
                </a:moveTo>
                <a:lnTo>
                  <a:pt x="240" y="240"/>
                </a:lnTo>
                <a:lnTo>
                  <a:pt x="0" y="240"/>
                </a:lnTo>
                <a:lnTo>
                  <a:pt x="528" y="0"/>
                </a:lnTo>
                <a:lnTo>
                  <a:pt x="288" y="192"/>
                </a:lnTo>
                <a:lnTo>
                  <a:pt x="432" y="192"/>
                </a:lnTo>
                <a:lnTo>
                  <a:pt x="0" y="480"/>
                </a:lnTo>
                <a:close/>
              </a:path>
            </a:pathLst>
          </a:custGeom>
          <a:solidFill>
            <a:srgbClr val="FFFF00"/>
          </a:solidFill>
          <a:ln w="38100">
            <a:solidFill>
              <a:srgbClr val="FF0000"/>
            </a:solidFill>
            <a:round/>
            <a:headEnd/>
            <a:tailEnd/>
          </a:ln>
        </p:spPr>
        <p:txBody>
          <a:bodyPr wrap="none" anchor="ctr"/>
          <a:lstStyle/>
          <a:p>
            <a:endParaRPr lang="en-US" dirty="0">
              <a:latin typeface="Consolas" panose="020B0609020204030204" pitchFamily="49" charset="0"/>
            </a:endParaRPr>
          </a:p>
        </p:txBody>
      </p:sp>
      <p:sp>
        <p:nvSpPr>
          <p:cNvPr id="2" name="TextBox 1">
            <a:extLst>
              <a:ext uri="{FF2B5EF4-FFF2-40B4-BE49-F238E27FC236}">
                <a16:creationId xmlns:a16="http://schemas.microsoft.com/office/drawing/2014/main" id="{702542E5-D92D-93E3-FD81-457414DE16A1}"/>
              </a:ext>
            </a:extLst>
          </p:cNvPr>
          <p:cNvSpPr txBox="1"/>
          <p:nvPr/>
        </p:nvSpPr>
        <p:spPr bwMode="auto">
          <a:xfrm>
            <a:off x="903925" y="4197949"/>
            <a:ext cx="6300082"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 A mathematical model of computation</a:t>
            </a:r>
          </a:p>
        </p:txBody>
      </p:sp>
      <p:sp>
        <p:nvSpPr>
          <p:cNvPr id="3" name="TextBox 3">
            <a:extLst>
              <a:ext uri="{FF2B5EF4-FFF2-40B4-BE49-F238E27FC236}">
                <a16:creationId xmlns:a16="http://schemas.microsoft.com/office/drawing/2014/main" id="{EFC1CF6D-8078-5677-7511-81BA2006ED4E}"/>
              </a:ext>
            </a:extLst>
          </p:cNvPr>
          <p:cNvSpPr txBox="1"/>
          <p:nvPr/>
        </p:nvSpPr>
        <p:spPr bwMode="auto">
          <a:xfrm>
            <a:off x="903925" y="4881064"/>
            <a:ext cx="7254238"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 Computable = Computable on a T-Machine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ChangeArrowheads="1"/>
          </p:cNvSpPr>
          <p:nvPr/>
        </p:nvSpPr>
        <p:spPr bwMode="auto">
          <a:xfrm>
            <a:off x="300038" y="314325"/>
            <a:ext cx="8375650" cy="1143000"/>
          </a:xfrm>
          <a:prstGeom prst="rect">
            <a:avLst/>
          </a:prstGeom>
          <a:noFill/>
          <a:ln w="9525">
            <a:noFill/>
            <a:miter lim="800000"/>
            <a:headEnd/>
            <a:tailEnd/>
          </a:ln>
        </p:spPr>
        <p:txBody>
          <a:bodyPr anchor="ctr"/>
          <a:lstStyle/>
          <a:p>
            <a:pPr algn="ctr"/>
            <a:r>
              <a:rPr lang="en-US" sz="4400" dirty="0">
                <a:solidFill>
                  <a:srgbClr val="FFFF00"/>
                </a:solidFill>
                <a:latin typeface="+mj-lt"/>
              </a:rPr>
              <a:t>Shared-Memory Computability</a:t>
            </a:r>
          </a:p>
        </p:txBody>
      </p:sp>
      <p:sp>
        <p:nvSpPr>
          <p:cNvPr id="45" name="Footer Placeholder 44"/>
          <p:cNvSpPr>
            <a:spLocks noGrp="1"/>
          </p:cNvSpPr>
          <p:nvPr>
            <p:ph type="ftr" sz="quarter" idx="10"/>
          </p:nvPr>
        </p:nvSpPr>
        <p:spPr/>
        <p:txBody>
          <a:bodyPr/>
          <a:lstStyle/>
          <a:p>
            <a:pPr>
              <a:defRPr/>
            </a:pPr>
            <a:r>
              <a:rPr lang="en-US" dirty="0">
                <a:latin typeface="+mj-lt"/>
              </a:rPr>
              <a:t>Art of Multiprocessor Programming</a:t>
            </a:r>
          </a:p>
        </p:txBody>
      </p:sp>
      <p:sp>
        <p:nvSpPr>
          <p:cNvPr id="44" name="Slide Number Placeholder 43"/>
          <p:cNvSpPr>
            <a:spLocks noGrp="1"/>
          </p:cNvSpPr>
          <p:nvPr>
            <p:ph type="sldNum" sz="quarter" idx="11"/>
          </p:nvPr>
        </p:nvSpPr>
        <p:spPr/>
        <p:txBody>
          <a:bodyPr/>
          <a:lstStyle/>
          <a:p>
            <a:pPr>
              <a:defRPr/>
            </a:pPr>
            <a:fld id="{967C4D33-6383-4CFE-AFB7-F84E968E56E0}" type="slidenum">
              <a:rPr lang="ar-SA" smtClean="0">
                <a:latin typeface="+mj-lt"/>
              </a:rPr>
              <a:pPr>
                <a:defRPr/>
              </a:pPr>
              <a:t>3</a:t>
            </a:fld>
            <a:endParaRPr lang="en-US" dirty="0">
              <a:latin typeface="+mj-lt"/>
            </a:endParaRPr>
          </a:p>
        </p:txBody>
      </p:sp>
      <p:sp>
        <p:nvSpPr>
          <p:cNvPr id="4105" name="Rectangle 37"/>
          <p:cNvSpPr>
            <a:spLocks noChangeArrowheads="1"/>
          </p:cNvSpPr>
          <p:nvPr/>
        </p:nvSpPr>
        <p:spPr bwMode="auto">
          <a:xfrm>
            <a:off x="3021656" y="2560201"/>
            <a:ext cx="707486" cy="244963"/>
          </a:xfrm>
          <a:prstGeom prst="rect">
            <a:avLst/>
          </a:prstGeom>
          <a:solidFill>
            <a:srgbClr val="FF3399"/>
          </a:solidFill>
          <a:ln w="38100">
            <a:solidFill>
              <a:schemeClr val="tx1"/>
            </a:solidFill>
            <a:miter lim="800000"/>
            <a:headEnd/>
            <a:tailEnd/>
          </a:ln>
          <a:effectLst>
            <a:glow rad="139700">
              <a:schemeClr val="accent3">
                <a:satMod val="175000"/>
                <a:alpha val="40000"/>
              </a:schemeClr>
            </a:glow>
          </a:effectLst>
        </p:spPr>
        <p:txBody>
          <a:bodyPr wrap="none" anchor="ctr"/>
          <a:lstStyle/>
          <a:p>
            <a:pPr algn="ctr"/>
            <a:r>
              <a:rPr lang="en-US" sz="1600" dirty="0">
                <a:solidFill>
                  <a:schemeClr val="bg1"/>
                </a:solidFill>
                <a:latin typeface="+mj-lt"/>
              </a:rPr>
              <a:t>cache</a:t>
            </a:r>
          </a:p>
        </p:txBody>
      </p:sp>
      <p:grpSp>
        <p:nvGrpSpPr>
          <p:cNvPr id="4106" name="Group 39"/>
          <p:cNvGrpSpPr>
            <a:grpSpLocks/>
          </p:cNvGrpSpPr>
          <p:nvPr/>
        </p:nvGrpSpPr>
        <p:grpSpPr bwMode="auto">
          <a:xfrm>
            <a:off x="4184369" y="1681562"/>
            <a:ext cx="663993" cy="740755"/>
            <a:chOff x="2496" y="2725"/>
            <a:chExt cx="712" cy="739"/>
          </a:xfrm>
          <a:effectLst>
            <a:glow rad="139700">
              <a:schemeClr val="accent3">
                <a:satMod val="175000"/>
                <a:alpha val="40000"/>
              </a:schemeClr>
            </a:glow>
          </a:effectLst>
        </p:grpSpPr>
        <p:sp>
          <p:nvSpPr>
            <p:cNvPr id="4130" name="Rectangle 40"/>
            <p:cNvSpPr>
              <a:spLocks noChangeArrowheads="1"/>
            </p:cNvSpPr>
            <p:nvPr/>
          </p:nvSpPr>
          <p:spPr bwMode="auto">
            <a:xfrm>
              <a:off x="2592" y="3312"/>
              <a:ext cx="528" cy="144"/>
            </a:xfrm>
            <a:prstGeom prst="rect">
              <a:avLst/>
            </a:prstGeom>
            <a:solidFill>
              <a:schemeClr val="accent1"/>
            </a:solidFill>
            <a:ln w="38100" algn="ctr">
              <a:solidFill>
                <a:schemeClr val="tx1"/>
              </a:solidFill>
              <a:miter lim="800000"/>
              <a:headEnd/>
              <a:tailEnd/>
            </a:ln>
          </p:spPr>
          <p:txBody>
            <a:bodyPr wrap="none" anchor="ctr"/>
            <a:lstStyle/>
            <a:p>
              <a:endParaRPr lang="en-US" dirty="0">
                <a:latin typeface="+mj-lt"/>
              </a:endParaRPr>
            </a:p>
          </p:txBody>
        </p:sp>
        <p:sp>
          <p:nvSpPr>
            <p:cNvPr id="4131" name="Freeform 4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1"/>
            </a:solidFill>
            <a:ln w="38100">
              <a:solidFill>
                <a:schemeClr val="tx1"/>
              </a:solidFill>
              <a:round/>
              <a:headEnd/>
              <a:tailEnd/>
            </a:ln>
          </p:spPr>
          <p:txBody>
            <a:bodyPr wrap="none" anchor="ctr"/>
            <a:lstStyle/>
            <a:p>
              <a:endParaRPr lang="en-US" dirty="0">
                <a:latin typeface="+mj-lt"/>
              </a:endParaRPr>
            </a:p>
          </p:txBody>
        </p:sp>
        <p:grpSp>
          <p:nvGrpSpPr>
            <p:cNvPr id="4132" name="Group 42"/>
            <p:cNvGrpSpPr>
              <a:grpSpLocks/>
            </p:cNvGrpSpPr>
            <p:nvPr/>
          </p:nvGrpSpPr>
          <p:grpSpPr bwMode="auto">
            <a:xfrm>
              <a:off x="3072" y="2832"/>
              <a:ext cx="136" cy="632"/>
              <a:chOff x="3072" y="2832"/>
              <a:chExt cx="136" cy="632"/>
            </a:xfrm>
          </p:grpSpPr>
          <p:sp>
            <p:nvSpPr>
              <p:cNvPr id="4137" name="Freeform 4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mj-lt"/>
                </a:endParaRPr>
              </a:p>
            </p:txBody>
          </p:sp>
          <p:sp>
            <p:nvSpPr>
              <p:cNvPr id="4138" name="Freeform 44"/>
              <p:cNvSpPr>
                <a:spLocks/>
              </p:cNvSpPr>
              <p:nvPr/>
            </p:nvSpPr>
            <p:spPr bwMode="auto">
              <a:xfrm>
                <a:off x="3072" y="2976"/>
                <a:ext cx="123" cy="312"/>
              </a:xfrm>
              <a:custGeom>
                <a:avLst/>
                <a:gdLst>
                  <a:gd name="T0" fmla="*/ 18 w 136"/>
                  <a:gd name="T1" fmla="*/ 0 h 344"/>
                  <a:gd name="T2" fmla="*/ 100 w 136"/>
                  <a:gd name="T3" fmla="*/ 0 h 344"/>
                  <a:gd name="T4" fmla="*/ 100 w 136"/>
                  <a:gd name="T5" fmla="*/ 172 h 344"/>
                  <a:gd name="T6" fmla="*/ 79 w 136"/>
                  <a:gd name="T7" fmla="*/ 257 h 344"/>
                  <a:gd name="T8" fmla="*/ 79 w 136"/>
                  <a:gd name="T9" fmla="*/ 66 h 344"/>
                  <a:gd name="T10" fmla="*/ 0 w 136"/>
                  <a:gd name="T11" fmla="*/ 66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mj-lt"/>
                </a:endParaRPr>
              </a:p>
            </p:txBody>
          </p:sp>
          <p:sp>
            <p:nvSpPr>
              <p:cNvPr id="4139" name="Freeform 45"/>
              <p:cNvSpPr>
                <a:spLocks/>
              </p:cNvSpPr>
              <p:nvPr/>
            </p:nvSpPr>
            <p:spPr bwMode="auto">
              <a:xfrm>
                <a:off x="3072" y="2832"/>
                <a:ext cx="127" cy="320"/>
              </a:xfrm>
              <a:custGeom>
                <a:avLst/>
                <a:gdLst>
                  <a:gd name="T0" fmla="*/ 20 w 136"/>
                  <a:gd name="T1" fmla="*/ 0 h 344"/>
                  <a:gd name="T2" fmla="*/ 111 w 136"/>
                  <a:gd name="T3" fmla="*/ 0 h 344"/>
                  <a:gd name="T4" fmla="*/ 111 w 136"/>
                  <a:gd name="T5" fmla="*/ 187 h 344"/>
                  <a:gd name="T6" fmla="*/ 86 w 136"/>
                  <a:gd name="T7" fmla="*/ 277 h 344"/>
                  <a:gd name="T8" fmla="*/ 86 w 136"/>
                  <a:gd name="T9" fmla="*/ 71 h 344"/>
                  <a:gd name="T10" fmla="*/ 0 w 136"/>
                  <a:gd name="T11" fmla="*/ 71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mj-lt"/>
                </a:endParaRPr>
              </a:p>
            </p:txBody>
          </p:sp>
        </p:grpSp>
        <p:grpSp>
          <p:nvGrpSpPr>
            <p:cNvPr id="4133" name="Group 46"/>
            <p:cNvGrpSpPr>
              <a:grpSpLocks/>
            </p:cNvGrpSpPr>
            <p:nvPr/>
          </p:nvGrpSpPr>
          <p:grpSpPr bwMode="auto">
            <a:xfrm flipH="1">
              <a:off x="2496" y="2832"/>
              <a:ext cx="136" cy="632"/>
              <a:chOff x="3072" y="2832"/>
              <a:chExt cx="136" cy="632"/>
            </a:xfrm>
          </p:grpSpPr>
          <p:sp>
            <p:nvSpPr>
              <p:cNvPr id="4134" name="Freeform 4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mj-lt"/>
                </a:endParaRPr>
              </a:p>
            </p:txBody>
          </p:sp>
          <p:sp>
            <p:nvSpPr>
              <p:cNvPr id="4135" name="Freeform 48"/>
              <p:cNvSpPr>
                <a:spLocks/>
              </p:cNvSpPr>
              <p:nvPr/>
            </p:nvSpPr>
            <p:spPr bwMode="auto">
              <a:xfrm>
                <a:off x="3072" y="2976"/>
                <a:ext cx="123" cy="312"/>
              </a:xfrm>
              <a:custGeom>
                <a:avLst/>
                <a:gdLst>
                  <a:gd name="T0" fmla="*/ 18 w 136"/>
                  <a:gd name="T1" fmla="*/ 0 h 344"/>
                  <a:gd name="T2" fmla="*/ 100 w 136"/>
                  <a:gd name="T3" fmla="*/ 0 h 344"/>
                  <a:gd name="T4" fmla="*/ 100 w 136"/>
                  <a:gd name="T5" fmla="*/ 172 h 344"/>
                  <a:gd name="T6" fmla="*/ 79 w 136"/>
                  <a:gd name="T7" fmla="*/ 257 h 344"/>
                  <a:gd name="T8" fmla="*/ 79 w 136"/>
                  <a:gd name="T9" fmla="*/ 66 h 344"/>
                  <a:gd name="T10" fmla="*/ 0 w 136"/>
                  <a:gd name="T11" fmla="*/ 66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mj-lt"/>
                </a:endParaRPr>
              </a:p>
            </p:txBody>
          </p:sp>
          <p:sp>
            <p:nvSpPr>
              <p:cNvPr id="4136" name="Freeform 49"/>
              <p:cNvSpPr>
                <a:spLocks/>
              </p:cNvSpPr>
              <p:nvPr/>
            </p:nvSpPr>
            <p:spPr bwMode="auto">
              <a:xfrm>
                <a:off x="3072" y="2832"/>
                <a:ext cx="127" cy="320"/>
              </a:xfrm>
              <a:custGeom>
                <a:avLst/>
                <a:gdLst>
                  <a:gd name="T0" fmla="*/ 20 w 136"/>
                  <a:gd name="T1" fmla="*/ 0 h 344"/>
                  <a:gd name="T2" fmla="*/ 111 w 136"/>
                  <a:gd name="T3" fmla="*/ 0 h 344"/>
                  <a:gd name="T4" fmla="*/ 111 w 136"/>
                  <a:gd name="T5" fmla="*/ 187 h 344"/>
                  <a:gd name="T6" fmla="*/ 86 w 136"/>
                  <a:gd name="T7" fmla="*/ 277 h 344"/>
                  <a:gd name="T8" fmla="*/ 86 w 136"/>
                  <a:gd name="T9" fmla="*/ 71 h 344"/>
                  <a:gd name="T10" fmla="*/ 0 w 136"/>
                  <a:gd name="T11" fmla="*/ 71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mj-lt"/>
                </a:endParaRPr>
              </a:p>
            </p:txBody>
          </p:sp>
        </p:grpSp>
      </p:grpSp>
      <p:grpSp>
        <p:nvGrpSpPr>
          <p:cNvPr id="4107" name="Group 50"/>
          <p:cNvGrpSpPr>
            <a:grpSpLocks/>
          </p:cNvGrpSpPr>
          <p:nvPr/>
        </p:nvGrpSpPr>
        <p:grpSpPr bwMode="auto">
          <a:xfrm>
            <a:off x="3023106" y="1647825"/>
            <a:ext cx="798822" cy="809697"/>
            <a:chOff x="1008" y="2720"/>
            <a:chExt cx="856" cy="808"/>
          </a:xfrm>
          <a:effectLst>
            <a:glow rad="139700">
              <a:schemeClr val="accent3">
                <a:satMod val="175000"/>
                <a:alpha val="40000"/>
              </a:schemeClr>
            </a:glow>
          </a:effectLst>
        </p:grpSpPr>
        <p:sp>
          <p:nvSpPr>
            <p:cNvPr id="4121" name="Rectangle 51"/>
            <p:cNvSpPr>
              <a:spLocks noChangeArrowheads="1"/>
            </p:cNvSpPr>
            <p:nvPr/>
          </p:nvSpPr>
          <p:spPr bwMode="auto">
            <a:xfrm>
              <a:off x="1032" y="3304"/>
              <a:ext cx="488" cy="160"/>
            </a:xfrm>
            <a:prstGeom prst="rect">
              <a:avLst/>
            </a:prstGeom>
            <a:solidFill>
              <a:srgbClr val="FF33CC"/>
            </a:solidFill>
            <a:ln w="38100" algn="ctr">
              <a:solidFill>
                <a:schemeClr val="tx1"/>
              </a:solidFill>
              <a:miter lim="800000"/>
              <a:headEnd/>
              <a:tailEnd/>
            </a:ln>
          </p:spPr>
          <p:txBody>
            <a:bodyPr wrap="none" anchor="ctr"/>
            <a:lstStyle/>
            <a:p>
              <a:endParaRPr lang="en-US" dirty="0">
                <a:latin typeface="+mj-lt"/>
              </a:endParaRPr>
            </a:p>
          </p:txBody>
        </p:sp>
        <p:sp>
          <p:nvSpPr>
            <p:cNvPr id="4122" name="Freeform 52"/>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mj-lt"/>
              </a:endParaRPr>
            </a:p>
          </p:txBody>
        </p:sp>
        <p:sp>
          <p:nvSpPr>
            <p:cNvPr id="4123" name="Freeform 53"/>
            <p:cNvSpPr>
              <a:spLocks/>
            </p:cNvSpPr>
            <p:nvPr/>
          </p:nvSpPr>
          <p:spPr bwMode="auto">
            <a:xfrm flipH="1">
              <a:off x="1077" y="3000"/>
              <a:ext cx="123" cy="312"/>
            </a:xfrm>
            <a:custGeom>
              <a:avLst/>
              <a:gdLst>
                <a:gd name="T0" fmla="*/ 18 w 136"/>
                <a:gd name="T1" fmla="*/ 0 h 344"/>
                <a:gd name="T2" fmla="*/ 100 w 136"/>
                <a:gd name="T3" fmla="*/ 0 h 344"/>
                <a:gd name="T4" fmla="*/ 100 w 136"/>
                <a:gd name="T5" fmla="*/ 172 h 344"/>
                <a:gd name="T6" fmla="*/ 79 w 136"/>
                <a:gd name="T7" fmla="*/ 257 h 344"/>
                <a:gd name="T8" fmla="*/ 79 w 136"/>
                <a:gd name="T9" fmla="*/ 66 h 344"/>
                <a:gd name="T10" fmla="*/ 0 w 136"/>
                <a:gd name="T11" fmla="*/ 66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mj-lt"/>
              </a:endParaRPr>
            </a:p>
          </p:txBody>
        </p:sp>
        <p:sp>
          <p:nvSpPr>
            <p:cNvPr id="4124" name="Freeform 54"/>
            <p:cNvSpPr>
              <a:spLocks/>
            </p:cNvSpPr>
            <p:nvPr/>
          </p:nvSpPr>
          <p:spPr bwMode="auto">
            <a:xfrm flipH="1">
              <a:off x="1200" y="2800"/>
              <a:ext cx="127" cy="320"/>
            </a:xfrm>
            <a:custGeom>
              <a:avLst/>
              <a:gdLst>
                <a:gd name="T0" fmla="*/ 20 w 136"/>
                <a:gd name="T1" fmla="*/ 0 h 344"/>
                <a:gd name="T2" fmla="*/ 111 w 136"/>
                <a:gd name="T3" fmla="*/ 0 h 344"/>
                <a:gd name="T4" fmla="*/ 111 w 136"/>
                <a:gd name="T5" fmla="*/ 187 h 344"/>
                <a:gd name="T6" fmla="*/ 86 w 136"/>
                <a:gd name="T7" fmla="*/ 277 h 344"/>
                <a:gd name="T8" fmla="*/ 86 w 136"/>
                <a:gd name="T9" fmla="*/ 71 h 344"/>
                <a:gd name="T10" fmla="*/ 0 w 136"/>
                <a:gd name="T11" fmla="*/ 71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mj-lt"/>
              </a:endParaRPr>
            </a:p>
          </p:txBody>
        </p:sp>
        <p:sp>
          <p:nvSpPr>
            <p:cNvPr id="4125" name="Freeform 55"/>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tx1"/>
              </a:solidFill>
              <a:round/>
              <a:headEnd/>
              <a:tailEnd/>
            </a:ln>
          </p:spPr>
          <p:txBody>
            <a:bodyPr wrap="none" anchor="ctr"/>
            <a:lstStyle/>
            <a:p>
              <a:endParaRPr lang="en-US" dirty="0">
                <a:latin typeface="+mj-lt"/>
              </a:endParaRPr>
            </a:p>
          </p:txBody>
        </p:sp>
        <p:sp>
          <p:nvSpPr>
            <p:cNvPr id="4126" name="Freeform 56"/>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tx1"/>
              </a:solidFill>
              <a:round/>
              <a:headEnd/>
              <a:tailEnd/>
            </a:ln>
          </p:spPr>
          <p:txBody>
            <a:bodyPr wrap="none" anchor="ctr"/>
            <a:lstStyle/>
            <a:p>
              <a:endParaRPr lang="en-US" dirty="0">
                <a:latin typeface="+mj-lt"/>
              </a:endParaRPr>
            </a:p>
          </p:txBody>
        </p:sp>
        <p:sp>
          <p:nvSpPr>
            <p:cNvPr id="4127" name="Freeform 57"/>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mj-lt"/>
              </a:endParaRPr>
            </a:p>
          </p:txBody>
        </p:sp>
        <p:sp>
          <p:nvSpPr>
            <p:cNvPr id="4128" name="Freeform 58"/>
            <p:cNvSpPr>
              <a:spLocks/>
            </p:cNvSpPr>
            <p:nvPr/>
          </p:nvSpPr>
          <p:spPr bwMode="auto">
            <a:xfrm>
              <a:off x="1669" y="3008"/>
              <a:ext cx="123" cy="312"/>
            </a:xfrm>
            <a:custGeom>
              <a:avLst/>
              <a:gdLst>
                <a:gd name="T0" fmla="*/ 18 w 136"/>
                <a:gd name="T1" fmla="*/ 0 h 344"/>
                <a:gd name="T2" fmla="*/ 100 w 136"/>
                <a:gd name="T3" fmla="*/ 0 h 344"/>
                <a:gd name="T4" fmla="*/ 100 w 136"/>
                <a:gd name="T5" fmla="*/ 172 h 344"/>
                <a:gd name="T6" fmla="*/ 79 w 136"/>
                <a:gd name="T7" fmla="*/ 257 h 344"/>
                <a:gd name="T8" fmla="*/ 79 w 136"/>
                <a:gd name="T9" fmla="*/ 66 h 344"/>
                <a:gd name="T10" fmla="*/ 0 w 136"/>
                <a:gd name="T11" fmla="*/ 66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mj-lt"/>
              </a:endParaRPr>
            </a:p>
          </p:txBody>
        </p:sp>
        <p:sp>
          <p:nvSpPr>
            <p:cNvPr id="4129" name="Freeform 59"/>
            <p:cNvSpPr>
              <a:spLocks/>
            </p:cNvSpPr>
            <p:nvPr/>
          </p:nvSpPr>
          <p:spPr bwMode="auto">
            <a:xfrm>
              <a:off x="1737" y="2840"/>
              <a:ext cx="127" cy="320"/>
            </a:xfrm>
            <a:custGeom>
              <a:avLst/>
              <a:gdLst>
                <a:gd name="T0" fmla="*/ 20 w 136"/>
                <a:gd name="T1" fmla="*/ 0 h 344"/>
                <a:gd name="T2" fmla="*/ 111 w 136"/>
                <a:gd name="T3" fmla="*/ 0 h 344"/>
                <a:gd name="T4" fmla="*/ 111 w 136"/>
                <a:gd name="T5" fmla="*/ 187 h 344"/>
                <a:gd name="T6" fmla="*/ 86 w 136"/>
                <a:gd name="T7" fmla="*/ 277 h 344"/>
                <a:gd name="T8" fmla="*/ 86 w 136"/>
                <a:gd name="T9" fmla="*/ 71 h 344"/>
                <a:gd name="T10" fmla="*/ 0 w 136"/>
                <a:gd name="T11" fmla="*/ 71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mj-lt"/>
              </a:endParaRPr>
            </a:p>
          </p:txBody>
        </p:sp>
      </p:grpSp>
      <p:grpSp>
        <p:nvGrpSpPr>
          <p:cNvPr id="4108" name="Group 60"/>
          <p:cNvGrpSpPr>
            <a:grpSpLocks/>
          </p:cNvGrpSpPr>
          <p:nvPr/>
        </p:nvGrpSpPr>
        <p:grpSpPr bwMode="auto">
          <a:xfrm flipH="1">
            <a:off x="5209354" y="1647825"/>
            <a:ext cx="800271" cy="809697"/>
            <a:chOff x="1008" y="2720"/>
            <a:chExt cx="856" cy="808"/>
          </a:xfrm>
          <a:effectLst>
            <a:glow rad="139700">
              <a:schemeClr val="accent3">
                <a:satMod val="175000"/>
                <a:alpha val="40000"/>
              </a:schemeClr>
            </a:glow>
          </a:effectLst>
        </p:grpSpPr>
        <p:sp>
          <p:nvSpPr>
            <p:cNvPr id="4112" name="Rectangle 61"/>
            <p:cNvSpPr>
              <a:spLocks noChangeArrowheads="1"/>
            </p:cNvSpPr>
            <p:nvPr/>
          </p:nvSpPr>
          <p:spPr bwMode="auto">
            <a:xfrm>
              <a:off x="1032" y="3304"/>
              <a:ext cx="488" cy="160"/>
            </a:xfrm>
            <a:prstGeom prst="rect">
              <a:avLst/>
            </a:prstGeom>
            <a:solidFill>
              <a:srgbClr val="FFFF99"/>
            </a:solidFill>
            <a:ln w="38100" algn="ctr">
              <a:solidFill>
                <a:schemeClr val="tx1"/>
              </a:solidFill>
              <a:miter lim="800000"/>
              <a:headEnd/>
              <a:tailEnd/>
            </a:ln>
          </p:spPr>
          <p:txBody>
            <a:bodyPr wrap="none" anchor="ctr"/>
            <a:lstStyle/>
            <a:p>
              <a:endParaRPr lang="en-US" dirty="0">
                <a:latin typeface="+mj-lt"/>
              </a:endParaRPr>
            </a:p>
          </p:txBody>
        </p:sp>
        <p:sp>
          <p:nvSpPr>
            <p:cNvPr id="4113" name="Freeform 62"/>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mj-lt"/>
              </a:endParaRPr>
            </a:p>
          </p:txBody>
        </p:sp>
        <p:sp>
          <p:nvSpPr>
            <p:cNvPr id="4114" name="Freeform 63"/>
            <p:cNvSpPr>
              <a:spLocks/>
            </p:cNvSpPr>
            <p:nvPr/>
          </p:nvSpPr>
          <p:spPr bwMode="auto">
            <a:xfrm flipH="1">
              <a:off x="1077" y="3000"/>
              <a:ext cx="123" cy="312"/>
            </a:xfrm>
            <a:custGeom>
              <a:avLst/>
              <a:gdLst>
                <a:gd name="T0" fmla="*/ 18 w 136"/>
                <a:gd name="T1" fmla="*/ 0 h 344"/>
                <a:gd name="T2" fmla="*/ 100 w 136"/>
                <a:gd name="T3" fmla="*/ 0 h 344"/>
                <a:gd name="T4" fmla="*/ 100 w 136"/>
                <a:gd name="T5" fmla="*/ 172 h 344"/>
                <a:gd name="T6" fmla="*/ 79 w 136"/>
                <a:gd name="T7" fmla="*/ 257 h 344"/>
                <a:gd name="T8" fmla="*/ 79 w 136"/>
                <a:gd name="T9" fmla="*/ 66 h 344"/>
                <a:gd name="T10" fmla="*/ 0 w 136"/>
                <a:gd name="T11" fmla="*/ 66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mj-lt"/>
              </a:endParaRPr>
            </a:p>
          </p:txBody>
        </p:sp>
        <p:sp>
          <p:nvSpPr>
            <p:cNvPr id="4115" name="Freeform 64"/>
            <p:cNvSpPr>
              <a:spLocks/>
            </p:cNvSpPr>
            <p:nvPr/>
          </p:nvSpPr>
          <p:spPr bwMode="auto">
            <a:xfrm flipH="1">
              <a:off x="1200" y="2800"/>
              <a:ext cx="127" cy="320"/>
            </a:xfrm>
            <a:custGeom>
              <a:avLst/>
              <a:gdLst>
                <a:gd name="T0" fmla="*/ 20 w 136"/>
                <a:gd name="T1" fmla="*/ 0 h 344"/>
                <a:gd name="T2" fmla="*/ 111 w 136"/>
                <a:gd name="T3" fmla="*/ 0 h 344"/>
                <a:gd name="T4" fmla="*/ 111 w 136"/>
                <a:gd name="T5" fmla="*/ 187 h 344"/>
                <a:gd name="T6" fmla="*/ 86 w 136"/>
                <a:gd name="T7" fmla="*/ 277 h 344"/>
                <a:gd name="T8" fmla="*/ 86 w 136"/>
                <a:gd name="T9" fmla="*/ 71 h 344"/>
                <a:gd name="T10" fmla="*/ 0 w 136"/>
                <a:gd name="T11" fmla="*/ 71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mj-lt"/>
              </a:endParaRPr>
            </a:p>
          </p:txBody>
        </p:sp>
        <p:sp>
          <p:nvSpPr>
            <p:cNvPr id="4116" name="Freeform 65"/>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FF99"/>
            </a:solidFill>
            <a:ln w="38100">
              <a:solidFill>
                <a:schemeClr val="tx1"/>
              </a:solidFill>
              <a:round/>
              <a:headEnd/>
              <a:tailEnd/>
            </a:ln>
          </p:spPr>
          <p:txBody>
            <a:bodyPr wrap="none" anchor="ctr"/>
            <a:lstStyle/>
            <a:p>
              <a:endParaRPr lang="en-US" dirty="0">
                <a:latin typeface="+mj-lt"/>
              </a:endParaRPr>
            </a:p>
          </p:txBody>
        </p:sp>
        <p:sp>
          <p:nvSpPr>
            <p:cNvPr id="4117" name="Freeform 66"/>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FF99"/>
            </a:solidFill>
            <a:ln w="38100">
              <a:solidFill>
                <a:schemeClr val="tx1"/>
              </a:solidFill>
              <a:round/>
              <a:headEnd/>
              <a:tailEnd/>
            </a:ln>
          </p:spPr>
          <p:txBody>
            <a:bodyPr wrap="none" anchor="ctr"/>
            <a:lstStyle/>
            <a:p>
              <a:endParaRPr lang="en-US" dirty="0">
                <a:latin typeface="+mj-lt"/>
              </a:endParaRPr>
            </a:p>
          </p:txBody>
        </p:sp>
        <p:sp>
          <p:nvSpPr>
            <p:cNvPr id="4118" name="Freeform 67"/>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mj-lt"/>
              </a:endParaRPr>
            </a:p>
          </p:txBody>
        </p:sp>
        <p:sp>
          <p:nvSpPr>
            <p:cNvPr id="4119" name="Freeform 68"/>
            <p:cNvSpPr>
              <a:spLocks/>
            </p:cNvSpPr>
            <p:nvPr/>
          </p:nvSpPr>
          <p:spPr bwMode="auto">
            <a:xfrm>
              <a:off x="1669" y="3008"/>
              <a:ext cx="123" cy="312"/>
            </a:xfrm>
            <a:custGeom>
              <a:avLst/>
              <a:gdLst>
                <a:gd name="T0" fmla="*/ 18 w 136"/>
                <a:gd name="T1" fmla="*/ 0 h 344"/>
                <a:gd name="T2" fmla="*/ 100 w 136"/>
                <a:gd name="T3" fmla="*/ 0 h 344"/>
                <a:gd name="T4" fmla="*/ 100 w 136"/>
                <a:gd name="T5" fmla="*/ 172 h 344"/>
                <a:gd name="T6" fmla="*/ 79 w 136"/>
                <a:gd name="T7" fmla="*/ 257 h 344"/>
                <a:gd name="T8" fmla="*/ 79 w 136"/>
                <a:gd name="T9" fmla="*/ 66 h 344"/>
                <a:gd name="T10" fmla="*/ 0 w 136"/>
                <a:gd name="T11" fmla="*/ 66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mj-lt"/>
              </a:endParaRPr>
            </a:p>
          </p:txBody>
        </p:sp>
        <p:sp>
          <p:nvSpPr>
            <p:cNvPr id="4120" name="Freeform 69"/>
            <p:cNvSpPr>
              <a:spLocks/>
            </p:cNvSpPr>
            <p:nvPr/>
          </p:nvSpPr>
          <p:spPr bwMode="auto">
            <a:xfrm>
              <a:off x="1737" y="2840"/>
              <a:ext cx="127" cy="320"/>
            </a:xfrm>
            <a:custGeom>
              <a:avLst/>
              <a:gdLst>
                <a:gd name="T0" fmla="*/ 20 w 136"/>
                <a:gd name="T1" fmla="*/ 0 h 344"/>
                <a:gd name="T2" fmla="*/ 111 w 136"/>
                <a:gd name="T3" fmla="*/ 0 h 344"/>
                <a:gd name="T4" fmla="*/ 111 w 136"/>
                <a:gd name="T5" fmla="*/ 187 h 344"/>
                <a:gd name="T6" fmla="*/ 86 w 136"/>
                <a:gd name="T7" fmla="*/ 277 h 344"/>
                <a:gd name="T8" fmla="*/ 86 w 136"/>
                <a:gd name="T9" fmla="*/ 71 h 344"/>
                <a:gd name="T10" fmla="*/ 0 w 136"/>
                <a:gd name="T11" fmla="*/ 71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mj-lt"/>
              </a:endParaRPr>
            </a:p>
          </p:txBody>
        </p:sp>
      </p:grpSp>
      <p:sp>
        <p:nvSpPr>
          <p:cNvPr id="4109" name="Rectangle 71"/>
          <p:cNvSpPr>
            <a:spLocks noChangeArrowheads="1"/>
          </p:cNvSpPr>
          <p:nvPr/>
        </p:nvSpPr>
        <p:spPr bwMode="auto">
          <a:xfrm>
            <a:off x="2883928" y="2976784"/>
            <a:ext cx="3273574" cy="1006254"/>
          </a:xfrm>
          <a:prstGeom prst="rect">
            <a:avLst/>
          </a:prstGeom>
          <a:solidFill>
            <a:srgbClr val="00FF99"/>
          </a:solidFill>
          <a:ln w="38100">
            <a:solidFill>
              <a:schemeClr val="tx1"/>
            </a:solidFill>
            <a:miter lim="800000"/>
            <a:headEnd/>
            <a:tailEnd/>
          </a:ln>
          <a:effectLst>
            <a:glow rad="139700">
              <a:schemeClr val="accent3">
                <a:satMod val="175000"/>
                <a:alpha val="40000"/>
              </a:schemeClr>
            </a:glow>
          </a:effectLst>
        </p:spPr>
        <p:txBody>
          <a:bodyPr wrap="none" anchor="ctr"/>
          <a:lstStyle/>
          <a:p>
            <a:pPr algn="ctr"/>
            <a:r>
              <a:rPr lang="en-US" dirty="0">
                <a:solidFill>
                  <a:schemeClr val="tx2"/>
                </a:solidFill>
                <a:latin typeface="+mj-lt"/>
              </a:rPr>
              <a:t>shared memory</a:t>
            </a:r>
          </a:p>
        </p:txBody>
      </p:sp>
      <p:sp>
        <p:nvSpPr>
          <p:cNvPr id="4110" name="Rectangle 73"/>
          <p:cNvSpPr>
            <a:spLocks noChangeArrowheads="1"/>
          </p:cNvSpPr>
          <p:nvPr/>
        </p:nvSpPr>
        <p:spPr bwMode="auto">
          <a:xfrm>
            <a:off x="5319537" y="2560201"/>
            <a:ext cx="706037" cy="243496"/>
          </a:xfrm>
          <a:prstGeom prst="rect">
            <a:avLst/>
          </a:prstGeom>
          <a:solidFill>
            <a:srgbClr val="FFFF99"/>
          </a:solidFill>
          <a:ln w="38100">
            <a:solidFill>
              <a:schemeClr val="tx1"/>
            </a:solidFill>
            <a:miter lim="800000"/>
            <a:headEnd/>
            <a:tailEnd/>
          </a:ln>
          <a:effectLst>
            <a:glow rad="139700">
              <a:schemeClr val="accent3">
                <a:satMod val="175000"/>
                <a:alpha val="40000"/>
              </a:schemeClr>
            </a:glow>
          </a:effectLst>
        </p:spPr>
        <p:txBody>
          <a:bodyPr wrap="none" anchor="ctr"/>
          <a:lstStyle/>
          <a:p>
            <a:pPr algn="ctr"/>
            <a:r>
              <a:rPr lang="en-US" sz="1600" dirty="0">
                <a:solidFill>
                  <a:schemeClr val="tx1"/>
                </a:solidFill>
                <a:latin typeface="+mj-lt"/>
              </a:rPr>
              <a:t>cache</a:t>
            </a:r>
          </a:p>
        </p:txBody>
      </p:sp>
      <p:sp>
        <p:nvSpPr>
          <p:cNvPr id="4111" name="Rectangle 74"/>
          <p:cNvSpPr>
            <a:spLocks noChangeArrowheads="1"/>
          </p:cNvSpPr>
          <p:nvPr/>
        </p:nvSpPr>
        <p:spPr bwMode="auto">
          <a:xfrm>
            <a:off x="4220613" y="2560201"/>
            <a:ext cx="706037" cy="243496"/>
          </a:xfrm>
          <a:prstGeom prst="rect">
            <a:avLst/>
          </a:prstGeom>
          <a:solidFill>
            <a:schemeClr val="accent1"/>
          </a:solidFill>
          <a:ln w="38100">
            <a:solidFill>
              <a:schemeClr val="tx1"/>
            </a:solidFill>
            <a:miter lim="800000"/>
            <a:headEnd/>
            <a:tailEnd/>
          </a:ln>
          <a:effectLst>
            <a:glow rad="139700">
              <a:schemeClr val="accent3">
                <a:satMod val="175000"/>
                <a:alpha val="40000"/>
              </a:schemeClr>
            </a:glow>
          </a:effectLst>
        </p:spPr>
        <p:txBody>
          <a:bodyPr wrap="none" anchor="ctr"/>
          <a:lstStyle/>
          <a:p>
            <a:pPr algn="ctr"/>
            <a:r>
              <a:rPr lang="en-US" sz="1600" dirty="0">
                <a:solidFill>
                  <a:schemeClr val="bg1"/>
                </a:solidFill>
                <a:latin typeface="+mj-lt"/>
              </a:rPr>
              <a:t>cache</a:t>
            </a:r>
          </a:p>
        </p:txBody>
      </p:sp>
      <p:sp>
        <p:nvSpPr>
          <p:cNvPr id="2" name="TextBox 1">
            <a:extLst>
              <a:ext uri="{FF2B5EF4-FFF2-40B4-BE49-F238E27FC236}">
                <a16:creationId xmlns:a16="http://schemas.microsoft.com/office/drawing/2014/main" id="{33F3906A-B8A7-17B6-38CB-CB4085B02C66}"/>
              </a:ext>
            </a:extLst>
          </p:cNvPr>
          <p:cNvSpPr txBox="1"/>
          <p:nvPr/>
        </p:nvSpPr>
        <p:spPr bwMode="auto">
          <a:xfrm>
            <a:off x="571049" y="4161501"/>
            <a:ext cx="7833628"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Model of asynchronous concurrent computation</a:t>
            </a:r>
          </a:p>
        </p:txBody>
      </p:sp>
      <p:sp>
        <p:nvSpPr>
          <p:cNvPr id="3" name="TextBox 3">
            <a:extLst>
              <a:ext uri="{FF2B5EF4-FFF2-40B4-BE49-F238E27FC236}">
                <a16:creationId xmlns:a16="http://schemas.microsoft.com/office/drawing/2014/main" id="{5B4EE6EB-7BBB-E750-E05D-8BC874FC7ABF}"/>
              </a:ext>
            </a:extLst>
          </p:cNvPr>
          <p:cNvSpPr txBox="1"/>
          <p:nvPr/>
        </p:nvSpPr>
        <p:spPr bwMode="auto">
          <a:xfrm>
            <a:off x="571049" y="4969663"/>
            <a:ext cx="7549971" cy="954107"/>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Computable = Wait-free/Lock-free computable on a multicore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Tower of Babel – An Alternative View">
            <a:extLst>
              <a:ext uri="{FF2B5EF4-FFF2-40B4-BE49-F238E27FC236}">
                <a16:creationId xmlns:a16="http://schemas.microsoft.com/office/drawing/2014/main" id="{74A928B3-DDCD-92D0-6D5B-7AC7E27CA6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38" y="0"/>
            <a:ext cx="9066362" cy="6858000"/>
          </a:xfrm>
          <a:prstGeom prst="rect">
            <a:avLst/>
          </a:prstGeom>
          <a:noFill/>
          <a:extLst>
            <a:ext uri="{909E8E84-426E-40DD-AFC4-6F175D3DCCD1}">
              <a14:hiddenFill xmlns:a14="http://schemas.microsoft.com/office/drawing/2010/main">
                <a:solidFill>
                  <a:srgbClr val="FFFFFF"/>
                </a:solidFill>
              </a14:hiddenFill>
            </a:ext>
          </a:extLst>
        </p:spPr>
      </p:pic>
      <p:sp>
        <p:nvSpPr>
          <p:cNvPr id="5126" name="Rectangle 4"/>
          <p:cNvSpPr>
            <a:spLocks noGrp="1" noChangeArrowheads="1"/>
          </p:cNvSpPr>
          <p:nvPr>
            <p:ph type="title"/>
          </p:nvPr>
        </p:nvSpPr>
        <p:spPr>
          <a:solidFill>
            <a:schemeClr val="tx1"/>
          </a:solidFill>
        </p:spPr>
        <p:txBody>
          <a:bodyPr/>
          <a:lstStyle/>
          <a:p>
            <a:r>
              <a:rPr lang="en-US" dirty="0"/>
              <a:t>Consensus Hierarchy</a:t>
            </a:r>
          </a:p>
        </p:txBody>
      </p:sp>
      <p:sp>
        <p:nvSpPr>
          <p:cNvPr id="16" name="Footer Placeholder 15"/>
          <p:cNvSpPr>
            <a:spLocks noGrp="1"/>
          </p:cNvSpPr>
          <p:nvPr>
            <p:ph type="ftr" sz="quarter" idx="10"/>
          </p:nvPr>
        </p:nvSpPr>
        <p:spPr>
          <a:solidFill>
            <a:schemeClr val="tx1"/>
          </a:solidFill>
        </p:spPr>
        <p:txBody>
          <a:bodyPr/>
          <a:lstStyle/>
          <a:p>
            <a:pPr>
              <a:defRPr/>
            </a:pPr>
            <a:r>
              <a:rPr lang="en-US" dirty="0">
                <a:latin typeface="+mj-lt"/>
              </a:rPr>
              <a:t>Art of Multiprocessor Programming</a:t>
            </a:r>
          </a:p>
        </p:txBody>
      </p:sp>
      <p:sp>
        <p:nvSpPr>
          <p:cNvPr id="15" name="Slide Number Placeholder 14"/>
          <p:cNvSpPr>
            <a:spLocks noGrp="1"/>
          </p:cNvSpPr>
          <p:nvPr>
            <p:ph type="sldNum" sz="quarter" idx="11"/>
          </p:nvPr>
        </p:nvSpPr>
        <p:spPr>
          <a:solidFill>
            <a:schemeClr val="tx1"/>
          </a:solidFill>
        </p:spPr>
        <p:txBody>
          <a:bodyPr/>
          <a:lstStyle/>
          <a:p>
            <a:pPr>
              <a:defRPr/>
            </a:pPr>
            <a:fld id="{967C4D33-6383-4CFE-AFB7-F84E968E56E0}" type="slidenum">
              <a:rPr lang="ar-SA" smtClean="0">
                <a:latin typeface="+mj-lt"/>
              </a:rPr>
              <a:pPr>
                <a:defRPr/>
              </a:pPr>
              <a:t>4</a:t>
            </a:fld>
            <a:endParaRPr lang="en-US" dirty="0">
              <a:latin typeface="+mj-lt"/>
            </a:endParaRPr>
          </a:p>
        </p:txBody>
      </p:sp>
      <p:grpSp>
        <p:nvGrpSpPr>
          <p:cNvPr id="2" name="Group 1">
            <a:extLst>
              <a:ext uri="{FF2B5EF4-FFF2-40B4-BE49-F238E27FC236}">
                <a16:creationId xmlns:a16="http://schemas.microsoft.com/office/drawing/2014/main" id="{7116863B-94C2-B283-BD6C-71C18E08815B}"/>
              </a:ext>
            </a:extLst>
          </p:cNvPr>
          <p:cNvGrpSpPr/>
          <p:nvPr/>
        </p:nvGrpSpPr>
        <p:grpSpPr>
          <a:xfrm>
            <a:off x="990600" y="2057400"/>
            <a:ext cx="7162800" cy="3733800"/>
            <a:chOff x="990600" y="2057400"/>
            <a:chExt cx="7162800" cy="3733800"/>
          </a:xfrm>
        </p:grpSpPr>
        <p:pic>
          <p:nvPicPr>
            <p:cNvPr id="5124" name="Picture 2" descr="magic"/>
            <p:cNvPicPr>
              <a:picLocks noChangeAspect="1" noChangeArrowheads="1"/>
            </p:cNvPicPr>
            <p:nvPr/>
          </p:nvPicPr>
          <p:blipFill>
            <a:blip r:embed="rId4" cstate="print"/>
            <a:srcRect/>
            <a:stretch>
              <a:fillRect/>
            </a:stretch>
          </p:blipFill>
          <p:spPr bwMode="auto">
            <a:xfrm>
              <a:off x="2540000" y="2540000"/>
              <a:ext cx="127000" cy="127000"/>
            </a:xfrm>
            <a:prstGeom prst="rect">
              <a:avLst/>
            </a:prstGeom>
            <a:noFill/>
            <a:ln w="9525" algn="ctr">
              <a:noFill/>
              <a:miter lim="800000"/>
              <a:headEnd/>
              <a:tailEnd/>
            </a:ln>
          </p:spPr>
        </p:pic>
        <p:pic>
          <p:nvPicPr>
            <p:cNvPr id="5125" name="Picture 3" descr="magic"/>
            <p:cNvPicPr>
              <a:picLocks noChangeAspect="1" noChangeArrowheads="1"/>
            </p:cNvPicPr>
            <p:nvPr/>
          </p:nvPicPr>
          <p:blipFill>
            <a:blip r:embed="rId4" cstate="print"/>
            <a:srcRect/>
            <a:stretch>
              <a:fillRect/>
            </a:stretch>
          </p:blipFill>
          <p:spPr bwMode="auto">
            <a:xfrm>
              <a:off x="2540000" y="2540000"/>
              <a:ext cx="127000" cy="127000"/>
            </a:xfrm>
            <a:prstGeom prst="rect">
              <a:avLst/>
            </a:prstGeom>
            <a:noFill/>
            <a:ln w="9525" algn="ctr">
              <a:noFill/>
              <a:miter lim="800000"/>
              <a:headEnd/>
              <a:tailEnd/>
            </a:ln>
          </p:spPr>
        </p:pic>
        <p:sp>
          <p:nvSpPr>
            <p:cNvPr id="5127" name="Rectangle 5"/>
            <p:cNvSpPr>
              <a:spLocks noChangeArrowheads="1"/>
            </p:cNvSpPr>
            <p:nvPr/>
          </p:nvSpPr>
          <p:spPr bwMode="auto">
            <a:xfrm>
              <a:off x="990600" y="2057400"/>
              <a:ext cx="7162800" cy="3733800"/>
            </a:xfrm>
            <a:prstGeom prst="rect">
              <a:avLst/>
            </a:prstGeom>
            <a:solidFill>
              <a:srgbClr val="DDDDDD"/>
            </a:solidFill>
            <a:ln w="9525">
              <a:solidFill>
                <a:schemeClr val="tx1"/>
              </a:solidFill>
              <a:miter lim="800000"/>
              <a:headEnd/>
              <a:tailEnd/>
            </a:ln>
          </p:spPr>
          <p:txBody>
            <a:bodyPr wrap="none" anchor="ctr"/>
            <a:lstStyle/>
            <a:p>
              <a:endParaRPr lang="en-US" dirty="0">
                <a:latin typeface="+mj-lt"/>
              </a:endParaRPr>
            </a:p>
          </p:txBody>
        </p:sp>
        <p:sp>
          <p:nvSpPr>
            <p:cNvPr id="5128" name="Line 6"/>
            <p:cNvSpPr>
              <a:spLocks noChangeShapeType="1"/>
            </p:cNvSpPr>
            <p:nvPr/>
          </p:nvSpPr>
          <p:spPr bwMode="auto">
            <a:xfrm>
              <a:off x="990600" y="2895600"/>
              <a:ext cx="7162800" cy="0"/>
            </a:xfrm>
            <a:prstGeom prst="line">
              <a:avLst/>
            </a:prstGeom>
            <a:noFill/>
            <a:ln w="9525">
              <a:solidFill>
                <a:schemeClr val="tx1"/>
              </a:solidFill>
              <a:round/>
              <a:headEnd/>
              <a:tailEnd/>
            </a:ln>
          </p:spPr>
          <p:txBody>
            <a:bodyPr/>
            <a:lstStyle/>
            <a:p>
              <a:endParaRPr lang="en-US" dirty="0">
                <a:latin typeface="+mj-lt"/>
              </a:endParaRPr>
            </a:p>
          </p:txBody>
        </p:sp>
        <p:sp>
          <p:nvSpPr>
            <p:cNvPr id="5129" name="Line 7"/>
            <p:cNvSpPr>
              <a:spLocks noChangeShapeType="1"/>
            </p:cNvSpPr>
            <p:nvPr/>
          </p:nvSpPr>
          <p:spPr bwMode="auto">
            <a:xfrm>
              <a:off x="990600" y="3657600"/>
              <a:ext cx="7162800" cy="0"/>
            </a:xfrm>
            <a:prstGeom prst="line">
              <a:avLst/>
            </a:prstGeom>
            <a:noFill/>
            <a:ln w="9525">
              <a:solidFill>
                <a:schemeClr val="tx1"/>
              </a:solidFill>
              <a:round/>
              <a:headEnd/>
              <a:tailEnd/>
            </a:ln>
          </p:spPr>
          <p:txBody>
            <a:bodyPr/>
            <a:lstStyle/>
            <a:p>
              <a:endParaRPr lang="en-US" dirty="0">
                <a:latin typeface="+mj-lt"/>
              </a:endParaRPr>
            </a:p>
          </p:txBody>
        </p:sp>
        <p:sp>
          <p:nvSpPr>
            <p:cNvPr id="5130" name="Line 8"/>
            <p:cNvSpPr>
              <a:spLocks noChangeShapeType="1"/>
            </p:cNvSpPr>
            <p:nvPr/>
          </p:nvSpPr>
          <p:spPr bwMode="auto">
            <a:xfrm>
              <a:off x="990600" y="5029200"/>
              <a:ext cx="7162800" cy="0"/>
            </a:xfrm>
            <a:prstGeom prst="line">
              <a:avLst/>
            </a:prstGeom>
            <a:noFill/>
            <a:ln w="9525">
              <a:solidFill>
                <a:schemeClr val="tx1"/>
              </a:solidFill>
              <a:round/>
              <a:headEnd/>
              <a:tailEnd/>
            </a:ln>
          </p:spPr>
          <p:txBody>
            <a:bodyPr/>
            <a:lstStyle/>
            <a:p>
              <a:endParaRPr lang="en-US" dirty="0">
                <a:latin typeface="+mj-lt"/>
              </a:endParaRPr>
            </a:p>
          </p:txBody>
        </p:sp>
        <p:sp>
          <p:nvSpPr>
            <p:cNvPr id="5131" name="Text Box 9"/>
            <p:cNvSpPr txBox="1">
              <a:spLocks noChangeArrowheads="1"/>
            </p:cNvSpPr>
            <p:nvPr/>
          </p:nvSpPr>
          <p:spPr bwMode="auto">
            <a:xfrm>
              <a:off x="1508125" y="2179638"/>
              <a:ext cx="5681663" cy="457200"/>
            </a:xfrm>
            <a:prstGeom prst="rect">
              <a:avLst/>
            </a:prstGeom>
            <a:noFill/>
            <a:ln w="9525">
              <a:noFill/>
              <a:miter lim="800000"/>
              <a:headEnd/>
              <a:tailEnd/>
            </a:ln>
          </p:spPr>
          <p:txBody>
            <a:bodyPr wrap="none">
              <a:spAutoFit/>
            </a:bodyPr>
            <a:lstStyle/>
            <a:p>
              <a:pPr eaLnBrk="1" hangingPunct="1"/>
              <a:r>
                <a:rPr lang="en-US" b="1" dirty="0">
                  <a:solidFill>
                    <a:schemeClr val="tx1"/>
                  </a:solidFill>
                  <a:latin typeface="+mj-lt"/>
                </a:rPr>
                <a:t>1 Read/Write Registers, Snapshots…</a:t>
              </a:r>
            </a:p>
          </p:txBody>
        </p:sp>
        <p:sp>
          <p:nvSpPr>
            <p:cNvPr id="5132" name="Text Box 10"/>
            <p:cNvSpPr txBox="1">
              <a:spLocks noChangeArrowheads="1"/>
            </p:cNvSpPr>
            <p:nvPr/>
          </p:nvSpPr>
          <p:spPr bwMode="auto">
            <a:xfrm>
              <a:off x="1524000" y="3052763"/>
              <a:ext cx="5341938" cy="457200"/>
            </a:xfrm>
            <a:prstGeom prst="rect">
              <a:avLst/>
            </a:prstGeom>
            <a:noFill/>
            <a:ln w="9525">
              <a:noFill/>
              <a:miter lim="800000"/>
              <a:headEnd/>
              <a:tailEnd/>
            </a:ln>
          </p:spPr>
          <p:txBody>
            <a:bodyPr wrap="none">
              <a:spAutoFit/>
            </a:bodyPr>
            <a:lstStyle/>
            <a:p>
              <a:pPr eaLnBrk="1" hangingPunct="1"/>
              <a:r>
                <a:rPr lang="en-US" b="1" dirty="0">
                  <a:solidFill>
                    <a:schemeClr val="tx1"/>
                  </a:solidFill>
                  <a:latin typeface="+mj-lt"/>
                </a:rPr>
                <a:t>2 getAndSet, getAndIncrement, …</a:t>
              </a:r>
            </a:p>
          </p:txBody>
        </p:sp>
        <p:sp>
          <p:nvSpPr>
            <p:cNvPr id="5133" name="Text Box 11"/>
            <p:cNvSpPr txBox="1">
              <a:spLocks noChangeArrowheads="1"/>
            </p:cNvSpPr>
            <p:nvPr/>
          </p:nvSpPr>
          <p:spPr bwMode="auto">
            <a:xfrm>
              <a:off x="1600200" y="5089525"/>
              <a:ext cx="3316934" cy="584775"/>
            </a:xfrm>
            <a:prstGeom prst="rect">
              <a:avLst/>
            </a:prstGeom>
            <a:noFill/>
            <a:ln w="9525">
              <a:noFill/>
              <a:miter lim="800000"/>
              <a:headEnd/>
              <a:tailEnd/>
            </a:ln>
          </p:spPr>
          <p:txBody>
            <a:bodyPr wrap="none">
              <a:spAutoFit/>
            </a:bodyPr>
            <a:lstStyle/>
            <a:p>
              <a:pPr eaLnBrk="1" hangingPunct="1"/>
              <a:r>
                <a:rPr lang="en-US" sz="3200" b="1" dirty="0">
                  <a:solidFill>
                    <a:schemeClr val="tx1"/>
                  </a:solidFill>
                  <a:latin typeface="+mj-lt"/>
                </a:rPr>
                <a:t>∞</a:t>
              </a:r>
              <a:r>
                <a:rPr lang="en-US" b="1" dirty="0">
                  <a:solidFill>
                    <a:schemeClr val="tx1"/>
                  </a:solidFill>
                  <a:latin typeface="+mj-lt"/>
                </a:rPr>
                <a:t> compareAndSet,…</a:t>
              </a:r>
            </a:p>
          </p:txBody>
        </p:sp>
        <p:sp>
          <p:nvSpPr>
            <p:cNvPr id="5134" name="Text Box 12"/>
            <p:cNvSpPr txBox="1">
              <a:spLocks noChangeArrowheads="1"/>
            </p:cNvSpPr>
            <p:nvPr/>
          </p:nvSpPr>
          <p:spPr bwMode="auto">
            <a:xfrm>
              <a:off x="1965325" y="3775075"/>
              <a:ext cx="269626" cy="1200329"/>
            </a:xfrm>
            <a:prstGeom prst="rect">
              <a:avLst/>
            </a:prstGeom>
            <a:noFill/>
            <a:ln w="9525">
              <a:noFill/>
              <a:miter lim="800000"/>
              <a:headEnd/>
              <a:tailEnd/>
            </a:ln>
          </p:spPr>
          <p:txBody>
            <a:bodyPr wrap="none">
              <a:spAutoFit/>
            </a:bodyPr>
            <a:lstStyle/>
            <a:p>
              <a:pPr eaLnBrk="1" hangingPunct="1"/>
              <a:r>
                <a:rPr lang="en-US" b="1" dirty="0">
                  <a:solidFill>
                    <a:schemeClr val="tx1"/>
                  </a:solidFill>
                  <a:latin typeface="+mj-lt"/>
                </a:rPr>
                <a:t>.</a:t>
              </a:r>
            </a:p>
            <a:p>
              <a:pPr eaLnBrk="1" hangingPunct="1"/>
              <a:r>
                <a:rPr lang="en-US" b="1" dirty="0">
                  <a:solidFill>
                    <a:schemeClr val="tx1"/>
                  </a:solidFill>
                  <a:latin typeface="+mj-lt"/>
                </a:rPr>
                <a:t>.</a:t>
              </a:r>
            </a:p>
            <a:p>
              <a:pPr eaLnBrk="1" hangingPunct="1"/>
              <a:r>
                <a:rPr lang="en-US" b="1" dirty="0">
                  <a:solidFill>
                    <a:schemeClr val="tx1"/>
                  </a:solidFill>
                  <a:latin typeface="+mj-lt"/>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Tower of Babel – An Alternative View">
            <a:extLst>
              <a:ext uri="{FF2B5EF4-FFF2-40B4-BE49-F238E27FC236}">
                <a16:creationId xmlns:a16="http://schemas.microsoft.com/office/drawing/2014/main" id="{C71008EF-6850-51B1-BD0B-E40A2A7EA9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38" y="0"/>
            <a:ext cx="906636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2" descr="magic"/>
          <p:cNvPicPr>
            <a:picLocks noChangeAspect="1" noChangeArrowheads="1"/>
          </p:cNvPicPr>
          <p:nvPr/>
        </p:nvPicPr>
        <p:blipFill>
          <a:blip r:embed="rId4" cstate="print"/>
          <a:srcRect/>
          <a:stretch>
            <a:fillRect/>
          </a:stretch>
        </p:blipFill>
        <p:spPr bwMode="auto">
          <a:xfrm>
            <a:off x="2540000" y="2540000"/>
            <a:ext cx="127000" cy="127000"/>
          </a:xfrm>
          <a:prstGeom prst="rect">
            <a:avLst/>
          </a:prstGeom>
          <a:noFill/>
          <a:ln w="9525" algn="ctr">
            <a:noFill/>
            <a:miter lim="800000"/>
            <a:headEnd/>
            <a:tailEnd/>
          </a:ln>
        </p:spPr>
      </p:pic>
      <p:pic>
        <p:nvPicPr>
          <p:cNvPr id="6149" name="Picture 3" descr="magic"/>
          <p:cNvPicPr>
            <a:picLocks noChangeAspect="1" noChangeArrowheads="1"/>
          </p:cNvPicPr>
          <p:nvPr/>
        </p:nvPicPr>
        <p:blipFill>
          <a:blip r:embed="rId4" cstate="print"/>
          <a:srcRect/>
          <a:stretch>
            <a:fillRect/>
          </a:stretch>
        </p:blipFill>
        <p:spPr bwMode="auto">
          <a:xfrm>
            <a:off x="2540000" y="2540000"/>
            <a:ext cx="127000" cy="127000"/>
          </a:xfrm>
          <a:prstGeom prst="rect">
            <a:avLst/>
          </a:prstGeom>
          <a:noFill/>
          <a:ln w="9525" algn="ctr">
            <a:noFill/>
            <a:miter lim="800000"/>
            <a:headEnd/>
            <a:tailEnd/>
          </a:ln>
        </p:spPr>
      </p:pic>
      <p:sp>
        <p:nvSpPr>
          <p:cNvPr id="6150" name="Rectangle 4"/>
          <p:cNvSpPr>
            <a:spLocks noGrp="1" noChangeArrowheads="1"/>
          </p:cNvSpPr>
          <p:nvPr>
            <p:ph type="title"/>
          </p:nvPr>
        </p:nvSpPr>
        <p:spPr>
          <a:solidFill>
            <a:schemeClr val="tx1"/>
          </a:solidFill>
        </p:spPr>
        <p:txBody>
          <a:bodyPr/>
          <a:lstStyle/>
          <a:p>
            <a:r>
              <a:rPr lang="en-US" dirty="0"/>
              <a:t>Who Implements Whom?</a:t>
            </a:r>
          </a:p>
        </p:txBody>
      </p:sp>
      <p:sp>
        <p:nvSpPr>
          <p:cNvPr id="22" name="Footer Placeholder 21"/>
          <p:cNvSpPr>
            <a:spLocks noGrp="1"/>
          </p:cNvSpPr>
          <p:nvPr>
            <p:ph type="ftr" sz="quarter" idx="10"/>
          </p:nvPr>
        </p:nvSpPr>
        <p:spPr>
          <a:solidFill>
            <a:schemeClr val="tx1"/>
          </a:solidFill>
        </p:spPr>
        <p:txBody>
          <a:bodyPr/>
          <a:lstStyle/>
          <a:p>
            <a:pPr>
              <a:defRPr/>
            </a:pPr>
            <a:r>
              <a:rPr lang="en-US" dirty="0">
                <a:latin typeface="+mj-lt"/>
              </a:rPr>
              <a:t>Art of Multiprocessor Programming</a:t>
            </a:r>
          </a:p>
        </p:txBody>
      </p:sp>
      <p:sp>
        <p:nvSpPr>
          <p:cNvPr id="21" name="Slide Number Placeholder 20"/>
          <p:cNvSpPr>
            <a:spLocks noGrp="1"/>
          </p:cNvSpPr>
          <p:nvPr>
            <p:ph type="sldNum" sz="quarter" idx="11"/>
          </p:nvPr>
        </p:nvSpPr>
        <p:spPr>
          <a:solidFill>
            <a:schemeClr val="tx1"/>
          </a:solidFill>
        </p:spPr>
        <p:txBody>
          <a:bodyPr/>
          <a:lstStyle/>
          <a:p>
            <a:pPr>
              <a:defRPr/>
            </a:pPr>
            <a:fld id="{967C4D33-6383-4CFE-AFB7-F84E968E56E0}" type="slidenum">
              <a:rPr lang="ar-SA" smtClean="0">
                <a:latin typeface="+mj-lt"/>
              </a:rPr>
              <a:pPr>
                <a:defRPr/>
              </a:pPr>
              <a:t>5</a:t>
            </a:fld>
            <a:endParaRPr lang="en-US" dirty="0">
              <a:latin typeface="+mj-lt"/>
            </a:endParaRPr>
          </a:p>
        </p:txBody>
      </p:sp>
      <p:sp>
        <p:nvSpPr>
          <p:cNvPr id="6151" name="Rectangle 5"/>
          <p:cNvSpPr>
            <a:spLocks noChangeArrowheads="1"/>
          </p:cNvSpPr>
          <p:nvPr/>
        </p:nvSpPr>
        <p:spPr bwMode="auto">
          <a:xfrm>
            <a:off x="990600" y="2057400"/>
            <a:ext cx="7162800" cy="3733800"/>
          </a:xfrm>
          <a:prstGeom prst="rect">
            <a:avLst/>
          </a:prstGeom>
          <a:solidFill>
            <a:srgbClr val="DDDDDD"/>
          </a:solidFill>
          <a:ln w="9525">
            <a:solidFill>
              <a:schemeClr val="tx1"/>
            </a:solidFill>
            <a:miter lim="800000"/>
            <a:headEnd/>
            <a:tailEnd/>
          </a:ln>
        </p:spPr>
        <p:txBody>
          <a:bodyPr wrap="none" anchor="ctr"/>
          <a:lstStyle/>
          <a:p>
            <a:endParaRPr lang="en-US" dirty="0">
              <a:latin typeface="+mj-lt"/>
            </a:endParaRPr>
          </a:p>
        </p:txBody>
      </p:sp>
      <p:sp>
        <p:nvSpPr>
          <p:cNvPr id="6152" name="Line 6"/>
          <p:cNvSpPr>
            <a:spLocks noChangeShapeType="1"/>
          </p:cNvSpPr>
          <p:nvPr/>
        </p:nvSpPr>
        <p:spPr bwMode="auto">
          <a:xfrm>
            <a:off x="990600" y="2895600"/>
            <a:ext cx="7162800" cy="0"/>
          </a:xfrm>
          <a:prstGeom prst="line">
            <a:avLst/>
          </a:prstGeom>
          <a:noFill/>
          <a:ln w="9525">
            <a:solidFill>
              <a:schemeClr val="tx1"/>
            </a:solidFill>
            <a:round/>
            <a:headEnd/>
            <a:tailEnd/>
          </a:ln>
        </p:spPr>
        <p:txBody>
          <a:bodyPr/>
          <a:lstStyle/>
          <a:p>
            <a:endParaRPr lang="en-US" dirty="0">
              <a:latin typeface="+mj-lt"/>
            </a:endParaRPr>
          </a:p>
        </p:txBody>
      </p:sp>
      <p:sp>
        <p:nvSpPr>
          <p:cNvPr id="6153" name="Line 7"/>
          <p:cNvSpPr>
            <a:spLocks noChangeShapeType="1"/>
          </p:cNvSpPr>
          <p:nvPr/>
        </p:nvSpPr>
        <p:spPr bwMode="auto">
          <a:xfrm>
            <a:off x="990600" y="3657600"/>
            <a:ext cx="7162800" cy="0"/>
          </a:xfrm>
          <a:prstGeom prst="line">
            <a:avLst/>
          </a:prstGeom>
          <a:noFill/>
          <a:ln w="9525">
            <a:solidFill>
              <a:schemeClr val="tx1"/>
            </a:solidFill>
            <a:round/>
            <a:headEnd/>
            <a:tailEnd/>
          </a:ln>
        </p:spPr>
        <p:txBody>
          <a:bodyPr/>
          <a:lstStyle/>
          <a:p>
            <a:endParaRPr lang="en-US" dirty="0">
              <a:latin typeface="+mj-lt"/>
            </a:endParaRPr>
          </a:p>
        </p:txBody>
      </p:sp>
      <p:sp>
        <p:nvSpPr>
          <p:cNvPr id="6154" name="Line 8"/>
          <p:cNvSpPr>
            <a:spLocks noChangeShapeType="1"/>
          </p:cNvSpPr>
          <p:nvPr/>
        </p:nvSpPr>
        <p:spPr bwMode="auto">
          <a:xfrm>
            <a:off x="990600" y="5029200"/>
            <a:ext cx="7162800" cy="0"/>
          </a:xfrm>
          <a:prstGeom prst="line">
            <a:avLst/>
          </a:prstGeom>
          <a:noFill/>
          <a:ln w="9525">
            <a:solidFill>
              <a:schemeClr val="tx1"/>
            </a:solidFill>
            <a:round/>
            <a:headEnd/>
            <a:tailEnd/>
          </a:ln>
        </p:spPr>
        <p:txBody>
          <a:bodyPr/>
          <a:lstStyle/>
          <a:p>
            <a:endParaRPr lang="en-US" dirty="0">
              <a:latin typeface="+mj-lt"/>
            </a:endParaRPr>
          </a:p>
        </p:txBody>
      </p:sp>
      <p:sp>
        <p:nvSpPr>
          <p:cNvPr id="6155" name="Text Box 9"/>
          <p:cNvSpPr txBox="1">
            <a:spLocks noChangeArrowheads="1"/>
          </p:cNvSpPr>
          <p:nvPr/>
        </p:nvSpPr>
        <p:spPr bwMode="auto">
          <a:xfrm>
            <a:off x="1508125" y="2179638"/>
            <a:ext cx="5681663" cy="457200"/>
          </a:xfrm>
          <a:prstGeom prst="rect">
            <a:avLst/>
          </a:prstGeom>
          <a:noFill/>
          <a:ln w="9525">
            <a:noFill/>
            <a:miter lim="800000"/>
            <a:headEnd/>
            <a:tailEnd/>
          </a:ln>
        </p:spPr>
        <p:txBody>
          <a:bodyPr wrap="none">
            <a:spAutoFit/>
          </a:bodyPr>
          <a:lstStyle/>
          <a:p>
            <a:pPr eaLnBrk="1" hangingPunct="1"/>
            <a:r>
              <a:rPr lang="en-US" b="1" dirty="0">
                <a:solidFill>
                  <a:schemeClr val="tx1"/>
                </a:solidFill>
                <a:latin typeface="+mj-lt"/>
              </a:rPr>
              <a:t>1 Read/Write Registers, Snapshots…</a:t>
            </a:r>
          </a:p>
        </p:txBody>
      </p:sp>
      <p:sp>
        <p:nvSpPr>
          <p:cNvPr id="6156" name="Text Box 10"/>
          <p:cNvSpPr txBox="1">
            <a:spLocks noChangeArrowheads="1"/>
          </p:cNvSpPr>
          <p:nvPr/>
        </p:nvSpPr>
        <p:spPr bwMode="auto">
          <a:xfrm>
            <a:off x="1524000" y="3052763"/>
            <a:ext cx="5341938" cy="457200"/>
          </a:xfrm>
          <a:prstGeom prst="rect">
            <a:avLst/>
          </a:prstGeom>
          <a:noFill/>
          <a:ln w="9525">
            <a:noFill/>
            <a:miter lim="800000"/>
            <a:headEnd/>
            <a:tailEnd/>
          </a:ln>
        </p:spPr>
        <p:txBody>
          <a:bodyPr wrap="none">
            <a:spAutoFit/>
          </a:bodyPr>
          <a:lstStyle/>
          <a:p>
            <a:pPr eaLnBrk="1" hangingPunct="1"/>
            <a:r>
              <a:rPr lang="en-US" b="1" dirty="0">
                <a:solidFill>
                  <a:schemeClr val="tx1"/>
                </a:solidFill>
                <a:latin typeface="+mj-lt"/>
              </a:rPr>
              <a:t>2 getAndSet, getAndIncrement, …</a:t>
            </a:r>
          </a:p>
        </p:txBody>
      </p:sp>
      <p:sp>
        <p:nvSpPr>
          <p:cNvPr id="6157" name="Text Box 11"/>
          <p:cNvSpPr txBox="1">
            <a:spLocks noChangeArrowheads="1"/>
          </p:cNvSpPr>
          <p:nvPr/>
        </p:nvSpPr>
        <p:spPr bwMode="auto">
          <a:xfrm>
            <a:off x="1600200" y="5089525"/>
            <a:ext cx="3316934" cy="584775"/>
          </a:xfrm>
          <a:prstGeom prst="rect">
            <a:avLst/>
          </a:prstGeom>
          <a:noFill/>
          <a:ln w="9525">
            <a:noFill/>
            <a:miter lim="800000"/>
            <a:headEnd/>
            <a:tailEnd/>
          </a:ln>
        </p:spPr>
        <p:txBody>
          <a:bodyPr wrap="none">
            <a:spAutoFit/>
          </a:bodyPr>
          <a:lstStyle/>
          <a:p>
            <a:pPr eaLnBrk="1" hangingPunct="1"/>
            <a:r>
              <a:rPr lang="en-US" sz="3200" b="1" dirty="0">
                <a:solidFill>
                  <a:schemeClr val="tx1"/>
                </a:solidFill>
                <a:latin typeface="+mj-lt"/>
              </a:rPr>
              <a:t>∞</a:t>
            </a:r>
            <a:r>
              <a:rPr lang="en-US" b="1" dirty="0">
                <a:solidFill>
                  <a:schemeClr val="tx1"/>
                </a:solidFill>
                <a:latin typeface="+mj-lt"/>
              </a:rPr>
              <a:t> compareAndSet,…</a:t>
            </a:r>
          </a:p>
        </p:txBody>
      </p:sp>
      <p:sp>
        <p:nvSpPr>
          <p:cNvPr id="6158" name="Text Box 12"/>
          <p:cNvSpPr txBox="1">
            <a:spLocks noChangeArrowheads="1"/>
          </p:cNvSpPr>
          <p:nvPr/>
        </p:nvSpPr>
        <p:spPr bwMode="auto">
          <a:xfrm>
            <a:off x="1965325" y="3775075"/>
            <a:ext cx="269626" cy="1200329"/>
          </a:xfrm>
          <a:prstGeom prst="rect">
            <a:avLst/>
          </a:prstGeom>
          <a:noFill/>
          <a:ln w="9525">
            <a:noFill/>
            <a:miter lim="800000"/>
            <a:headEnd/>
            <a:tailEnd/>
          </a:ln>
        </p:spPr>
        <p:txBody>
          <a:bodyPr wrap="none">
            <a:spAutoFit/>
          </a:bodyPr>
          <a:lstStyle/>
          <a:p>
            <a:pPr eaLnBrk="1" hangingPunct="1"/>
            <a:r>
              <a:rPr lang="en-US" b="1" dirty="0">
                <a:solidFill>
                  <a:schemeClr val="tx1"/>
                </a:solidFill>
                <a:latin typeface="+mj-lt"/>
              </a:rPr>
              <a:t>.</a:t>
            </a:r>
          </a:p>
          <a:p>
            <a:pPr eaLnBrk="1" hangingPunct="1"/>
            <a:r>
              <a:rPr lang="en-US" b="1" dirty="0">
                <a:solidFill>
                  <a:schemeClr val="tx1"/>
                </a:solidFill>
                <a:latin typeface="+mj-lt"/>
              </a:rPr>
              <a:t>.</a:t>
            </a:r>
          </a:p>
          <a:p>
            <a:pPr eaLnBrk="1" hangingPunct="1"/>
            <a:r>
              <a:rPr lang="en-US" b="1" dirty="0">
                <a:solidFill>
                  <a:schemeClr val="tx1"/>
                </a:solidFill>
                <a:latin typeface="+mj-lt"/>
              </a:rPr>
              <a:t>.</a:t>
            </a:r>
          </a:p>
        </p:txBody>
      </p:sp>
      <p:sp>
        <p:nvSpPr>
          <p:cNvPr id="6159" name="AutoShape 13"/>
          <p:cNvSpPr>
            <a:spLocks noChangeArrowheads="1"/>
          </p:cNvSpPr>
          <p:nvPr/>
        </p:nvSpPr>
        <p:spPr bwMode="auto">
          <a:xfrm>
            <a:off x="1027113" y="2395538"/>
            <a:ext cx="479425" cy="900112"/>
          </a:xfrm>
          <a:prstGeom prst="curvedRightArrow">
            <a:avLst>
              <a:gd name="adj1" fmla="val 37550"/>
              <a:gd name="adj2" fmla="val 75099"/>
              <a:gd name="adj3" fmla="val 33333"/>
            </a:avLst>
          </a:prstGeom>
          <a:solidFill>
            <a:srgbClr val="FF7C80"/>
          </a:solidFill>
          <a:ln w="38100">
            <a:solidFill>
              <a:schemeClr val="tx1"/>
            </a:solidFill>
            <a:miter lim="800000"/>
            <a:headEnd/>
            <a:tailEnd/>
          </a:ln>
        </p:spPr>
        <p:txBody>
          <a:bodyPr wrap="none" anchor="ctr"/>
          <a:lstStyle/>
          <a:p>
            <a:endParaRPr lang="en-US" dirty="0">
              <a:latin typeface="+mj-lt"/>
            </a:endParaRPr>
          </a:p>
        </p:txBody>
      </p:sp>
      <p:sp>
        <p:nvSpPr>
          <p:cNvPr id="6160" name="Text Box 14"/>
          <p:cNvSpPr txBox="1">
            <a:spLocks noChangeArrowheads="1"/>
          </p:cNvSpPr>
          <p:nvPr/>
        </p:nvSpPr>
        <p:spPr bwMode="auto">
          <a:xfrm>
            <a:off x="1576388" y="2484110"/>
            <a:ext cx="697628" cy="646331"/>
          </a:xfrm>
          <a:prstGeom prst="rect">
            <a:avLst/>
          </a:prstGeom>
          <a:solidFill>
            <a:schemeClr val="tx1"/>
          </a:solidFill>
          <a:ln w="38100" algn="ctr">
            <a:solidFill>
              <a:srgbClr val="FF0000"/>
            </a:solidFill>
            <a:miter lim="800000"/>
            <a:headEnd/>
            <a:tailEnd/>
          </a:ln>
        </p:spPr>
        <p:txBody>
          <a:bodyPr wrap="none">
            <a:spAutoFit/>
          </a:bodyPr>
          <a:lstStyle/>
          <a:p>
            <a:pPr algn="ctr"/>
            <a:r>
              <a:rPr lang="en-US" sz="3600" dirty="0">
                <a:solidFill>
                  <a:srgbClr val="FFFF00"/>
                </a:solidFill>
                <a:latin typeface="+mj-lt"/>
              </a:rPr>
              <a:t>no</a:t>
            </a:r>
          </a:p>
        </p:txBody>
      </p:sp>
      <p:sp>
        <p:nvSpPr>
          <p:cNvPr id="6161" name="AutoShape 15"/>
          <p:cNvSpPr>
            <a:spLocks noChangeArrowheads="1"/>
          </p:cNvSpPr>
          <p:nvPr/>
        </p:nvSpPr>
        <p:spPr bwMode="auto">
          <a:xfrm>
            <a:off x="1027113" y="3290888"/>
            <a:ext cx="479425" cy="900112"/>
          </a:xfrm>
          <a:prstGeom prst="curvedRightArrow">
            <a:avLst>
              <a:gd name="adj1" fmla="val 37550"/>
              <a:gd name="adj2" fmla="val 75099"/>
              <a:gd name="adj3" fmla="val 33333"/>
            </a:avLst>
          </a:prstGeom>
          <a:solidFill>
            <a:srgbClr val="FF7C80"/>
          </a:solidFill>
          <a:ln w="38100">
            <a:solidFill>
              <a:schemeClr val="tx1"/>
            </a:solidFill>
            <a:miter lim="800000"/>
            <a:headEnd/>
            <a:tailEnd/>
          </a:ln>
        </p:spPr>
        <p:txBody>
          <a:bodyPr wrap="none" anchor="ctr"/>
          <a:lstStyle/>
          <a:p>
            <a:endParaRPr lang="en-US" dirty="0">
              <a:latin typeface="+mj-lt"/>
            </a:endParaRPr>
          </a:p>
        </p:txBody>
      </p:sp>
      <p:sp>
        <p:nvSpPr>
          <p:cNvPr id="6162" name="Text Box 16"/>
          <p:cNvSpPr txBox="1">
            <a:spLocks noChangeArrowheads="1"/>
          </p:cNvSpPr>
          <p:nvPr/>
        </p:nvSpPr>
        <p:spPr bwMode="auto">
          <a:xfrm>
            <a:off x="1576388" y="3304847"/>
            <a:ext cx="697628" cy="646331"/>
          </a:xfrm>
          <a:prstGeom prst="rect">
            <a:avLst/>
          </a:prstGeom>
          <a:solidFill>
            <a:schemeClr val="tx1"/>
          </a:solidFill>
          <a:ln w="38100" algn="ctr">
            <a:solidFill>
              <a:srgbClr val="FF0000"/>
            </a:solidFill>
            <a:miter lim="800000"/>
            <a:headEnd/>
            <a:tailEnd/>
          </a:ln>
        </p:spPr>
        <p:txBody>
          <a:bodyPr wrap="none">
            <a:spAutoFit/>
          </a:bodyPr>
          <a:lstStyle/>
          <a:p>
            <a:pPr algn="ctr"/>
            <a:r>
              <a:rPr lang="en-US" sz="3600" dirty="0">
                <a:solidFill>
                  <a:srgbClr val="FFFF00"/>
                </a:solidFill>
                <a:latin typeface="+mj-lt"/>
              </a:rPr>
              <a:t>no</a:t>
            </a:r>
          </a:p>
        </p:txBody>
      </p:sp>
      <p:sp>
        <p:nvSpPr>
          <p:cNvPr id="6163" name="AutoShape 17"/>
          <p:cNvSpPr>
            <a:spLocks noChangeArrowheads="1"/>
          </p:cNvSpPr>
          <p:nvPr/>
        </p:nvSpPr>
        <p:spPr bwMode="auto">
          <a:xfrm>
            <a:off x="1025525" y="4664075"/>
            <a:ext cx="479425" cy="900113"/>
          </a:xfrm>
          <a:prstGeom prst="curvedRightArrow">
            <a:avLst>
              <a:gd name="adj1" fmla="val 37550"/>
              <a:gd name="adj2" fmla="val 75099"/>
              <a:gd name="adj3" fmla="val 33333"/>
            </a:avLst>
          </a:prstGeom>
          <a:solidFill>
            <a:srgbClr val="FF7C80"/>
          </a:solidFill>
          <a:ln w="38100">
            <a:solidFill>
              <a:schemeClr val="tx1"/>
            </a:solidFill>
            <a:miter lim="800000"/>
            <a:headEnd/>
            <a:tailEnd/>
          </a:ln>
        </p:spPr>
        <p:txBody>
          <a:bodyPr wrap="none" anchor="ctr"/>
          <a:lstStyle/>
          <a:p>
            <a:endParaRPr lang="en-US" dirty="0">
              <a:latin typeface="+mj-lt"/>
            </a:endParaRPr>
          </a:p>
        </p:txBody>
      </p:sp>
      <p:sp>
        <p:nvSpPr>
          <p:cNvPr id="6164" name="Text Box 18"/>
          <p:cNvSpPr txBox="1">
            <a:spLocks noChangeArrowheads="1"/>
          </p:cNvSpPr>
          <p:nvPr/>
        </p:nvSpPr>
        <p:spPr bwMode="auto">
          <a:xfrm>
            <a:off x="1576388" y="4751060"/>
            <a:ext cx="697628" cy="646331"/>
          </a:xfrm>
          <a:prstGeom prst="rect">
            <a:avLst/>
          </a:prstGeom>
          <a:solidFill>
            <a:schemeClr val="tx1"/>
          </a:solidFill>
          <a:ln w="38100" algn="ctr">
            <a:solidFill>
              <a:srgbClr val="FF0000"/>
            </a:solidFill>
            <a:miter lim="800000"/>
            <a:headEnd/>
            <a:tailEnd/>
          </a:ln>
        </p:spPr>
        <p:txBody>
          <a:bodyPr wrap="none">
            <a:spAutoFit/>
          </a:bodyPr>
          <a:lstStyle/>
          <a:p>
            <a:pPr algn="ctr"/>
            <a:r>
              <a:rPr lang="en-US" sz="3600" dirty="0">
                <a:solidFill>
                  <a:srgbClr val="FFFF00"/>
                </a:solidFill>
                <a:latin typeface="+mj-lt"/>
              </a:rPr>
              <a:t>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Tower of Babel – An Alternative View">
            <a:extLst>
              <a:ext uri="{FF2B5EF4-FFF2-40B4-BE49-F238E27FC236}">
                <a16:creationId xmlns:a16="http://schemas.microsoft.com/office/drawing/2014/main" id="{A6D33D57-2FF4-CFE4-3BF2-2AE66FD77D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38" y="0"/>
            <a:ext cx="906636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2" descr="magic"/>
          <p:cNvPicPr>
            <a:picLocks noChangeAspect="1" noChangeArrowheads="1"/>
          </p:cNvPicPr>
          <p:nvPr/>
        </p:nvPicPr>
        <p:blipFill>
          <a:blip r:embed="rId4" cstate="print"/>
          <a:srcRect/>
          <a:stretch>
            <a:fillRect/>
          </a:stretch>
        </p:blipFill>
        <p:spPr bwMode="auto">
          <a:xfrm>
            <a:off x="2540000" y="2540000"/>
            <a:ext cx="127000" cy="127000"/>
          </a:xfrm>
          <a:prstGeom prst="rect">
            <a:avLst/>
          </a:prstGeom>
          <a:noFill/>
          <a:ln w="9525" algn="ctr">
            <a:noFill/>
            <a:miter lim="800000"/>
            <a:headEnd/>
            <a:tailEnd/>
          </a:ln>
        </p:spPr>
      </p:pic>
      <p:pic>
        <p:nvPicPr>
          <p:cNvPr id="7173" name="Picture 3" descr="magic"/>
          <p:cNvPicPr>
            <a:picLocks noChangeAspect="1" noChangeArrowheads="1"/>
          </p:cNvPicPr>
          <p:nvPr/>
        </p:nvPicPr>
        <p:blipFill>
          <a:blip r:embed="rId4" cstate="print"/>
          <a:srcRect/>
          <a:stretch>
            <a:fillRect/>
          </a:stretch>
        </p:blipFill>
        <p:spPr bwMode="auto">
          <a:xfrm>
            <a:off x="2540000" y="2540000"/>
            <a:ext cx="127000" cy="127000"/>
          </a:xfrm>
          <a:prstGeom prst="rect">
            <a:avLst/>
          </a:prstGeom>
          <a:noFill/>
          <a:ln w="9525" algn="ctr">
            <a:noFill/>
            <a:miter lim="800000"/>
            <a:headEnd/>
            <a:tailEnd/>
          </a:ln>
        </p:spPr>
      </p:pic>
      <p:sp>
        <p:nvSpPr>
          <p:cNvPr id="7174" name="Rectangle 4"/>
          <p:cNvSpPr>
            <a:spLocks noGrp="1" noChangeArrowheads="1"/>
          </p:cNvSpPr>
          <p:nvPr>
            <p:ph type="title"/>
          </p:nvPr>
        </p:nvSpPr>
        <p:spPr>
          <a:solidFill>
            <a:schemeClr val="tx1"/>
          </a:solidFill>
        </p:spPr>
        <p:txBody>
          <a:bodyPr/>
          <a:lstStyle/>
          <a:p>
            <a:r>
              <a:rPr lang="en-US" dirty="0"/>
              <a:t>Hypothesis</a:t>
            </a:r>
          </a:p>
        </p:txBody>
      </p:sp>
      <p:sp>
        <p:nvSpPr>
          <p:cNvPr id="22" name="Footer Placeholder 21"/>
          <p:cNvSpPr>
            <a:spLocks noGrp="1"/>
          </p:cNvSpPr>
          <p:nvPr>
            <p:ph type="ftr" sz="quarter" idx="10"/>
          </p:nvPr>
        </p:nvSpPr>
        <p:spPr>
          <a:solidFill>
            <a:schemeClr val="tx1"/>
          </a:solidFill>
        </p:spPr>
        <p:txBody>
          <a:bodyPr/>
          <a:lstStyle/>
          <a:p>
            <a:pPr>
              <a:defRPr/>
            </a:pPr>
            <a:r>
              <a:rPr lang="en-US" dirty="0">
                <a:latin typeface="+mj-lt"/>
              </a:rPr>
              <a:t>Art of Multiprocessor Programming</a:t>
            </a:r>
          </a:p>
        </p:txBody>
      </p:sp>
      <p:sp>
        <p:nvSpPr>
          <p:cNvPr id="21" name="Slide Number Placeholder 20"/>
          <p:cNvSpPr>
            <a:spLocks noGrp="1"/>
          </p:cNvSpPr>
          <p:nvPr>
            <p:ph type="sldNum" sz="quarter" idx="11"/>
          </p:nvPr>
        </p:nvSpPr>
        <p:spPr>
          <a:solidFill>
            <a:schemeClr val="tx1"/>
          </a:solidFill>
        </p:spPr>
        <p:txBody>
          <a:bodyPr/>
          <a:lstStyle/>
          <a:p>
            <a:pPr>
              <a:defRPr/>
            </a:pPr>
            <a:fld id="{967C4D33-6383-4CFE-AFB7-F84E968E56E0}" type="slidenum">
              <a:rPr lang="ar-SA" smtClean="0">
                <a:latin typeface="+mj-lt"/>
              </a:rPr>
              <a:pPr>
                <a:defRPr/>
              </a:pPr>
              <a:t>6</a:t>
            </a:fld>
            <a:endParaRPr lang="en-US" dirty="0">
              <a:latin typeface="+mj-lt"/>
            </a:endParaRPr>
          </a:p>
        </p:txBody>
      </p:sp>
      <p:sp>
        <p:nvSpPr>
          <p:cNvPr id="7175" name="Rectangle 5"/>
          <p:cNvSpPr>
            <a:spLocks noChangeArrowheads="1"/>
          </p:cNvSpPr>
          <p:nvPr/>
        </p:nvSpPr>
        <p:spPr bwMode="auto">
          <a:xfrm>
            <a:off x="990600" y="2057400"/>
            <a:ext cx="7162800" cy="3733800"/>
          </a:xfrm>
          <a:prstGeom prst="rect">
            <a:avLst/>
          </a:prstGeom>
          <a:solidFill>
            <a:srgbClr val="DDDDDD"/>
          </a:solidFill>
          <a:ln w="9525">
            <a:solidFill>
              <a:schemeClr val="tx1"/>
            </a:solidFill>
            <a:miter lim="800000"/>
            <a:headEnd/>
            <a:tailEnd/>
          </a:ln>
        </p:spPr>
        <p:txBody>
          <a:bodyPr wrap="none" anchor="ctr"/>
          <a:lstStyle/>
          <a:p>
            <a:endParaRPr lang="en-US" dirty="0">
              <a:latin typeface="+mj-lt"/>
            </a:endParaRPr>
          </a:p>
        </p:txBody>
      </p:sp>
      <p:sp>
        <p:nvSpPr>
          <p:cNvPr id="7176" name="Line 6"/>
          <p:cNvSpPr>
            <a:spLocks noChangeShapeType="1"/>
          </p:cNvSpPr>
          <p:nvPr/>
        </p:nvSpPr>
        <p:spPr bwMode="auto">
          <a:xfrm>
            <a:off x="990600" y="2895600"/>
            <a:ext cx="7162800" cy="0"/>
          </a:xfrm>
          <a:prstGeom prst="line">
            <a:avLst/>
          </a:prstGeom>
          <a:noFill/>
          <a:ln w="9525">
            <a:solidFill>
              <a:schemeClr val="tx1"/>
            </a:solidFill>
            <a:round/>
            <a:headEnd/>
            <a:tailEnd/>
          </a:ln>
        </p:spPr>
        <p:txBody>
          <a:bodyPr/>
          <a:lstStyle/>
          <a:p>
            <a:endParaRPr lang="en-US" dirty="0">
              <a:latin typeface="+mj-lt"/>
            </a:endParaRPr>
          </a:p>
        </p:txBody>
      </p:sp>
      <p:sp>
        <p:nvSpPr>
          <p:cNvPr id="7177" name="Line 7"/>
          <p:cNvSpPr>
            <a:spLocks noChangeShapeType="1"/>
          </p:cNvSpPr>
          <p:nvPr/>
        </p:nvSpPr>
        <p:spPr bwMode="auto">
          <a:xfrm>
            <a:off x="990600" y="3657600"/>
            <a:ext cx="7162800" cy="0"/>
          </a:xfrm>
          <a:prstGeom prst="line">
            <a:avLst/>
          </a:prstGeom>
          <a:noFill/>
          <a:ln w="9525">
            <a:solidFill>
              <a:schemeClr val="tx1"/>
            </a:solidFill>
            <a:round/>
            <a:headEnd/>
            <a:tailEnd/>
          </a:ln>
        </p:spPr>
        <p:txBody>
          <a:bodyPr/>
          <a:lstStyle/>
          <a:p>
            <a:endParaRPr lang="en-US" dirty="0">
              <a:latin typeface="+mj-lt"/>
            </a:endParaRPr>
          </a:p>
        </p:txBody>
      </p:sp>
      <p:sp>
        <p:nvSpPr>
          <p:cNvPr id="7178" name="Line 8"/>
          <p:cNvSpPr>
            <a:spLocks noChangeShapeType="1"/>
          </p:cNvSpPr>
          <p:nvPr/>
        </p:nvSpPr>
        <p:spPr bwMode="auto">
          <a:xfrm>
            <a:off x="990600" y="5029200"/>
            <a:ext cx="7162800" cy="0"/>
          </a:xfrm>
          <a:prstGeom prst="line">
            <a:avLst/>
          </a:prstGeom>
          <a:noFill/>
          <a:ln w="9525">
            <a:solidFill>
              <a:schemeClr val="tx1"/>
            </a:solidFill>
            <a:round/>
            <a:headEnd/>
            <a:tailEnd/>
          </a:ln>
        </p:spPr>
        <p:txBody>
          <a:bodyPr/>
          <a:lstStyle/>
          <a:p>
            <a:endParaRPr lang="en-US" dirty="0">
              <a:latin typeface="+mj-lt"/>
            </a:endParaRPr>
          </a:p>
        </p:txBody>
      </p:sp>
      <p:sp>
        <p:nvSpPr>
          <p:cNvPr id="7179" name="Text Box 9"/>
          <p:cNvSpPr txBox="1">
            <a:spLocks noChangeArrowheads="1"/>
          </p:cNvSpPr>
          <p:nvPr/>
        </p:nvSpPr>
        <p:spPr bwMode="auto">
          <a:xfrm>
            <a:off x="1508125" y="2179638"/>
            <a:ext cx="5681663" cy="457200"/>
          </a:xfrm>
          <a:prstGeom prst="rect">
            <a:avLst/>
          </a:prstGeom>
          <a:noFill/>
          <a:ln w="9525">
            <a:noFill/>
            <a:miter lim="800000"/>
            <a:headEnd/>
            <a:tailEnd/>
          </a:ln>
        </p:spPr>
        <p:txBody>
          <a:bodyPr wrap="none">
            <a:spAutoFit/>
          </a:bodyPr>
          <a:lstStyle/>
          <a:p>
            <a:pPr eaLnBrk="1" hangingPunct="1"/>
            <a:r>
              <a:rPr lang="en-US" b="1" dirty="0">
                <a:solidFill>
                  <a:schemeClr val="tx1"/>
                </a:solidFill>
                <a:latin typeface="+mj-lt"/>
              </a:rPr>
              <a:t>1 Read/Write Registers, Snapshots…</a:t>
            </a:r>
          </a:p>
        </p:txBody>
      </p:sp>
      <p:sp>
        <p:nvSpPr>
          <p:cNvPr id="7180" name="Text Box 10"/>
          <p:cNvSpPr txBox="1">
            <a:spLocks noChangeArrowheads="1"/>
          </p:cNvSpPr>
          <p:nvPr/>
        </p:nvSpPr>
        <p:spPr bwMode="auto">
          <a:xfrm>
            <a:off x="1524000" y="3052763"/>
            <a:ext cx="5341938" cy="457200"/>
          </a:xfrm>
          <a:prstGeom prst="rect">
            <a:avLst/>
          </a:prstGeom>
          <a:noFill/>
          <a:ln w="9525">
            <a:noFill/>
            <a:miter lim="800000"/>
            <a:headEnd/>
            <a:tailEnd/>
          </a:ln>
        </p:spPr>
        <p:txBody>
          <a:bodyPr wrap="none">
            <a:spAutoFit/>
          </a:bodyPr>
          <a:lstStyle/>
          <a:p>
            <a:pPr eaLnBrk="1" hangingPunct="1"/>
            <a:r>
              <a:rPr lang="en-US" b="1" dirty="0">
                <a:solidFill>
                  <a:schemeClr val="tx1"/>
                </a:solidFill>
                <a:latin typeface="+mj-lt"/>
              </a:rPr>
              <a:t>2 getAndSet, getAndIncrement, …</a:t>
            </a:r>
          </a:p>
        </p:txBody>
      </p:sp>
      <p:sp>
        <p:nvSpPr>
          <p:cNvPr id="7181" name="Text Box 11"/>
          <p:cNvSpPr txBox="1">
            <a:spLocks noChangeArrowheads="1"/>
          </p:cNvSpPr>
          <p:nvPr/>
        </p:nvSpPr>
        <p:spPr bwMode="auto">
          <a:xfrm>
            <a:off x="1600200" y="5089525"/>
            <a:ext cx="3316934" cy="584775"/>
          </a:xfrm>
          <a:prstGeom prst="rect">
            <a:avLst/>
          </a:prstGeom>
          <a:noFill/>
          <a:ln w="9525">
            <a:noFill/>
            <a:miter lim="800000"/>
            <a:headEnd/>
            <a:tailEnd/>
          </a:ln>
        </p:spPr>
        <p:txBody>
          <a:bodyPr wrap="none">
            <a:spAutoFit/>
          </a:bodyPr>
          <a:lstStyle/>
          <a:p>
            <a:pPr eaLnBrk="1" hangingPunct="1"/>
            <a:r>
              <a:rPr lang="en-US" sz="3200" b="1" dirty="0">
                <a:solidFill>
                  <a:schemeClr val="tx1"/>
                </a:solidFill>
                <a:latin typeface="+mj-lt"/>
              </a:rPr>
              <a:t>∞</a:t>
            </a:r>
            <a:r>
              <a:rPr lang="en-US" b="1" dirty="0">
                <a:solidFill>
                  <a:schemeClr val="tx1"/>
                </a:solidFill>
                <a:latin typeface="+mj-lt"/>
              </a:rPr>
              <a:t> compareAndSet,…</a:t>
            </a:r>
          </a:p>
        </p:txBody>
      </p:sp>
      <p:sp>
        <p:nvSpPr>
          <p:cNvPr id="7182" name="Text Box 12"/>
          <p:cNvSpPr txBox="1">
            <a:spLocks noChangeArrowheads="1"/>
          </p:cNvSpPr>
          <p:nvPr/>
        </p:nvSpPr>
        <p:spPr bwMode="auto">
          <a:xfrm>
            <a:off x="1965325" y="3775075"/>
            <a:ext cx="269626" cy="1200329"/>
          </a:xfrm>
          <a:prstGeom prst="rect">
            <a:avLst/>
          </a:prstGeom>
          <a:noFill/>
          <a:ln w="9525">
            <a:noFill/>
            <a:miter lim="800000"/>
            <a:headEnd/>
            <a:tailEnd/>
          </a:ln>
        </p:spPr>
        <p:txBody>
          <a:bodyPr wrap="none">
            <a:spAutoFit/>
          </a:bodyPr>
          <a:lstStyle/>
          <a:p>
            <a:pPr eaLnBrk="1" hangingPunct="1"/>
            <a:r>
              <a:rPr lang="en-US" b="1" dirty="0">
                <a:solidFill>
                  <a:schemeClr val="tx1"/>
                </a:solidFill>
                <a:latin typeface="+mj-lt"/>
              </a:rPr>
              <a:t>.</a:t>
            </a:r>
          </a:p>
          <a:p>
            <a:pPr eaLnBrk="1" hangingPunct="1"/>
            <a:r>
              <a:rPr lang="en-US" b="1" dirty="0">
                <a:solidFill>
                  <a:schemeClr val="tx1"/>
                </a:solidFill>
                <a:latin typeface="+mj-lt"/>
              </a:rPr>
              <a:t>.</a:t>
            </a:r>
          </a:p>
          <a:p>
            <a:pPr eaLnBrk="1" hangingPunct="1"/>
            <a:r>
              <a:rPr lang="en-US" b="1" dirty="0">
                <a:solidFill>
                  <a:schemeClr val="tx1"/>
                </a:solidFill>
                <a:latin typeface="+mj-lt"/>
              </a:rPr>
              <a:t>.</a:t>
            </a:r>
          </a:p>
        </p:txBody>
      </p:sp>
      <p:sp>
        <p:nvSpPr>
          <p:cNvPr id="7183" name="AutoShape 13"/>
          <p:cNvSpPr>
            <a:spLocks noChangeArrowheads="1"/>
          </p:cNvSpPr>
          <p:nvPr/>
        </p:nvSpPr>
        <p:spPr bwMode="auto">
          <a:xfrm flipV="1">
            <a:off x="1027113" y="2395538"/>
            <a:ext cx="479425" cy="900112"/>
          </a:xfrm>
          <a:prstGeom prst="curvedRightArrow">
            <a:avLst>
              <a:gd name="adj1" fmla="val 37550"/>
              <a:gd name="adj2" fmla="val 75099"/>
              <a:gd name="adj3" fmla="val 33333"/>
            </a:avLst>
          </a:prstGeom>
          <a:solidFill>
            <a:schemeClr val="accent1"/>
          </a:solidFill>
          <a:ln w="38100">
            <a:solidFill>
              <a:schemeClr val="tx1"/>
            </a:solidFill>
            <a:miter lim="800000"/>
            <a:headEnd/>
            <a:tailEnd/>
          </a:ln>
        </p:spPr>
        <p:txBody>
          <a:bodyPr wrap="none" anchor="ctr"/>
          <a:lstStyle/>
          <a:p>
            <a:endParaRPr lang="en-US" dirty="0">
              <a:latin typeface="+mj-lt"/>
            </a:endParaRPr>
          </a:p>
        </p:txBody>
      </p:sp>
      <p:sp>
        <p:nvSpPr>
          <p:cNvPr id="7184" name="Text Box 14"/>
          <p:cNvSpPr txBox="1">
            <a:spLocks noChangeArrowheads="1"/>
          </p:cNvSpPr>
          <p:nvPr/>
        </p:nvSpPr>
        <p:spPr bwMode="auto">
          <a:xfrm>
            <a:off x="1655305" y="2525713"/>
            <a:ext cx="1159292" cy="646331"/>
          </a:xfrm>
          <a:prstGeom prst="rect">
            <a:avLst/>
          </a:prstGeom>
          <a:solidFill>
            <a:schemeClr val="tx1"/>
          </a:solidFill>
          <a:ln w="38100" algn="ctr">
            <a:solidFill>
              <a:srgbClr val="00B050"/>
            </a:solidFill>
            <a:miter lim="800000"/>
            <a:headEnd/>
            <a:tailEnd/>
          </a:ln>
        </p:spPr>
        <p:txBody>
          <a:bodyPr wrap="none">
            <a:spAutoFit/>
          </a:bodyPr>
          <a:lstStyle/>
          <a:p>
            <a:pPr algn="ctr"/>
            <a:r>
              <a:rPr lang="en-US" sz="3600" dirty="0">
                <a:solidFill>
                  <a:srgbClr val="FFFF00"/>
                </a:solidFill>
                <a:latin typeface="+mj-lt"/>
              </a:rPr>
              <a:t>yes?</a:t>
            </a:r>
          </a:p>
        </p:txBody>
      </p:sp>
      <p:sp>
        <p:nvSpPr>
          <p:cNvPr id="7185" name="AutoShape 15"/>
          <p:cNvSpPr>
            <a:spLocks noChangeArrowheads="1"/>
          </p:cNvSpPr>
          <p:nvPr/>
        </p:nvSpPr>
        <p:spPr bwMode="auto">
          <a:xfrm flipV="1">
            <a:off x="1027113" y="3290888"/>
            <a:ext cx="479425" cy="900112"/>
          </a:xfrm>
          <a:prstGeom prst="curvedRightArrow">
            <a:avLst>
              <a:gd name="adj1" fmla="val 37550"/>
              <a:gd name="adj2" fmla="val 75099"/>
              <a:gd name="adj3" fmla="val 33333"/>
            </a:avLst>
          </a:prstGeom>
          <a:solidFill>
            <a:schemeClr val="accent1"/>
          </a:solidFill>
          <a:ln w="38100">
            <a:solidFill>
              <a:schemeClr val="tx1"/>
            </a:solidFill>
            <a:miter lim="800000"/>
            <a:headEnd/>
            <a:tailEnd/>
          </a:ln>
        </p:spPr>
        <p:txBody>
          <a:bodyPr wrap="none" anchor="ctr"/>
          <a:lstStyle/>
          <a:p>
            <a:endParaRPr lang="en-US" dirty="0">
              <a:latin typeface="+mj-lt"/>
            </a:endParaRPr>
          </a:p>
        </p:txBody>
      </p:sp>
      <p:sp>
        <p:nvSpPr>
          <p:cNvPr id="7186" name="Text Box 16"/>
          <p:cNvSpPr txBox="1">
            <a:spLocks noChangeArrowheads="1"/>
          </p:cNvSpPr>
          <p:nvPr/>
        </p:nvSpPr>
        <p:spPr bwMode="auto">
          <a:xfrm>
            <a:off x="1655305" y="3346450"/>
            <a:ext cx="1159292" cy="646331"/>
          </a:xfrm>
          <a:prstGeom prst="rect">
            <a:avLst/>
          </a:prstGeom>
          <a:solidFill>
            <a:schemeClr val="tx1"/>
          </a:solidFill>
          <a:ln w="38100" algn="ctr">
            <a:solidFill>
              <a:srgbClr val="00B050"/>
            </a:solidFill>
            <a:miter lim="800000"/>
            <a:headEnd/>
            <a:tailEnd/>
          </a:ln>
        </p:spPr>
        <p:txBody>
          <a:bodyPr wrap="none">
            <a:spAutoFit/>
          </a:bodyPr>
          <a:lstStyle/>
          <a:p>
            <a:pPr algn="ctr"/>
            <a:r>
              <a:rPr lang="en-US" sz="3600" dirty="0">
                <a:solidFill>
                  <a:srgbClr val="FFFF00"/>
                </a:solidFill>
                <a:latin typeface="+mj-lt"/>
              </a:rPr>
              <a:t>yes?</a:t>
            </a:r>
          </a:p>
        </p:txBody>
      </p:sp>
      <p:sp>
        <p:nvSpPr>
          <p:cNvPr id="7187" name="AutoShape 17"/>
          <p:cNvSpPr>
            <a:spLocks noChangeArrowheads="1"/>
          </p:cNvSpPr>
          <p:nvPr/>
        </p:nvSpPr>
        <p:spPr bwMode="auto">
          <a:xfrm flipV="1">
            <a:off x="1025525" y="4592638"/>
            <a:ext cx="479425" cy="900112"/>
          </a:xfrm>
          <a:prstGeom prst="curvedRightArrow">
            <a:avLst>
              <a:gd name="adj1" fmla="val 37550"/>
              <a:gd name="adj2" fmla="val 75099"/>
              <a:gd name="adj3" fmla="val 33333"/>
            </a:avLst>
          </a:prstGeom>
          <a:solidFill>
            <a:schemeClr val="accent1"/>
          </a:solidFill>
          <a:ln w="38100">
            <a:solidFill>
              <a:schemeClr val="tx1"/>
            </a:solidFill>
            <a:miter lim="800000"/>
            <a:headEnd/>
            <a:tailEnd/>
          </a:ln>
        </p:spPr>
        <p:txBody>
          <a:bodyPr wrap="none" anchor="ctr"/>
          <a:lstStyle/>
          <a:p>
            <a:endParaRPr lang="en-US" dirty="0">
              <a:latin typeface="+mj-lt"/>
            </a:endParaRPr>
          </a:p>
        </p:txBody>
      </p:sp>
      <p:sp>
        <p:nvSpPr>
          <p:cNvPr id="7188" name="Text Box 18"/>
          <p:cNvSpPr txBox="1">
            <a:spLocks noChangeArrowheads="1"/>
          </p:cNvSpPr>
          <p:nvPr/>
        </p:nvSpPr>
        <p:spPr bwMode="auto">
          <a:xfrm>
            <a:off x="1655305" y="4721225"/>
            <a:ext cx="1159292" cy="646331"/>
          </a:xfrm>
          <a:prstGeom prst="rect">
            <a:avLst/>
          </a:prstGeom>
          <a:solidFill>
            <a:schemeClr val="tx1"/>
          </a:solidFill>
          <a:ln w="38100" algn="ctr">
            <a:solidFill>
              <a:srgbClr val="00B050"/>
            </a:solidFill>
            <a:miter lim="800000"/>
            <a:headEnd/>
            <a:tailEnd/>
          </a:ln>
        </p:spPr>
        <p:txBody>
          <a:bodyPr wrap="none">
            <a:spAutoFit/>
          </a:bodyPr>
          <a:lstStyle/>
          <a:p>
            <a:pPr algn="ctr"/>
            <a:r>
              <a:rPr lang="en-US" sz="3600" dirty="0">
                <a:solidFill>
                  <a:srgbClr val="FFFF00"/>
                </a:solidFill>
                <a:latin typeface="+mj-lt"/>
              </a:rPr>
              <a:t>yes?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p:txBody>
          <a:bodyPr/>
          <a:lstStyle/>
          <a:p>
            <a:r>
              <a:rPr lang="en-US" dirty="0"/>
              <a:t>Theorem: Universality</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7</a:t>
            </a:fld>
            <a:endParaRPr lang="en-US" dirty="0"/>
          </a:p>
        </p:txBody>
      </p:sp>
      <p:sp>
        <p:nvSpPr>
          <p:cNvPr id="2" name="TextBox 1">
            <a:extLst>
              <a:ext uri="{FF2B5EF4-FFF2-40B4-BE49-F238E27FC236}">
                <a16:creationId xmlns:a16="http://schemas.microsoft.com/office/drawing/2014/main" id="{057E53E0-1D45-DE15-6772-3A0AB93F8AD6}"/>
              </a:ext>
            </a:extLst>
          </p:cNvPr>
          <p:cNvSpPr txBox="1"/>
          <p:nvPr/>
        </p:nvSpPr>
        <p:spPr bwMode="auto">
          <a:xfrm>
            <a:off x="1199073" y="1955105"/>
            <a:ext cx="4028535"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Consensus is </a:t>
            </a:r>
            <a:r>
              <a:rPr lang="en-US" sz="2800" b="1" i="1" dirty="0">
                <a:solidFill>
                  <a:schemeClr val="bg1"/>
                </a:solidFill>
              </a:rPr>
              <a:t>universal</a:t>
            </a:r>
          </a:p>
        </p:txBody>
      </p:sp>
      <p:sp>
        <p:nvSpPr>
          <p:cNvPr id="3" name="TextBox 3">
            <a:extLst>
              <a:ext uri="{FF2B5EF4-FFF2-40B4-BE49-F238E27FC236}">
                <a16:creationId xmlns:a16="http://schemas.microsoft.com/office/drawing/2014/main" id="{3A59FF2A-5631-EC91-1F86-13425A9EE523}"/>
              </a:ext>
            </a:extLst>
          </p:cNvPr>
          <p:cNvSpPr txBox="1"/>
          <p:nvPr/>
        </p:nvSpPr>
        <p:spPr bwMode="auto">
          <a:xfrm>
            <a:off x="1199073" y="2625675"/>
            <a:ext cx="5546784"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From </a:t>
            </a:r>
            <a:r>
              <a:rPr lang="en-US" sz="2800" i="1" dirty="0">
                <a:solidFill>
                  <a:srgbClr val="FFFF00"/>
                </a:solidFill>
              </a:rPr>
              <a:t>n</a:t>
            </a:r>
            <a:r>
              <a:rPr lang="en-US" sz="2800" dirty="0">
                <a:solidFill>
                  <a:srgbClr val="FFFF00"/>
                </a:solidFill>
              </a:rPr>
              <a:t>-thread consensus, build a</a:t>
            </a:r>
          </a:p>
        </p:txBody>
      </p:sp>
      <p:sp>
        <p:nvSpPr>
          <p:cNvPr id="4" name="TextBox 3">
            <a:extLst>
              <a:ext uri="{FF2B5EF4-FFF2-40B4-BE49-F238E27FC236}">
                <a16:creationId xmlns:a16="http://schemas.microsoft.com/office/drawing/2014/main" id="{331A8341-96EC-4978-5854-116F00F18B7E}"/>
              </a:ext>
            </a:extLst>
          </p:cNvPr>
          <p:cNvSpPr txBox="1"/>
          <p:nvPr/>
        </p:nvSpPr>
        <p:spPr bwMode="auto">
          <a:xfrm>
            <a:off x="2061713" y="3296245"/>
            <a:ext cx="1768415"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Wait-free,</a:t>
            </a:r>
            <a:endParaRPr lang="en-US" sz="2800" b="0" dirty="0">
              <a:solidFill>
                <a:srgbClr val="FFFF00"/>
              </a:solidFill>
              <a:cs typeface="Arial" charset="0"/>
            </a:endParaRPr>
          </a:p>
        </p:txBody>
      </p:sp>
      <p:sp>
        <p:nvSpPr>
          <p:cNvPr id="5" name="TextBox 4">
            <a:extLst>
              <a:ext uri="{FF2B5EF4-FFF2-40B4-BE49-F238E27FC236}">
                <a16:creationId xmlns:a16="http://schemas.microsoft.com/office/drawing/2014/main" id="{E23194FB-636E-B966-54E2-42FEECB69673}"/>
              </a:ext>
            </a:extLst>
          </p:cNvPr>
          <p:cNvSpPr txBox="1"/>
          <p:nvPr/>
        </p:nvSpPr>
        <p:spPr bwMode="auto">
          <a:xfrm>
            <a:off x="2061713" y="3966815"/>
            <a:ext cx="234408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Linearizable,</a:t>
            </a:r>
            <a:endParaRPr lang="en-US" altLang="ja-JP" sz="2800" b="0" dirty="0">
              <a:solidFill>
                <a:srgbClr val="FFFF00"/>
              </a:solidFill>
              <a:latin typeface="Arial" charset="0"/>
            </a:endParaRPr>
          </a:p>
        </p:txBody>
      </p:sp>
      <p:sp>
        <p:nvSpPr>
          <p:cNvPr id="8" name="TextBox 7">
            <a:extLst>
              <a:ext uri="{FF2B5EF4-FFF2-40B4-BE49-F238E27FC236}">
                <a16:creationId xmlns:a16="http://schemas.microsoft.com/office/drawing/2014/main" id="{9B7CAC2A-DBD2-7A99-FC99-69576BF87CCB}"/>
              </a:ext>
            </a:extLst>
          </p:cNvPr>
          <p:cNvSpPr txBox="1"/>
          <p:nvPr/>
        </p:nvSpPr>
        <p:spPr bwMode="auto">
          <a:xfrm>
            <a:off x="2061713" y="4637385"/>
            <a:ext cx="4572000"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1" i="1" dirty="0">
                <a:solidFill>
                  <a:srgbClr val="FFFF00"/>
                </a:solidFill>
              </a:rPr>
              <a:t>n</a:t>
            </a:r>
            <a:r>
              <a:rPr lang="en-US" sz="2800" dirty="0">
                <a:solidFill>
                  <a:srgbClr val="FFFF00"/>
                </a:solidFill>
              </a:rPr>
              <a:t>-threaded implementation</a:t>
            </a:r>
            <a:endParaRPr lang="en-US" sz="2800" b="0" dirty="0">
              <a:solidFill>
                <a:srgbClr val="FFFF00"/>
              </a:solidFill>
              <a:latin typeface="Arial" charset="0"/>
            </a:endParaRPr>
          </a:p>
        </p:txBody>
      </p:sp>
      <p:sp>
        <p:nvSpPr>
          <p:cNvPr id="9" name="TextBox 8">
            <a:extLst>
              <a:ext uri="{FF2B5EF4-FFF2-40B4-BE49-F238E27FC236}">
                <a16:creationId xmlns:a16="http://schemas.microsoft.com/office/drawing/2014/main" id="{7E363053-137B-5571-98BF-1ED94B3E2BAB}"/>
              </a:ext>
            </a:extLst>
          </p:cNvPr>
          <p:cNvSpPr txBox="1"/>
          <p:nvPr/>
        </p:nvSpPr>
        <p:spPr bwMode="auto">
          <a:xfrm>
            <a:off x="1199073" y="5307954"/>
            <a:ext cx="5814202"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Of </a:t>
            </a:r>
            <a:r>
              <a:rPr lang="en-US" sz="2800" b="1" i="1" dirty="0">
                <a:solidFill>
                  <a:schemeClr val="bg1"/>
                </a:solidFill>
              </a:rPr>
              <a:t>any</a:t>
            </a:r>
            <a:r>
              <a:rPr lang="en-US" sz="2800" dirty="0">
                <a:solidFill>
                  <a:srgbClr val="FFFF00"/>
                </a:solidFill>
              </a:rPr>
              <a:t> sequentially specified object</a:t>
            </a:r>
            <a:endParaRPr lang="en-US" sz="2800" i="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p:txBody>
          <a:bodyPr/>
          <a:lstStyle/>
          <a:p>
            <a:r>
              <a:rPr lang="en-US" dirty="0"/>
              <a:t>Proof Outline</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8</a:t>
            </a:fld>
            <a:endParaRPr lang="en-US" dirty="0"/>
          </a:p>
        </p:txBody>
      </p:sp>
      <p:sp>
        <p:nvSpPr>
          <p:cNvPr id="4" name="TextBox 3">
            <a:extLst>
              <a:ext uri="{FF2B5EF4-FFF2-40B4-BE49-F238E27FC236}">
                <a16:creationId xmlns:a16="http://schemas.microsoft.com/office/drawing/2014/main" id="{1463395E-624A-3429-9B3E-CDC5B1B27DDA}"/>
              </a:ext>
            </a:extLst>
          </p:cNvPr>
          <p:cNvSpPr txBox="1"/>
          <p:nvPr/>
        </p:nvSpPr>
        <p:spPr bwMode="auto">
          <a:xfrm>
            <a:off x="873568" y="1853342"/>
            <a:ext cx="4060740"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 universal construction</a:t>
            </a:r>
          </a:p>
        </p:txBody>
      </p:sp>
      <p:sp>
        <p:nvSpPr>
          <p:cNvPr id="5" name="TextBox 4">
            <a:extLst>
              <a:ext uri="{FF2B5EF4-FFF2-40B4-BE49-F238E27FC236}">
                <a16:creationId xmlns:a16="http://schemas.microsoft.com/office/drawing/2014/main" id="{D9E44A34-5AFC-54C1-66C9-4AD2BEE6CD44}"/>
              </a:ext>
            </a:extLst>
          </p:cNvPr>
          <p:cNvSpPr txBox="1"/>
          <p:nvPr/>
        </p:nvSpPr>
        <p:spPr bwMode="auto">
          <a:xfrm>
            <a:off x="1744836" y="2554616"/>
            <a:ext cx="445755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From </a:t>
            </a:r>
            <a:r>
              <a:rPr lang="en-US" sz="2800" b="1" i="1" dirty="0">
                <a:solidFill>
                  <a:srgbClr val="FFFF00"/>
                </a:solidFill>
              </a:rPr>
              <a:t>n</a:t>
            </a:r>
            <a:r>
              <a:rPr lang="en-US" sz="2800" dirty="0">
                <a:solidFill>
                  <a:srgbClr val="FFFF00"/>
                </a:solidFill>
              </a:rPr>
              <a:t>-consensus objects</a:t>
            </a:r>
          </a:p>
        </p:txBody>
      </p:sp>
      <p:sp>
        <p:nvSpPr>
          <p:cNvPr id="9" name="TextBox 8">
            <a:extLst>
              <a:ext uri="{FF2B5EF4-FFF2-40B4-BE49-F238E27FC236}">
                <a16:creationId xmlns:a16="http://schemas.microsoft.com/office/drawing/2014/main" id="{BE8455DC-9907-AEAA-A413-9520C77F9FF4}"/>
              </a:ext>
            </a:extLst>
          </p:cNvPr>
          <p:cNvSpPr txBox="1"/>
          <p:nvPr/>
        </p:nvSpPr>
        <p:spPr bwMode="auto">
          <a:xfrm>
            <a:off x="1744836" y="3255890"/>
            <a:ext cx="3569034"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And atomic registers</a:t>
            </a:r>
            <a:endParaRPr lang="en-US" sz="2800" b="0" dirty="0">
              <a:solidFill>
                <a:srgbClr val="FFFF00"/>
              </a:solidFill>
              <a:cs typeface="Arial" charset="0"/>
            </a:endParaRPr>
          </a:p>
        </p:txBody>
      </p:sp>
      <p:sp>
        <p:nvSpPr>
          <p:cNvPr id="10" name="TextBox 9">
            <a:extLst>
              <a:ext uri="{FF2B5EF4-FFF2-40B4-BE49-F238E27FC236}">
                <a16:creationId xmlns:a16="http://schemas.microsoft.com/office/drawing/2014/main" id="{AD4B5C3A-95C4-C8B3-F4FC-8AD4754ABD82}"/>
              </a:ext>
            </a:extLst>
          </p:cNvPr>
          <p:cNvSpPr txBox="1"/>
          <p:nvPr/>
        </p:nvSpPr>
        <p:spPr bwMode="auto">
          <a:xfrm>
            <a:off x="873568" y="3957164"/>
            <a:ext cx="549272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Any wait-free linearizable object</a:t>
            </a:r>
            <a:endParaRPr lang="en-US" altLang="ja-JP" sz="2800" b="0" dirty="0">
              <a:solidFill>
                <a:srgbClr val="FFFF00"/>
              </a:solidFill>
              <a:latin typeface="Arial" charset="0"/>
            </a:endParaRPr>
          </a:p>
        </p:txBody>
      </p:sp>
      <p:sp>
        <p:nvSpPr>
          <p:cNvPr id="11" name="TextBox 10">
            <a:extLst>
              <a:ext uri="{FF2B5EF4-FFF2-40B4-BE49-F238E27FC236}">
                <a16:creationId xmlns:a16="http://schemas.microsoft.com/office/drawing/2014/main" id="{541C23C7-00D9-A7FF-67FA-ACD7D7B8BAF1}"/>
              </a:ext>
            </a:extLst>
          </p:cNvPr>
          <p:cNvSpPr txBox="1"/>
          <p:nvPr/>
        </p:nvSpPr>
        <p:spPr bwMode="auto">
          <a:xfrm>
            <a:off x="1744836" y="4658438"/>
            <a:ext cx="4535193"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Not a practical construction</a:t>
            </a:r>
            <a:endParaRPr lang="en-US" sz="2800" b="0" dirty="0">
              <a:solidFill>
                <a:srgbClr val="FFFF00"/>
              </a:solidFill>
              <a:latin typeface="Arial" charset="0"/>
            </a:endParaRPr>
          </a:p>
        </p:txBody>
      </p:sp>
      <p:sp>
        <p:nvSpPr>
          <p:cNvPr id="12" name="TextBox 11">
            <a:extLst>
              <a:ext uri="{FF2B5EF4-FFF2-40B4-BE49-F238E27FC236}">
                <a16:creationId xmlns:a16="http://schemas.microsoft.com/office/drawing/2014/main" id="{D6CABD2F-151E-2765-7571-CBA58840397C}"/>
              </a:ext>
            </a:extLst>
          </p:cNvPr>
          <p:cNvSpPr txBox="1"/>
          <p:nvPr/>
        </p:nvSpPr>
        <p:spPr bwMode="auto">
          <a:xfrm>
            <a:off x="1744836" y="5359712"/>
            <a:ext cx="6174212"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But we know where to start looking …</a:t>
            </a:r>
            <a:endParaRPr lang="en-US" sz="2800" i="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p:txBody>
          <a:bodyPr/>
          <a:lstStyle/>
          <a:p>
            <a:r>
              <a:rPr lang="en-US" dirty="0"/>
              <a:t>Like a Turing Machine</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9</a:t>
            </a:fld>
            <a:endParaRPr lang="en-US" dirty="0"/>
          </a:p>
        </p:txBody>
      </p:sp>
      <p:sp>
        <p:nvSpPr>
          <p:cNvPr id="2" name="TextBox 1">
            <a:extLst>
              <a:ext uri="{FF2B5EF4-FFF2-40B4-BE49-F238E27FC236}">
                <a16:creationId xmlns:a16="http://schemas.microsoft.com/office/drawing/2014/main" id="{3DC38C54-9AC8-794E-89AA-4C15BE90C414}"/>
              </a:ext>
            </a:extLst>
          </p:cNvPr>
          <p:cNvSpPr txBox="1"/>
          <p:nvPr/>
        </p:nvSpPr>
        <p:spPr bwMode="auto">
          <a:xfrm>
            <a:off x="899448" y="1606655"/>
            <a:ext cx="2930679"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This construction</a:t>
            </a:r>
          </a:p>
        </p:txBody>
      </p:sp>
      <p:sp>
        <p:nvSpPr>
          <p:cNvPr id="3" name="TextBox 2">
            <a:extLst>
              <a:ext uri="{FF2B5EF4-FFF2-40B4-BE49-F238E27FC236}">
                <a16:creationId xmlns:a16="http://schemas.microsoft.com/office/drawing/2014/main" id="{B0C9279F-106F-277C-E2E3-DE41AE9BE17C}"/>
              </a:ext>
            </a:extLst>
          </p:cNvPr>
          <p:cNvSpPr txBox="1"/>
          <p:nvPr/>
        </p:nvSpPr>
        <p:spPr bwMode="auto">
          <a:xfrm>
            <a:off x="1439858" y="2952565"/>
            <a:ext cx="244760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Optimize this!</a:t>
            </a:r>
          </a:p>
        </p:txBody>
      </p:sp>
      <p:sp>
        <p:nvSpPr>
          <p:cNvPr id="4" name="TextBox 3">
            <a:extLst>
              <a:ext uri="{FF2B5EF4-FFF2-40B4-BE49-F238E27FC236}">
                <a16:creationId xmlns:a16="http://schemas.microsoft.com/office/drawing/2014/main" id="{AC6F04D6-4889-9DB2-2B48-B68D602A2EF7}"/>
              </a:ext>
            </a:extLst>
          </p:cNvPr>
          <p:cNvSpPr txBox="1"/>
          <p:nvPr/>
        </p:nvSpPr>
        <p:spPr bwMode="auto">
          <a:xfrm>
            <a:off x="1439858" y="2279610"/>
            <a:ext cx="5492724"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Illustrates what needs to be done</a:t>
            </a:r>
          </a:p>
        </p:txBody>
      </p:sp>
      <p:sp>
        <p:nvSpPr>
          <p:cNvPr id="5" name="TextBox 4">
            <a:extLst>
              <a:ext uri="{FF2B5EF4-FFF2-40B4-BE49-F238E27FC236}">
                <a16:creationId xmlns:a16="http://schemas.microsoft.com/office/drawing/2014/main" id="{C8A90750-290A-A021-03CD-D1B04E621456}"/>
              </a:ext>
            </a:extLst>
          </p:cNvPr>
          <p:cNvSpPr txBox="1"/>
          <p:nvPr/>
        </p:nvSpPr>
        <p:spPr bwMode="auto">
          <a:xfrm>
            <a:off x="899448" y="3625520"/>
            <a:ext cx="462014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Correctness, not efficiency</a:t>
            </a:r>
            <a:endParaRPr lang="en-US" sz="2800" b="0" dirty="0">
              <a:solidFill>
                <a:srgbClr val="FFFF00"/>
              </a:solidFill>
              <a:cs typeface="Arial" charset="0"/>
            </a:endParaRPr>
          </a:p>
        </p:txBody>
      </p:sp>
      <p:sp>
        <p:nvSpPr>
          <p:cNvPr id="8" name="TextBox 7">
            <a:extLst>
              <a:ext uri="{FF2B5EF4-FFF2-40B4-BE49-F238E27FC236}">
                <a16:creationId xmlns:a16="http://schemas.microsoft.com/office/drawing/2014/main" id="{80ABE3A9-5CB5-4D26-E75A-C71EC5D32F5D}"/>
              </a:ext>
            </a:extLst>
          </p:cNvPr>
          <p:cNvSpPr txBox="1"/>
          <p:nvPr/>
        </p:nvSpPr>
        <p:spPr bwMode="auto">
          <a:xfrm>
            <a:off x="1439858" y="4298475"/>
            <a:ext cx="6376973"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1" dirty="0">
                <a:solidFill>
                  <a:srgbClr val="FFFF00"/>
                </a:solidFill>
              </a:rPr>
              <a:t>Why</a:t>
            </a:r>
            <a:r>
              <a:rPr lang="en-US" sz="2800" dirty="0">
                <a:solidFill>
                  <a:srgbClr val="FFFF00"/>
                </a:solidFill>
              </a:rPr>
              <a:t> does it work? (Asks the scientist)</a:t>
            </a:r>
            <a:endParaRPr lang="en-US" altLang="ja-JP" sz="2800" b="0" dirty="0">
              <a:solidFill>
                <a:srgbClr val="FFFF00"/>
              </a:solidFill>
              <a:latin typeface="Arial" charset="0"/>
            </a:endParaRPr>
          </a:p>
        </p:txBody>
      </p:sp>
      <p:sp>
        <p:nvSpPr>
          <p:cNvPr id="9" name="TextBox 8">
            <a:extLst>
              <a:ext uri="{FF2B5EF4-FFF2-40B4-BE49-F238E27FC236}">
                <a16:creationId xmlns:a16="http://schemas.microsoft.com/office/drawing/2014/main" id="{077A71F5-06B1-47A9-1872-4E6DDE575FAB}"/>
              </a:ext>
            </a:extLst>
          </p:cNvPr>
          <p:cNvSpPr txBox="1"/>
          <p:nvPr/>
        </p:nvSpPr>
        <p:spPr bwMode="auto">
          <a:xfrm>
            <a:off x="1439858" y="4971430"/>
            <a:ext cx="644163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1" dirty="0">
                <a:solidFill>
                  <a:srgbClr val="FFFF00"/>
                </a:solidFill>
              </a:rPr>
              <a:t>How</a:t>
            </a:r>
            <a:r>
              <a:rPr lang="en-US" sz="2800" dirty="0">
                <a:solidFill>
                  <a:srgbClr val="FFFF00"/>
                </a:solidFill>
              </a:rPr>
              <a:t> does it work? (Asks the engineer)</a:t>
            </a:r>
            <a:endParaRPr lang="en-US" sz="2800" b="0" dirty="0">
              <a:solidFill>
                <a:srgbClr val="FFFF00"/>
              </a:solidFill>
              <a:latin typeface="Arial" charset="0"/>
            </a:endParaRPr>
          </a:p>
        </p:txBody>
      </p:sp>
      <p:sp>
        <p:nvSpPr>
          <p:cNvPr id="10" name="TextBox 9">
            <a:extLst>
              <a:ext uri="{FF2B5EF4-FFF2-40B4-BE49-F238E27FC236}">
                <a16:creationId xmlns:a16="http://schemas.microsoft.com/office/drawing/2014/main" id="{36380574-70DB-3043-3062-7FE3886EF3BC}"/>
              </a:ext>
            </a:extLst>
          </p:cNvPr>
          <p:cNvSpPr txBox="1"/>
          <p:nvPr/>
        </p:nvSpPr>
        <p:spPr bwMode="auto">
          <a:xfrm>
            <a:off x="1439858" y="5644384"/>
            <a:ext cx="6709050" cy="40011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dirty="0">
                <a:solidFill>
                  <a:srgbClr val="FFFF00"/>
                </a:solidFill>
              </a:rPr>
              <a:t>Would you like fries with that? (Asks the liberal arts major)</a:t>
            </a:r>
            <a:endParaRPr lang="en-US" sz="2000" i="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8"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p:txBody>
          <a:bodyPr/>
          <a:lstStyle/>
          <a:p>
            <a:r>
              <a:rPr lang="en-US" dirty="0"/>
              <a:t>A Generic Sequential Object</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E6B53126-0003-4205-8CA0-12067C577708}" type="slidenum">
              <a:rPr lang="ar-SA" smtClean="0"/>
              <a:pPr>
                <a:defRPr/>
              </a:pPr>
              <a:t>10</a:t>
            </a:fld>
            <a:endParaRPr lang="en-US" dirty="0"/>
          </a:p>
        </p:txBody>
      </p:sp>
      <p:sp>
        <p:nvSpPr>
          <p:cNvPr id="11269" name="Rectangle 3"/>
          <p:cNvSpPr>
            <a:spLocks noChangeArrowheads="1"/>
          </p:cNvSpPr>
          <p:nvPr/>
        </p:nvSpPr>
        <p:spPr bwMode="auto">
          <a:xfrm>
            <a:off x="649288" y="1774825"/>
            <a:ext cx="7677150" cy="2308324"/>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interface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SeqObject</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abstract</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Response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Invocation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3" name="AutoShape 4">
            <a:extLst>
              <a:ext uri="{FF2B5EF4-FFF2-40B4-BE49-F238E27FC236}">
                <a16:creationId xmlns:a16="http://schemas.microsoft.com/office/drawing/2014/main" id="{FB4DAF41-CB80-DAC7-9870-164C2707ADB3}"/>
              </a:ext>
            </a:extLst>
          </p:cNvPr>
          <p:cNvSpPr>
            <a:spLocks noChangeArrowheads="1"/>
          </p:cNvSpPr>
          <p:nvPr/>
        </p:nvSpPr>
        <p:spPr bwMode="auto">
          <a:xfrm>
            <a:off x="3693064" y="2576093"/>
            <a:ext cx="3352800" cy="463550"/>
          </a:xfrm>
          <a:prstGeom prst="wedgeRoundRectCallout">
            <a:avLst>
              <a:gd name="adj1" fmla="val -8616"/>
              <a:gd name="adj2" fmla="val 382190"/>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5" name="Rectangle 5">
            <a:extLst>
              <a:ext uri="{FF2B5EF4-FFF2-40B4-BE49-F238E27FC236}">
                <a16:creationId xmlns:a16="http://schemas.microsoft.com/office/drawing/2014/main" id="{13CA27BE-B7F4-B20A-1647-94A4A3DA7D0C}"/>
              </a:ext>
            </a:extLst>
          </p:cNvPr>
          <p:cNvSpPr>
            <a:spLocks noChangeArrowheads="1"/>
          </p:cNvSpPr>
          <p:nvPr/>
        </p:nvSpPr>
        <p:spPr bwMode="auto">
          <a:xfrm>
            <a:off x="3631720" y="4586289"/>
            <a:ext cx="3184645" cy="954107"/>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mj-lt"/>
              </a:rPr>
              <a:t>Example:</a:t>
            </a:r>
          </a:p>
          <a:p>
            <a:pPr algn="ctr"/>
            <a:r>
              <a:rPr lang="en-US" sz="2800" dirty="0">
                <a:solidFill>
                  <a:srgbClr val="FFFF00"/>
                </a:solidFill>
                <a:latin typeface="+mj-lt"/>
              </a:rPr>
              <a:t>Push:5, Pop:null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p:txBody>
          <a:bodyPr/>
          <a:lstStyle/>
          <a:p>
            <a:r>
              <a:rPr lang="en-US" dirty="0"/>
              <a:t>Invocation</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E6B53126-0003-4205-8CA0-12067C577708}" type="slidenum">
              <a:rPr lang="ar-SA" smtClean="0"/>
              <a:pPr>
                <a:defRPr/>
              </a:pPr>
              <a:t>11</a:t>
            </a:fld>
            <a:endParaRPr lang="en-US" dirty="0"/>
          </a:p>
        </p:txBody>
      </p:sp>
      <p:sp>
        <p:nvSpPr>
          <p:cNvPr id="13317" name="Rectangle 3"/>
          <p:cNvSpPr>
            <a:spLocks noChangeArrowheads="1"/>
          </p:cNvSpPr>
          <p:nvPr/>
        </p:nvSpPr>
        <p:spPr bwMode="auto">
          <a:xfrm>
            <a:off x="1011238" y="1679575"/>
            <a:ext cx="7315200" cy="1938992"/>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String</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method</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args</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
        <p:nvSpPr>
          <p:cNvPr id="3" name="AutoShape 4">
            <a:extLst>
              <a:ext uri="{FF2B5EF4-FFF2-40B4-BE49-F238E27FC236}">
                <a16:creationId xmlns:a16="http://schemas.microsoft.com/office/drawing/2014/main" id="{3B687B52-011B-25FF-3EA6-4D0068EFFD0B}"/>
              </a:ext>
            </a:extLst>
          </p:cNvPr>
          <p:cNvSpPr>
            <a:spLocks noChangeArrowheads="1"/>
          </p:cNvSpPr>
          <p:nvPr/>
        </p:nvSpPr>
        <p:spPr bwMode="auto">
          <a:xfrm>
            <a:off x="2439988" y="2068513"/>
            <a:ext cx="2860675" cy="436562"/>
          </a:xfrm>
          <a:prstGeom prst="wedgeRoundRectCallout">
            <a:avLst>
              <a:gd name="adj1" fmla="val 53162"/>
              <a:gd name="adj2" fmla="val 486727"/>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5" name="Rectangle 5">
            <a:extLst>
              <a:ext uri="{FF2B5EF4-FFF2-40B4-BE49-F238E27FC236}">
                <a16:creationId xmlns:a16="http://schemas.microsoft.com/office/drawing/2014/main" id="{90FB46BF-0D6E-9050-152B-CDFFBE29971D}"/>
              </a:ext>
            </a:extLst>
          </p:cNvPr>
          <p:cNvSpPr>
            <a:spLocks noChangeArrowheads="1"/>
          </p:cNvSpPr>
          <p:nvPr/>
        </p:nvSpPr>
        <p:spPr bwMode="auto">
          <a:xfrm>
            <a:off x="4136396" y="4468279"/>
            <a:ext cx="2557702"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mj-lt"/>
              </a:rPr>
              <a:t>Method name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1859486A-FC18-0CCF-F16B-680F05038DEB}"/>
              </a:ext>
            </a:extLst>
          </p:cNvPr>
          <p:cNvSpPr>
            <a:spLocks noChangeArrowheads="1"/>
          </p:cNvSpPr>
          <p:nvPr/>
        </p:nvSpPr>
        <p:spPr bwMode="auto">
          <a:xfrm>
            <a:off x="1011238" y="1679575"/>
            <a:ext cx="7315200" cy="1938992"/>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String</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method</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args</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
        <p:nvSpPr>
          <p:cNvPr id="15364" name="Rectangle 2"/>
          <p:cNvSpPr>
            <a:spLocks noGrp="1" noChangeArrowheads="1"/>
          </p:cNvSpPr>
          <p:nvPr>
            <p:ph type="title"/>
          </p:nvPr>
        </p:nvSpPr>
        <p:spPr/>
        <p:txBody>
          <a:bodyPr/>
          <a:lstStyle/>
          <a:p>
            <a:r>
              <a:rPr lang="en-US" dirty="0"/>
              <a:t>Invocation</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12</a:t>
            </a:fld>
            <a:endParaRPr lang="en-US" dirty="0"/>
          </a:p>
        </p:txBody>
      </p:sp>
      <p:sp>
        <p:nvSpPr>
          <p:cNvPr id="15366" name="AutoShape 4"/>
          <p:cNvSpPr>
            <a:spLocks noChangeArrowheads="1"/>
          </p:cNvSpPr>
          <p:nvPr/>
        </p:nvSpPr>
        <p:spPr bwMode="auto">
          <a:xfrm>
            <a:off x="2498725" y="2422525"/>
            <a:ext cx="2616739" cy="436563"/>
          </a:xfrm>
          <a:prstGeom prst="wedgeRoundRectCallout">
            <a:avLst>
              <a:gd name="adj1" fmla="val -14319"/>
              <a:gd name="adj2" fmla="val 436181"/>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15367" name="Rectangle 5"/>
          <p:cNvSpPr>
            <a:spLocks noChangeArrowheads="1"/>
          </p:cNvSpPr>
          <p:nvPr/>
        </p:nvSpPr>
        <p:spPr bwMode="auto">
          <a:xfrm>
            <a:off x="2414588" y="4586288"/>
            <a:ext cx="2157412"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mj-lt"/>
              </a:rPr>
              <a:t>Arguments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p:txBody>
          <a:bodyPr/>
          <a:lstStyle/>
          <a:p>
            <a:r>
              <a:rPr lang="en-US" dirty="0"/>
              <a:t>A Generic Sequential Object</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E6B53126-0003-4205-8CA0-12067C577708}" type="slidenum">
              <a:rPr lang="ar-SA" smtClean="0"/>
              <a:pPr>
                <a:defRPr/>
              </a:pPr>
              <a:t>13</a:t>
            </a:fld>
            <a:endParaRPr lang="en-US" dirty="0"/>
          </a:p>
        </p:txBody>
      </p:sp>
      <p:sp>
        <p:nvSpPr>
          <p:cNvPr id="16389" name="Rectangle 3"/>
          <p:cNvSpPr>
            <a:spLocks noChangeArrowheads="1"/>
          </p:cNvSpPr>
          <p:nvPr/>
        </p:nvSpPr>
        <p:spPr bwMode="auto">
          <a:xfrm>
            <a:off x="649288" y="1774825"/>
            <a:ext cx="7677150" cy="2308324"/>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interface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SeqObject</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abstract</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Response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Invocation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3" name="AutoShape 4">
            <a:extLst>
              <a:ext uri="{FF2B5EF4-FFF2-40B4-BE49-F238E27FC236}">
                <a16:creationId xmlns:a16="http://schemas.microsoft.com/office/drawing/2014/main" id="{8E0A66DC-1FDA-B5EF-9C8F-5EC47A53D86D}"/>
              </a:ext>
            </a:extLst>
          </p:cNvPr>
          <p:cNvSpPr>
            <a:spLocks noChangeArrowheads="1"/>
          </p:cNvSpPr>
          <p:nvPr/>
        </p:nvSpPr>
        <p:spPr bwMode="auto">
          <a:xfrm>
            <a:off x="1333500" y="2503488"/>
            <a:ext cx="1478711" cy="517525"/>
          </a:xfrm>
          <a:prstGeom prst="wedgeRoundRectCallout">
            <a:avLst>
              <a:gd name="adj1" fmla="val 3741"/>
              <a:gd name="adj2" fmla="val 421167"/>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5" name="Rectangle 5">
            <a:extLst>
              <a:ext uri="{FF2B5EF4-FFF2-40B4-BE49-F238E27FC236}">
                <a16:creationId xmlns:a16="http://schemas.microsoft.com/office/drawing/2014/main" id="{34425326-25CD-53AD-B9C3-D5BEAFAFF8BC}"/>
              </a:ext>
            </a:extLst>
          </p:cNvPr>
          <p:cNvSpPr>
            <a:spLocks noChangeArrowheads="1"/>
          </p:cNvSpPr>
          <p:nvPr/>
        </p:nvSpPr>
        <p:spPr bwMode="auto">
          <a:xfrm>
            <a:off x="1385888" y="5100638"/>
            <a:ext cx="1176157" cy="519112"/>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mj-lt"/>
              </a:rPr>
              <a:t>OK, 4</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p:txBody>
          <a:bodyPr/>
          <a:lstStyle/>
          <a:p>
            <a:r>
              <a:rPr lang="en-US" dirty="0"/>
              <a:t>Response</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E6B53126-0003-4205-8CA0-12067C577708}" type="slidenum">
              <a:rPr lang="ar-SA" smtClean="0"/>
              <a:pPr>
                <a:defRPr/>
              </a:pPr>
              <a:t>14</a:t>
            </a:fld>
            <a:endParaRPr lang="en-US" dirty="0"/>
          </a:p>
        </p:txBody>
      </p:sp>
      <p:sp>
        <p:nvSpPr>
          <p:cNvPr id="18437" name="Rectangle 3"/>
          <p:cNvSpPr>
            <a:spLocks noChangeArrowheads="1"/>
          </p:cNvSpPr>
          <p:nvPr/>
        </p:nvSpPr>
        <p:spPr bwMode="auto">
          <a:xfrm>
            <a:off x="1011238" y="1579563"/>
            <a:ext cx="7315200" cy="1938992"/>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Response</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Object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3" name="AutoShape 4">
            <a:extLst>
              <a:ext uri="{FF2B5EF4-FFF2-40B4-BE49-F238E27FC236}">
                <a16:creationId xmlns:a16="http://schemas.microsoft.com/office/drawing/2014/main" id="{7C8A649C-11E0-453C-65EB-594E41F032F1}"/>
              </a:ext>
            </a:extLst>
          </p:cNvPr>
          <p:cNvSpPr>
            <a:spLocks noChangeArrowheads="1"/>
          </p:cNvSpPr>
          <p:nvPr/>
        </p:nvSpPr>
        <p:spPr bwMode="auto">
          <a:xfrm>
            <a:off x="2403177" y="1964859"/>
            <a:ext cx="2359128" cy="584200"/>
          </a:xfrm>
          <a:prstGeom prst="wedgeRoundRectCallout">
            <a:avLst>
              <a:gd name="adj1" fmla="val -38690"/>
              <a:gd name="adj2" fmla="val 424185"/>
              <a:gd name="adj3" fmla="val 16667"/>
            </a:avLst>
          </a:prstGeom>
          <a:noFill/>
          <a:ln w="38100">
            <a:solidFill>
              <a:srgbClr val="FF0000"/>
            </a:solidFill>
            <a:miter lim="800000"/>
            <a:headEnd/>
            <a:tailEnd/>
          </a:ln>
        </p:spPr>
        <p:txBody>
          <a:bodyPr anchor="ctr"/>
          <a:lstStyle/>
          <a:p>
            <a:pPr algn="ctr"/>
            <a:endParaRPr lang="en-US" sz="4400" dirty="0">
              <a:solidFill>
                <a:srgbClr val="FFFF00"/>
              </a:solidFill>
              <a:latin typeface="Arial" pitchFamily="34" charset="0"/>
            </a:endParaRPr>
          </a:p>
        </p:txBody>
      </p:sp>
      <p:sp>
        <p:nvSpPr>
          <p:cNvPr id="5" name="Rectangle 5">
            <a:extLst>
              <a:ext uri="{FF2B5EF4-FFF2-40B4-BE49-F238E27FC236}">
                <a16:creationId xmlns:a16="http://schemas.microsoft.com/office/drawing/2014/main" id="{2A2FBE0C-8DC6-87AF-8F79-3BB2B4F37A60}"/>
              </a:ext>
            </a:extLst>
          </p:cNvPr>
          <p:cNvSpPr>
            <a:spLocks noChangeArrowheads="1"/>
          </p:cNvSpPr>
          <p:nvPr/>
        </p:nvSpPr>
        <p:spPr bwMode="auto">
          <a:xfrm>
            <a:off x="1595439" y="4799480"/>
            <a:ext cx="2286448" cy="519112"/>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mj-lt"/>
              </a:rPr>
              <a:t>Return value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6" name="Rectangle 3"/>
          <p:cNvSpPr>
            <a:spLocks noChangeArrowheads="1"/>
          </p:cNvSpPr>
          <p:nvPr/>
        </p:nvSpPr>
        <p:spPr bwMode="auto">
          <a:xfrm>
            <a:off x="649288" y="1774825"/>
            <a:ext cx="7677150" cy="2308324"/>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interface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SeqObject</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abstract</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Response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Invocation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6"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835613B9-E329-4ACD-81B6-A61053E10B20}" type="slidenum">
              <a:rPr lang="ar-SA" sz="1400">
                <a:solidFill>
                  <a:schemeClr val="tx1"/>
                </a:solidFill>
                <a:latin typeface="+mn-lt"/>
                <a:cs typeface="Arial" charset="0"/>
              </a:rPr>
              <a:pPr algn="r">
                <a:defRPr/>
              </a:pPr>
              <a:t>15</a:t>
            </a:fld>
            <a:endParaRPr lang="en-US" sz="1400" dirty="0">
              <a:solidFill>
                <a:schemeClr val="tx1"/>
              </a:solidFill>
              <a:latin typeface="+mn-lt"/>
              <a:cs typeface="Arial" charset="0"/>
            </a:endParaRPr>
          </a:p>
        </p:txBody>
      </p:sp>
      <p:sp>
        <p:nvSpPr>
          <p:cNvPr id="20485" name="Rectangle 2"/>
          <p:cNvSpPr>
            <a:spLocks noGrp="1" noChangeArrowheads="1"/>
          </p:cNvSpPr>
          <p:nvPr>
            <p:ph type="title"/>
          </p:nvPr>
        </p:nvSpPr>
        <p:spPr/>
        <p:txBody>
          <a:bodyPr/>
          <a:lstStyle/>
          <a:p>
            <a:r>
              <a:rPr lang="en-US" sz="4000" b="1" dirty="0"/>
              <a:t>Universal Concurrent Object</a:t>
            </a:r>
          </a:p>
        </p:txBody>
      </p:sp>
      <p:sp>
        <p:nvSpPr>
          <p:cNvPr id="10" name="Footer Placeholder 9"/>
          <p:cNvSpPr>
            <a:spLocks noGrp="1"/>
          </p:cNvSpPr>
          <p:nvPr>
            <p:ph type="ftr" sz="quarter" idx="10"/>
          </p:nvPr>
        </p:nvSpPr>
        <p:spPr/>
        <p:txBody>
          <a:bodyPr/>
          <a:lstStyle/>
          <a:p>
            <a:pPr>
              <a:defRPr/>
            </a:pPr>
            <a:r>
              <a:rPr lang="en-US" dirty="0"/>
              <a:t>Art of Multiprocessor Programming</a:t>
            </a:r>
          </a:p>
        </p:txBody>
      </p:sp>
      <p:sp>
        <p:nvSpPr>
          <p:cNvPr id="9" name="Slide Number Placeholder 8"/>
          <p:cNvSpPr>
            <a:spLocks noGrp="1"/>
          </p:cNvSpPr>
          <p:nvPr>
            <p:ph type="sldNum" sz="quarter" idx="11"/>
          </p:nvPr>
        </p:nvSpPr>
        <p:spPr/>
        <p:txBody>
          <a:bodyPr/>
          <a:lstStyle/>
          <a:p>
            <a:pPr>
              <a:defRPr/>
            </a:pPr>
            <a:fld id="{967C4D33-6383-4CFE-AFB7-F84E968E56E0}" type="slidenum">
              <a:rPr lang="ar-SA" smtClean="0"/>
              <a:pPr>
                <a:defRPr/>
              </a:pPr>
              <a:t>15</a:t>
            </a:fld>
            <a:endParaRPr lang="en-US" dirty="0"/>
          </a:p>
        </p:txBody>
      </p:sp>
      <p:sp>
        <p:nvSpPr>
          <p:cNvPr id="20487" name="Text Box 4"/>
          <p:cNvSpPr txBox="1">
            <a:spLocks noChangeArrowheads="1"/>
          </p:cNvSpPr>
          <p:nvPr/>
        </p:nvSpPr>
        <p:spPr bwMode="auto">
          <a:xfrm>
            <a:off x="952500" y="3908425"/>
            <a:ext cx="7466013" cy="954107"/>
          </a:xfrm>
          <a:prstGeom prst="rect">
            <a:avLst/>
          </a:prstGeom>
          <a:noFill/>
          <a:ln w="38100" algn="ctr">
            <a:solidFill>
              <a:srgbClr val="FF0000"/>
            </a:solidFill>
            <a:miter lim="800000"/>
            <a:headEnd/>
            <a:tailEnd/>
          </a:ln>
        </p:spPr>
        <p:txBody>
          <a:bodyPr>
            <a:spAutoFit/>
          </a:bodyPr>
          <a:lstStyle/>
          <a:p>
            <a:pPr algn="ctr"/>
            <a:r>
              <a:rPr lang="en-US" sz="2800" dirty="0">
                <a:solidFill>
                  <a:srgbClr val="FFFF00"/>
                </a:solidFill>
                <a:latin typeface="+mj-lt"/>
              </a:rPr>
              <a:t>A </a:t>
            </a:r>
            <a:r>
              <a:rPr lang="en-US" sz="2800" i="1" dirty="0">
                <a:solidFill>
                  <a:schemeClr val="bg1"/>
                </a:solidFill>
                <a:latin typeface="+mj-lt"/>
              </a:rPr>
              <a:t>universal concurrent object </a:t>
            </a:r>
            <a:r>
              <a:rPr lang="en-US" sz="2800" dirty="0">
                <a:solidFill>
                  <a:srgbClr val="FFFF00"/>
                </a:solidFill>
                <a:latin typeface="+mj-lt"/>
              </a:rPr>
              <a:t>is linearizable to the generic sequential object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0" name="Rectangle 4"/>
          <p:cNvSpPr>
            <a:spLocks noGrp="1" noChangeArrowheads="1"/>
          </p:cNvSpPr>
          <p:nvPr>
            <p:ph type="title"/>
          </p:nvPr>
        </p:nvSpPr>
        <p:spPr/>
        <p:txBody>
          <a:bodyPr/>
          <a:lstStyle/>
          <a:p>
            <a:r>
              <a:rPr lang="en-US" dirty="0"/>
              <a:t>Start with Lock-Free Universal Construction</a:t>
            </a:r>
          </a:p>
        </p:txBody>
      </p:sp>
      <p:sp>
        <p:nvSpPr>
          <p:cNvPr id="18" name="Footer Placeholder 17"/>
          <p:cNvSpPr>
            <a:spLocks noGrp="1"/>
          </p:cNvSpPr>
          <p:nvPr>
            <p:ph type="ftr" sz="quarter" idx="10"/>
          </p:nvPr>
        </p:nvSpPr>
        <p:spPr/>
        <p:txBody>
          <a:bodyPr/>
          <a:lstStyle/>
          <a:p>
            <a:pPr>
              <a:defRPr/>
            </a:pPr>
            <a:r>
              <a:rPr lang="en-US" dirty="0"/>
              <a:t>Art of Multiprocessor Programming</a:t>
            </a:r>
          </a:p>
        </p:txBody>
      </p:sp>
      <p:sp>
        <p:nvSpPr>
          <p:cNvPr id="17" name="Slide Number Placeholder 16"/>
          <p:cNvSpPr>
            <a:spLocks noGrp="1"/>
          </p:cNvSpPr>
          <p:nvPr>
            <p:ph type="sldNum" sz="quarter" idx="11"/>
          </p:nvPr>
        </p:nvSpPr>
        <p:spPr/>
        <p:txBody>
          <a:bodyPr/>
          <a:lstStyle/>
          <a:p>
            <a:pPr>
              <a:defRPr/>
            </a:pPr>
            <a:fld id="{967C4D33-6383-4CFE-AFB7-F84E968E56E0}" type="slidenum">
              <a:rPr lang="ar-SA" smtClean="0"/>
              <a:pPr>
                <a:defRPr/>
              </a:pPr>
              <a:t>16</a:t>
            </a:fld>
            <a:endParaRPr lang="en-US" dirty="0"/>
          </a:p>
        </p:txBody>
      </p:sp>
      <p:grpSp>
        <p:nvGrpSpPr>
          <p:cNvPr id="21512" name="Group 6"/>
          <p:cNvGrpSpPr>
            <a:grpSpLocks/>
          </p:cNvGrpSpPr>
          <p:nvPr/>
        </p:nvGrpSpPr>
        <p:grpSpPr bwMode="auto">
          <a:xfrm>
            <a:off x="7612063" y="1234729"/>
            <a:ext cx="1003300" cy="1077913"/>
            <a:chOff x="1968" y="1984"/>
            <a:chExt cx="1584" cy="1680"/>
          </a:xfrm>
        </p:grpSpPr>
        <p:grpSp>
          <p:nvGrpSpPr>
            <p:cNvPr id="21513" name="Group 7"/>
            <p:cNvGrpSpPr>
              <a:grpSpLocks/>
            </p:cNvGrpSpPr>
            <p:nvPr/>
          </p:nvGrpSpPr>
          <p:grpSpPr bwMode="auto">
            <a:xfrm>
              <a:off x="2201" y="1984"/>
              <a:ext cx="1152" cy="1680"/>
              <a:chOff x="2208" y="1920"/>
              <a:chExt cx="1152" cy="1680"/>
            </a:xfrm>
          </p:grpSpPr>
          <p:sp>
            <p:nvSpPr>
              <p:cNvPr id="21517" name="Oval 8"/>
              <p:cNvSpPr>
                <a:spLocks noChangeArrowheads="1"/>
              </p:cNvSpPr>
              <p:nvPr/>
            </p:nvSpPr>
            <p:spPr bwMode="auto">
              <a:xfrm>
                <a:off x="2208" y="2448"/>
                <a:ext cx="1152" cy="1152"/>
              </a:xfrm>
              <a:prstGeom prst="ellipse">
                <a:avLst/>
              </a:prstGeom>
              <a:solidFill>
                <a:srgbClr val="FF9900"/>
              </a:solidFill>
              <a:ln w="9525" algn="ctr">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21518" name="Oval 9"/>
              <p:cNvSpPr>
                <a:spLocks noChangeArrowheads="1"/>
              </p:cNvSpPr>
              <p:nvPr/>
            </p:nvSpPr>
            <p:spPr bwMode="auto">
              <a:xfrm>
                <a:off x="2640" y="2688"/>
                <a:ext cx="288" cy="288"/>
              </a:xfrm>
              <a:prstGeom prst="ellipse">
                <a:avLst/>
              </a:prstGeom>
              <a:solidFill>
                <a:schemeClr val="tx1"/>
              </a:solidFill>
              <a:ln w="9525" algn="ctr">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21519" name="AutoShape 10"/>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solidFill>
                    <a:srgbClr val="FFFF00"/>
                  </a:solidFill>
                  <a:latin typeface="Consolas" panose="020B0609020204030204" pitchFamily="49" charset="0"/>
                </a:endParaRPr>
              </a:p>
            </p:txBody>
          </p:sp>
          <p:sp>
            <p:nvSpPr>
              <p:cNvPr id="21520" name="AutoShape 11"/>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9900"/>
              </a:solidFill>
              <a:ln w="9525" algn="ctr">
                <a:solidFill>
                  <a:schemeClr val="tx1"/>
                </a:solidFill>
                <a:miter lim="800000"/>
                <a:headEnd/>
                <a:tailEnd/>
              </a:ln>
            </p:spPr>
            <p:txBody>
              <a:bodyPr wrap="none" anchor="ctr"/>
              <a:lstStyle/>
              <a:p>
                <a:endParaRPr lang="en-US" dirty="0">
                  <a:solidFill>
                    <a:srgbClr val="FFFF00"/>
                  </a:solidFill>
                  <a:latin typeface="Consolas" panose="020B0609020204030204" pitchFamily="49" charset="0"/>
                </a:endParaRPr>
              </a:p>
            </p:txBody>
          </p:sp>
        </p:grpSp>
        <p:grpSp>
          <p:nvGrpSpPr>
            <p:cNvPr id="21514" name="Group 12"/>
            <p:cNvGrpSpPr>
              <a:grpSpLocks/>
            </p:cNvGrpSpPr>
            <p:nvPr/>
          </p:nvGrpSpPr>
          <p:grpSpPr bwMode="auto">
            <a:xfrm>
              <a:off x="1968" y="2112"/>
              <a:ext cx="1584" cy="1493"/>
              <a:chOff x="1296" y="1824"/>
              <a:chExt cx="2496" cy="2352"/>
            </a:xfrm>
          </p:grpSpPr>
          <p:sp>
            <p:nvSpPr>
              <p:cNvPr id="21515" name="AutoShape 13"/>
              <p:cNvSpPr>
                <a:spLocks noChangeArrowheads="1"/>
              </p:cNvSpPr>
              <p:nvPr/>
            </p:nvSpPr>
            <p:spPr bwMode="auto">
              <a:xfrm>
                <a:off x="1296" y="1824"/>
                <a:ext cx="2496" cy="2352"/>
              </a:xfrm>
              <a:custGeom>
                <a:avLst/>
                <a:gdLst>
                  <a:gd name="T0" fmla="*/ 2 w 21600"/>
                  <a:gd name="T1" fmla="*/ 0 h 21600"/>
                  <a:gd name="T2" fmla="*/ 2 w 21600"/>
                  <a:gd name="T3" fmla="*/ 3 h 21600"/>
                  <a:gd name="T4" fmla="*/ 2 w 21600"/>
                  <a:gd name="T5" fmla="*/ 0 h 21600"/>
                  <a:gd name="T6" fmla="*/ 2 w 21600"/>
                  <a:gd name="T7" fmla="*/ 3 h 21600"/>
                  <a:gd name="T8" fmla="*/ 0 60000 65536"/>
                  <a:gd name="T9" fmla="*/ 0 60000 65536"/>
                  <a:gd name="T10" fmla="*/ 0 60000 65536"/>
                  <a:gd name="T11" fmla="*/ 0 60000 65536"/>
                  <a:gd name="T12" fmla="*/ 0 w 21600"/>
                  <a:gd name="T13" fmla="*/ 0 h 21600"/>
                  <a:gd name="T14" fmla="*/ 21600 w 21600"/>
                  <a:gd name="T15" fmla="*/ 21481 h 21600"/>
                </a:gdLst>
                <a:ahLst/>
                <a:cxnLst>
                  <a:cxn ang="T8">
                    <a:pos x="T0" y="T1"/>
                  </a:cxn>
                  <a:cxn ang="T9">
                    <a:pos x="T2" y="T3"/>
                  </a:cxn>
                  <a:cxn ang="T10">
                    <a:pos x="T4" y="T5"/>
                  </a:cxn>
                  <a:cxn ang="T11">
                    <a:pos x="T6" y="T7"/>
                  </a:cxn>
                </a:cxnLst>
                <a:rect l="T12" t="T13" r="T14" b="T15"/>
                <a:pathLst>
                  <a:path w="21600" h="21600">
                    <a:moveTo>
                      <a:pt x="10783" y="18688"/>
                    </a:moveTo>
                    <a:cubicBezTo>
                      <a:pt x="6432" y="18679"/>
                      <a:pt x="2911" y="15150"/>
                      <a:pt x="2911" y="10800"/>
                    </a:cubicBezTo>
                    <a:cubicBezTo>
                      <a:pt x="2911" y="6443"/>
                      <a:pt x="6443" y="2911"/>
                      <a:pt x="10800" y="2911"/>
                    </a:cubicBezTo>
                    <a:cubicBezTo>
                      <a:pt x="15156" y="2911"/>
                      <a:pt x="18689" y="6443"/>
                      <a:pt x="18689" y="10800"/>
                    </a:cubicBezTo>
                    <a:cubicBezTo>
                      <a:pt x="18689" y="15150"/>
                      <a:pt x="15167" y="18679"/>
                      <a:pt x="10816" y="18688"/>
                    </a:cubicBezTo>
                    <a:lnTo>
                      <a:pt x="10823" y="21599"/>
                    </a:lnTo>
                    <a:cubicBezTo>
                      <a:pt x="16778" y="21587"/>
                      <a:pt x="21600" y="16755"/>
                      <a:pt x="21600" y="10800"/>
                    </a:cubicBezTo>
                    <a:cubicBezTo>
                      <a:pt x="21600" y="4835"/>
                      <a:pt x="16764" y="0"/>
                      <a:pt x="10800" y="0"/>
                    </a:cubicBezTo>
                    <a:cubicBezTo>
                      <a:pt x="4835" y="0"/>
                      <a:pt x="0" y="4835"/>
                      <a:pt x="0" y="10800"/>
                    </a:cubicBezTo>
                    <a:cubicBezTo>
                      <a:pt x="-1" y="16755"/>
                      <a:pt x="4821" y="21587"/>
                      <a:pt x="10776" y="21599"/>
                    </a:cubicBezTo>
                    <a:close/>
                  </a:path>
                </a:pathLst>
              </a:custGeom>
              <a:solidFill>
                <a:srgbClr val="FF0000"/>
              </a:solidFill>
              <a:ln w="9525" algn="ctr">
                <a:noFill/>
                <a:miter lim="800000"/>
                <a:headEnd/>
                <a:tailEnd/>
              </a:ln>
            </p:spPr>
            <p:txBody>
              <a:bodyPr wrap="none" anchor="ctr"/>
              <a:lstStyle/>
              <a:p>
                <a:endParaRPr lang="en-US" dirty="0">
                  <a:solidFill>
                    <a:srgbClr val="FFFF00"/>
                  </a:solidFill>
                  <a:latin typeface="Consolas" panose="020B0609020204030204" pitchFamily="49" charset="0"/>
                </a:endParaRPr>
              </a:p>
            </p:txBody>
          </p:sp>
          <p:sp>
            <p:nvSpPr>
              <p:cNvPr id="21516" name="Rectangle 14"/>
              <p:cNvSpPr>
                <a:spLocks noChangeArrowheads="1"/>
              </p:cNvSpPr>
              <p:nvPr/>
            </p:nvSpPr>
            <p:spPr bwMode="auto">
              <a:xfrm rot="-2826042">
                <a:off x="2400" y="1824"/>
                <a:ext cx="288" cy="2352"/>
              </a:xfrm>
              <a:prstGeom prst="rect">
                <a:avLst/>
              </a:prstGeom>
              <a:solidFill>
                <a:srgbClr val="FF0000"/>
              </a:solidFill>
              <a:ln w="9525" algn="ctr">
                <a:noFill/>
                <a:miter lim="800000"/>
                <a:headEnd/>
                <a:tailEnd/>
              </a:ln>
            </p:spPr>
            <p:txBody>
              <a:bodyPr wrap="none" anchor="ctr"/>
              <a:lstStyle/>
              <a:p>
                <a:endParaRPr lang="en-US" dirty="0">
                  <a:solidFill>
                    <a:srgbClr val="FFFF00"/>
                  </a:solidFill>
                  <a:latin typeface="Consolas" panose="020B0609020204030204" pitchFamily="49" charset="0"/>
                </a:endParaRPr>
              </a:p>
            </p:txBody>
          </p:sp>
        </p:grpSp>
      </p:grpSp>
      <p:sp>
        <p:nvSpPr>
          <p:cNvPr id="12" name="TextBox 11">
            <a:extLst>
              <a:ext uri="{FF2B5EF4-FFF2-40B4-BE49-F238E27FC236}">
                <a16:creationId xmlns:a16="http://schemas.microsoft.com/office/drawing/2014/main" id="{3C21EEAB-EA19-AFF3-1CEC-0216366D92C1}"/>
              </a:ext>
            </a:extLst>
          </p:cNvPr>
          <p:cNvSpPr txBox="1"/>
          <p:nvPr/>
        </p:nvSpPr>
        <p:spPr bwMode="auto">
          <a:xfrm>
            <a:off x="505406" y="2607319"/>
            <a:ext cx="6300082"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First </a:t>
            </a:r>
            <a:r>
              <a:rPr lang="en-US" sz="2800" i="1" dirty="0">
                <a:solidFill>
                  <a:schemeClr val="bg1"/>
                </a:solidFill>
              </a:rPr>
              <a:t>Lock-free</a:t>
            </a:r>
            <a:r>
              <a:rPr lang="en-US" sz="2800" dirty="0">
                <a:solidFill>
                  <a:srgbClr val="FFFF00"/>
                </a:solidFill>
              </a:rPr>
              <a:t>: infinitely often some method call finishes.</a:t>
            </a:r>
          </a:p>
        </p:txBody>
      </p:sp>
      <p:sp>
        <p:nvSpPr>
          <p:cNvPr id="13" name="TextBox 3">
            <a:extLst>
              <a:ext uri="{FF2B5EF4-FFF2-40B4-BE49-F238E27FC236}">
                <a16:creationId xmlns:a16="http://schemas.microsoft.com/office/drawing/2014/main" id="{38058F70-C3AA-FD8E-7765-F369374EC233}"/>
              </a:ext>
            </a:extLst>
          </p:cNvPr>
          <p:cNvSpPr txBox="1"/>
          <p:nvPr/>
        </p:nvSpPr>
        <p:spPr bwMode="auto">
          <a:xfrm>
            <a:off x="505406" y="4014773"/>
            <a:ext cx="7254238" cy="954107"/>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Then </a:t>
            </a:r>
            <a:r>
              <a:rPr lang="en-US" sz="2800" i="1" dirty="0">
                <a:solidFill>
                  <a:schemeClr val="bg1"/>
                </a:solidFill>
              </a:rPr>
              <a:t>Wait-Free</a:t>
            </a:r>
            <a:r>
              <a:rPr lang="en-US" sz="2800" dirty="0">
                <a:solidFill>
                  <a:srgbClr val="FFFF00"/>
                </a:solidFill>
              </a:rPr>
              <a:t>: each method call takes a finite number of steps to finish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a:lstStyle/>
          <a:p>
            <a:r>
              <a:rPr lang="en-US" dirty="0"/>
              <a:t>Naïve Idea</a:t>
            </a:r>
          </a:p>
        </p:txBody>
      </p:sp>
      <p:sp>
        <p:nvSpPr>
          <p:cNvPr id="52" name="Footer Placeholder 51"/>
          <p:cNvSpPr>
            <a:spLocks noGrp="1"/>
          </p:cNvSpPr>
          <p:nvPr>
            <p:ph type="ftr" sz="quarter" idx="10"/>
          </p:nvPr>
        </p:nvSpPr>
        <p:spPr/>
        <p:txBody>
          <a:bodyPr/>
          <a:lstStyle/>
          <a:p>
            <a:pPr>
              <a:defRPr/>
            </a:pPr>
            <a:r>
              <a:rPr lang="en-US" dirty="0"/>
              <a:t>Art of Multiprocessor Programming</a:t>
            </a:r>
          </a:p>
        </p:txBody>
      </p:sp>
      <p:sp>
        <p:nvSpPr>
          <p:cNvPr id="51" name="Slide Number Placeholder 50"/>
          <p:cNvSpPr>
            <a:spLocks noGrp="1"/>
          </p:cNvSpPr>
          <p:nvPr>
            <p:ph type="sldNum" sz="quarter" idx="11"/>
          </p:nvPr>
        </p:nvSpPr>
        <p:spPr/>
        <p:txBody>
          <a:bodyPr/>
          <a:lstStyle/>
          <a:p>
            <a:pPr>
              <a:defRPr/>
            </a:pPr>
            <a:fld id="{967C4D33-6383-4CFE-AFB7-F84E968E56E0}" type="slidenum">
              <a:rPr lang="ar-SA" smtClean="0"/>
              <a:pPr>
                <a:defRPr/>
              </a:pPr>
              <a:t>17</a:t>
            </a:fld>
            <a:endParaRPr lang="en-US" dirty="0"/>
          </a:p>
        </p:txBody>
      </p:sp>
      <p:sp>
        <p:nvSpPr>
          <p:cNvPr id="23557" name="Rectangle 4"/>
          <p:cNvSpPr>
            <a:spLocks noChangeArrowheads="1"/>
          </p:cNvSpPr>
          <p:nvPr/>
        </p:nvSpPr>
        <p:spPr bwMode="auto">
          <a:xfrm>
            <a:off x="2728913" y="2392363"/>
            <a:ext cx="914400" cy="914400"/>
          </a:xfrm>
          <a:prstGeom prst="rect">
            <a:avLst/>
          </a:prstGeom>
          <a:solidFill>
            <a:schemeClr val="accent1"/>
          </a:solidFill>
          <a:ln w="38100">
            <a:solidFill>
              <a:schemeClr val="tx1"/>
            </a:solidFill>
            <a:miter lim="800000"/>
            <a:headEnd/>
            <a:tailEnd/>
          </a:ln>
        </p:spPr>
        <p:txBody>
          <a:bodyPr wrap="none" anchor="ctr"/>
          <a:lstStyle/>
          <a:p>
            <a:endParaRPr lang="en-US" dirty="0">
              <a:latin typeface="Consolas" panose="020B0609020204030204" pitchFamily="49" charset="0"/>
            </a:endParaRPr>
          </a:p>
        </p:txBody>
      </p:sp>
      <p:sp>
        <p:nvSpPr>
          <p:cNvPr id="23558" name="Rectangle 5"/>
          <p:cNvSpPr>
            <a:spLocks noChangeArrowheads="1"/>
          </p:cNvSpPr>
          <p:nvPr/>
        </p:nvSpPr>
        <p:spPr bwMode="auto">
          <a:xfrm>
            <a:off x="3643313" y="2392363"/>
            <a:ext cx="914400" cy="914400"/>
          </a:xfrm>
          <a:prstGeom prst="rect">
            <a:avLst/>
          </a:prstGeom>
          <a:solidFill>
            <a:schemeClr val="accent1"/>
          </a:solidFill>
          <a:ln w="38100">
            <a:solidFill>
              <a:schemeClr val="tx1"/>
            </a:solidFill>
            <a:miter lim="800000"/>
            <a:headEnd/>
            <a:tailEnd/>
          </a:ln>
        </p:spPr>
        <p:txBody>
          <a:bodyPr wrap="none" anchor="ctr"/>
          <a:lstStyle/>
          <a:p>
            <a:endParaRPr lang="en-US" dirty="0">
              <a:latin typeface="Consolas" panose="020B0609020204030204" pitchFamily="49" charset="0"/>
            </a:endParaRPr>
          </a:p>
        </p:txBody>
      </p:sp>
      <p:sp>
        <p:nvSpPr>
          <p:cNvPr id="23559" name="Rectangle 6"/>
          <p:cNvSpPr>
            <a:spLocks noChangeArrowheads="1"/>
          </p:cNvSpPr>
          <p:nvPr/>
        </p:nvSpPr>
        <p:spPr bwMode="auto">
          <a:xfrm>
            <a:off x="4557713" y="2392363"/>
            <a:ext cx="914400" cy="914400"/>
          </a:xfrm>
          <a:prstGeom prst="rect">
            <a:avLst/>
          </a:prstGeom>
          <a:solidFill>
            <a:schemeClr val="accent1"/>
          </a:solidFill>
          <a:ln w="38100">
            <a:solidFill>
              <a:schemeClr val="tx1"/>
            </a:solidFill>
            <a:miter lim="800000"/>
            <a:headEnd/>
            <a:tailEnd/>
          </a:ln>
        </p:spPr>
        <p:txBody>
          <a:bodyPr wrap="none" anchor="ctr"/>
          <a:lstStyle/>
          <a:p>
            <a:endParaRPr lang="en-US" dirty="0">
              <a:latin typeface="Consolas" panose="020B0609020204030204" pitchFamily="49" charset="0"/>
            </a:endParaRPr>
          </a:p>
        </p:txBody>
      </p:sp>
      <p:sp>
        <p:nvSpPr>
          <p:cNvPr id="23560" name="Line 7"/>
          <p:cNvSpPr>
            <a:spLocks noChangeShapeType="1"/>
          </p:cNvSpPr>
          <p:nvPr/>
        </p:nvSpPr>
        <p:spPr bwMode="auto">
          <a:xfrm>
            <a:off x="5395913" y="2392363"/>
            <a:ext cx="914400" cy="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561" name="Line 8"/>
          <p:cNvSpPr>
            <a:spLocks noChangeShapeType="1"/>
          </p:cNvSpPr>
          <p:nvPr/>
        </p:nvSpPr>
        <p:spPr bwMode="auto">
          <a:xfrm>
            <a:off x="5395913" y="3306763"/>
            <a:ext cx="914400" cy="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nvGrpSpPr>
          <p:cNvPr id="2" name="Group 9"/>
          <p:cNvGrpSpPr>
            <a:grpSpLocks/>
          </p:cNvGrpSpPr>
          <p:nvPr/>
        </p:nvGrpSpPr>
        <p:grpSpPr bwMode="auto">
          <a:xfrm>
            <a:off x="4862513" y="2697163"/>
            <a:ext cx="430212" cy="341312"/>
            <a:chOff x="2744" y="3360"/>
            <a:chExt cx="271" cy="215"/>
          </a:xfrm>
          <a:effectLst>
            <a:glow rad="139700">
              <a:schemeClr val="accent3">
                <a:satMod val="175000"/>
                <a:alpha val="40000"/>
              </a:schemeClr>
            </a:glow>
          </a:effectLst>
        </p:grpSpPr>
        <p:sp>
          <p:nvSpPr>
            <p:cNvPr id="23601" name="Oval 10"/>
            <p:cNvSpPr>
              <a:spLocks noChangeArrowheads="1"/>
            </p:cNvSpPr>
            <p:nvPr/>
          </p:nvSpPr>
          <p:spPr bwMode="auto">
            <a:xfrm>
              <a:off x="2744" y="3360"/>
              <a:ext cx="271" cy="215"/>
            </a:xfrm>
            <a:prstGeom prst="ellipse">
              <a:avLst/>
            </a:prstGeom>
            <a:solidFill>
              <a:srgbClr val="66FF33"/>
            </a:solidFill>
            <a:ln w="38100">
              <a:solidFill>
                <a:schemeClr val="tx1"/>
              </a:solidFill>
              <a:round/>
              <a:headEnd/>
              <a:tailEnd/>
            </a:ln>
          </p:spPr>
          <p:txBody>
            <a:bodyPr wrap="none" anchor="ctr"/>
            <a:lstStyle/>
            <a:p>
              <a:pPr algn="r"/>
              <a:endParaRPr lang="en-US" sz="4400" u="sng" dirty="0">
                <a:latin typeface="Arial" pitchFamily="34" charset="0"/>
              </a:endParaRPr>
            </a:p>
          </p:txBody>
        </p:sp>
        <p:sp>
          <p:nvSpPr>
            <p:cNvPr id="23602" name="Oval 11"/>
            <p:cNvSpPr>
              <a:spLocks noChangeArrowheads="1"/>
            </p:cNvSpPr>
            <p:nvPr/>
          </p:nvSpPr>
          <p:spPr bwMode="auto">
            <a:xfrm>
              <a:off x="2898" y="3398"/>
              <a:ext cx="71" cy="60"/>
            </a:xfrm>
            <a:prstGeom prst="ellipse">
              <a:avLst/>
            </a:prstGeom>
            <a:solidFill>
              <a:srgbClr val="00FFFF"/>
            </a:solidFill>
            <a:ln w="19050">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 name="Group 12"/>
          <p:cNvGrpSpPr>
            <a:grpSpLocks/>
          </p:cNvGrpSpPr>
          <p:nvPr/>
        </p:nvGrpSpPr>
        <p:grpSpPr bwMode="auto">
          <a:xfrm>
            <a:off x="3871913" y="2679700"/>
            <a:ext cx="430212" cy="341313"/>
            <a:chOff x="3648" y="3312"/>
            <a:chExt cx="271" cy="215"/>
          </a:xfrm>
          <a:effectLst>
            <a:glow rad="139700">
              <a:schemeClr val="accent3">
                <a:satMod val="175000"/>
                <a:alpha val="40000"/>
              </a:schemeClr>
            </a:glow>
          </a:effectLst>
        </p:grpSpPr>
        <p:sp>
          <p:nvSpPr>
            <p:cNvPr id="23599" name="Oval 13"/>
            <p:cNvSpPr>
              <a:spLocks noChangeArrowheads="1"/>
            </p:cNvSpPr>
            <p:nvPr/>
          </p:nvSpPr>
          <p:spPr bwMode="auto">
            <a:xfrm>
              <a:off x="3648" y="3312"/>
              <a:ext cx="271" cy="215"/>
            </a:xfrm>
            <a:prstGeom prst="ellipse">
              <a:avLst/>
            </a:prstGeom>
            <a:solidFill>
              <a:srgbClr val="FF0000"/>
            </a:solidFill>
            <a:ln w="38100">
              <a:solidFill>
                <a:schemeClr val="tx1"/>
              </a:solidFill>
              <a:round/>
              <a:headEnd/>
              <a:tailEnd/>
            </a:ln>
          </p:spPr>
          <p:txBody>
            <a:bodyPr wrap="none" anchor="ctr"/>
            <a:lstStyle/>
            <a:p>
              <a:pPr algn="r"/>
              <a:endParaRPr lang="en-US" sz="4400" u="sng" dirty="0">
                <a:latin typeface="Arial" pitchFamily="34" charset="0"/>
              </a:endParaRPr>
            </a:p>
          </p:txBody>
        </p:sp>
        <p:sp>
          <p:nvSpPr>
            <p:cNvPr id="23600" name="Oval 14"/>
            <p:cNvSpPr>
              <a:spLocks noChangeArrowheads="1"/>
            </p:cNvSpPr>
            <p:nvPr/>
          </p:nvSpPr>
          <p:spPr bwMode="auto">
            <a:xfrm>
              <a:off x="3802" y="3350"/>
              <a:ext cx="71" cy="60"/>
            </a:xfrm>
            <a:prstGeom prst="ellipse">
              <a:avLst/>
            </a:prstGeom>
            <a:solidFill>
              <a:srgbClr val="FF7C80"/>
            </a:solidFill>
            <a:ln w="19050">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4" name="Group 16"/>
          <p:cNvGrpSpPr>
            <a:grpSpLocks/>
          </p:cNvGrpSpPr>
          <p:nvPr/>
        </p:nvGrpSpPr>
        <p:grpSpPr bwMode="auto">
          <a:xfrm>
            <a:off x="2957513" y="2697163"/>
            <a:ext cx="430212" cy="341312"/>
            <a:chOff x="1872" y="2352"/>
            <a:chExt cx="271" cy="215"/>
          </a:xfrm>
          <a:effectLst>
            <a:glow rad="139700">
              <a:schemeClr val="accent3">
                <a:satMod val="175000"/>
                <a:alpha val="40000"/>
              </a:schemeClr>
            </a:glow>
          </a:effectLst>
        </p:grpSpPr>
        <p:sp>
          <p:nvSpPr>
            <p:cNvPr id="23597" name="Oval 17"/>
            <p:cNvSpPr>
              <a:spLocks noChangeArrowheads="1"/>
            </p:cNvSpPr>
            <p:nvPr/>
          </p:nvSpPr>
          <p:spPr bwMode="auto">
            <a:xfrm>
              <a:off x="1872" y="2352"/>
              <a:ext cx="271" cy="215"/>
            </a:xfrm>
            <a:prstGeom prst="ellipse">
              <a:avLst/>
            </a:prstGeom>
            <a:solidFill>
              <a:srgbClr val="FFFF00"/>
            </a:solidFill>
            <a:ln w="38100">
              <a:solidFill>
                <a:schemeClr val="tx1"/>
              </a:solidFill>
              <a:round/>
              <a:headEnd/>
              <a:tailEnd/>
            </a:ln>
          </p:spPr>
          <p:txBody>
            <a:bodyPr wrap="none" anchor="ctr"/>
            <a:lstStyle/>
            <a:p>
              <a:pPr algn="r"/>
              <a:endParaRPr lang="en-US" sz="4400" u="sng" dirty="0">
                <a:latin typeface="Arial" pitchFamily="34" charset="0"/>
              </a:endParaRPr>
            </a:p>
          </p:txBody>
        </p:sp>
        <p:sp>
          <p:nvSpPr>
            <p:cNvPr id="23598" name="Oval 18"/>
            <p:cNvSpPr>
              <a:spLocks noChangeArrowheads="1"/>
            </p:cNvSpPr>
            <p:nvPr/>
          </p:nvSpPr>
          <p:spPr bwMode="auto">
            <a:xfrm>
              <a:off x="2026" y="2390"/>
              <a:ext cx="71" cy="60"/>
            </a:xfrm>
            <a:prstGeom prst="ellipse">
              <a:avLst/>
            </a:prstGeom>
            <a:solidFill>
              <a:schemeClr val="bg1"/>
            </a:solidFill>
            <a:ln w="1905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23565" name="Rectangle 78"/>
          <p:cNvSpPr>
            <a:spLocks noChangeArrowheads="1"/>
          </p:cNvSpPr>
          <p:nvPr/>
        </p:nvSpPr>
        <p:spPr bwMode="auto">
          <a:xfrm>
            <a:off x="5478463" y="2397125"/>
            <a:ext cx="914400" cy="914400"/>
          </a:xfrm>
          <a:prstGeom prst="rect">
            <a:avLst/>
          </a:prstGeom>
          <a:solidFill>
            <a:schemeClr val="accent1"/>
          </a:solidFill>
          <a:ln w="38100">
            <a:solidFill>
              <a:schemeClr val="tx1"/>
            </a:solidFill>
            <a:miter lim="800000"/>
            <a:headEnd/>
            <a:tailEnd/>
          </a:ln>
        </p:spPr>
        <p:txBody>
          <a:bodyPr wrap="none" anchor="ctr"/>
          <a:lstStyle/>
          <a:p>
            <a:endParaRPr lang="en-US" dirty="0">
              <a:latin typeface="Consolas" panose="020B0609020204030204" pitchFamily="49" charset="0"/>
            </a:endParaRPr>
          </a:p>
        </p:txBody>
      </p:sp>
      <p:grpSp>
        <p:nvGrpSpPr>
          <p:cNvPr id="23566" name="Group 85"/>
          <p:cNvGrpSpPr>
            <a:grpSpLocks/>
          </p:cNvGrpSpPr>
          <p:nvPr/>
        </p:nvGrpSpPr>
        <p:grpSpPr bwMode="auto">
          <a:xfrm>
            <a:off x="6626224" y="3159129"/>
            <a:ext cx="1543049" cy="584201"/>
            <a:chOff x="2561" y="2670"/>
            <a:chExt cx="972" cy="368"/>
          </a:xfrm>
        </p:grpSpPr>
        <p:sp>
          <p:nvSpPr>
            <p:cNvPr id="23593" name="Text Box 80"/>
            <p:cNvSpPr txBox="1">
              <a:spLocks noChangeArrowheads="1"/>
            </p:cNvSpPr>
            <p:nvPr/>
          </p:nvSpPr>
          <p:spPr bwMode="auto">
            <a:xfrm>
              <a:off x="2561" y="2670"/>
              <a:ext cx="575" cy="368"/>
            </a:xfrm>
            <a:prstGeom prst="rect">
              <a:avLst/>
            </a:prstGeom>
            <a:noFill/>
            <a:ln w="9525">
              <a:noFill/>
              <a:miter lim="800000"/>
              <a:headEnd/>
              <a:tailEnd/>
            </a:ln>
          </p:spPr>
          <p:txBody>
            <a:bodyPr wrap="none">
              <a:spAutoFit/>
            </a:bodyPr>
            <a:lstStyle/>
            <a:p>
              <a:pPr algn="r"/>
              <a:r>
                <a:rPr lang="en-US" sz="3200" b="1" dirty="0">
                  <a:solidFill>
                    <a:srgbClr val="FFFF00"/>
                  </a:solidFill>
                  <a:latin typeface="+mj-lt"/>
                </a:rPr>
                <a:t>enq</a:t>
              </a:r>
            </a:p>
          </p:txBody>
        </p:sp>
        <p:grpSp>
          <p:nvGrpSpPr>
            <p:cNvPr id="23594" name="Group 81"/>
            <p:cNvGrpSpPr>
              <a:grpSpLocks/>
            </p:cNvGrpSpPr>
            <p:nvPr/>
          </p:nvGrpSpPr>
          <p:grpSpPr bwMode="auto">
            <a:xfrm>
              <a:off x="3262" y="2778"/>
              <a:ext cx="271" cy="215"/>
              <a:chOff x="1872" y="2352"/>
              <a:chExt cx="271" cy="215"/>
            </a:xfrm>
          </p:grpSpPr>
          <p:sp>
            <p:nvSpPr>
              <p:cNvPr id="23595" name="Oval 82"/>
              <p:cNvSpPr>
                <a:spLocks noChangeArrowheads="1"/>
              </p:cNvSpPr>
              <p:nvPr/>
            </p:nvSpPr>
            <p:spPr bwMode="auto">
              <a:xfrm>
                <a:off x="1872" y="2352"/>
                <a:ext cx="271" cy="215"/>
              </a:xfrm>
              <a:prstGeom prst="ellipse">
                <a:avLst/>
              </a:prstGeom>
              <a:solidFill>
                <a:srgbClr val="3366FF"/>
              </a:solidFill>
              <a:ln w="38100">
                <a:solidFill>
                  <a:schemeClr val="tx1"/>
                </a:solidFill>
                <a:round/>
                <a:headEnd/>
                <a:tailEnd/>
              </a:ln>
              <a:effectLst>
                <a:glow rad="139700">
                  <a:schemeClr val="accent3">
                    <a:satMod val="175000"/>
                    <a:alpha val="40000"/>
                  </a:schemeClr>
                </a:glow>
              </a:effectLst>
            </p:spPr>
            <p:txBody>
              <a:bodyPr wrap="none" anchor="ctr"/>
              <a:lstStyle/>
              <a:p>
                <a:pPr algn="r"/>
                <a:endParaRPr lang="en-US" sz="4400" u="sng" dirty="0">
                  <a:latin typeface="+mj-lt"/>
                </a:endParaRPr>
              </a:p>
            </p:txBody>
          </p:sp>
          <p:sp>
            <p:nvSpPr>
              <p:cNvPr id="23596" name="Oval 83"/>
              <p:cNvSpPr>
                <a:spLocks noChangeArrowheads="1"/>
              </p:cNvSpPr>
              <p:nvPr/>
            </p:nvSpPr>
            <p:spPr bwMode="auto">
              <a:xfrm>
                <a:off x="2026" y="2390"/>
                <a:ext cx="71" cy="60"/>
              </a:xfrm>
              <a:prstGeom prst="ellipse">
                <a:avLst/>
              </a:prstGeom>
              <a:solidFill>
                <a:schemeClr val="bg1"/>
              </a:solidFill>
              <a:ln w="19050">
                <a:solidFill>
                  <a:schemeClr val="tx1"/>
                </a:solidFill>
                <a:round/>
                <a:headEnd/>
                <a:tailEnd/>
              </a:ln>
            </p:spPr>
            <p:txBody>
              <a:bodyPr wrap="none" anchor="ctr"/>
              <a:lstStyle/>
              <a:p>
                <a:endParaRPr lang="en-US" dirty="0">
                  <a:latin typeface="+mj-lt"/>
                </a:endParaRPr>
              </a:p>
            </p:txBody>
          </p:sp>
        </p:grpSp>
      </p:grpSp>
      <p:sp>
        <p:nvSpPr>
          <p:cNvPr id="23567" name="Text Box 87"/>
          <p:cNvSpPr txBox="1">
            <a:spLocks noChangeArrowheads="1"/>
          </p:cNvSpPr>
          <p:nvPr/>
        </p:nvSpPr>
        <p:spPr bwMode="auto">
          <a:xfrm>
            <a:off x="3338896" y="3946525"/>
            <a:ext cx="912429" cy="584775"/>
          </a:xfrm>
          <a:prstGeom prst="rect">
            <a:avLst/>
          </a:prstGeom>
          <a:noFill/>
          <a:ln w="9525">
            <a:noFill/>
            <a:miter lim="800000"/>
            <a:headEnd/>
            <a:tailEnd/>
          </a:ln>
        </p:spPr>
        <p:txBody>
          <a:bodyPr wrap="none">
            <a:spAutoFit/>
          </a:bodyPr>
          <a:lstStyle/>
          <a:p>
            <a:pPr algn="r"/>
            <a:r>
              <a:rPr lang="en-US" sz="3200" b="1" dirty="0">
                <a:solidFill>
                  <a:srgbClr val="FFFF00"/>
                </a:solidFill>
                <a:latin typeface="+mj-lt"/>
              </a:rPr>
              <a:t>deq</a:t>
            </a:r>
          </a:p>
        </p:txBody>
      </p:sp>
      <p:grpSp>
        <p:nvGrpSpPr>
          <p:cNvPr id="23568" name="Group 88"/>
          <p:cNvGrpSpPr>
            <a:grpSpLocks/>
          </p:cNvGrpSpPr>
          <p:nvPr/>
        </p:nvGrpSpPr>
        <p:grpSpPr bwMode="auto">
          <a:xfrm>
            <a:off x="4451350" y="4117975"/>
            <a:ext cx="430213" cy="341313"/>
            <a:chOff x="1872" y="2352"/>
            <a:chExt cx="271" cy="215"/>
          </a:xfrm>
          <a:effectLst>
            <a:glow rad="139700">
              <a:schemeClr val="accent3">
                <a:satMod val="175000"/>
                <a:alpha val="40000"/>
              </a:schemeClr>
            </a:glow>
          </a:effectLst>
        </p:grpSpPr>
        <p:sp>
          <p:nvSpPr>
            <p:cNvPr id="23591" name="Oval 89"/>
            <p:cNvSpPr>
              <a:spLocks noChangeArrowheads="1"/>
            </p:cNvSpPr>
            <p:nvPr/>
          </p:nvSpPr>
          <p:spPr bwMode="auto">
            <a:xfrm>
              <a:off x="1872" y="2352"/>
              <a:ext cx="271" cy="215"/>
            </a:xfrm>
            <a:prstGeom prst="ellipse">
              <a:avLst/>
            </a:prstGeom>
            <a:solidFill>
              <a:srgbClr val="FFFF00"/>
            </a:solidFill>
            <a:ln w="38100">
              <a:solidFill>
                <a:schemeClr val="tx1"/>
              </a:solidFill>
              <a:round/>
              <a:headEnd/>
              <a:tailEnd/>
            </a:ln>
          </p:spPr>
          <p:txBody>
            <a:bodyPr wrap="none" anchor="ctr"/>
            <a:lstStyle/>
            <a:p>
              <a:pPr algn="r"/>
              <a:endParaRPr lang="en-US" sz="4400" u="sng" dirty="0">
                <a:solidFill>
                  <a:srgbClr val="FFFF00"/>
                </a:solidFill>
                <a:latin typeface="Arial" pitchFamily="34" charset="0"/>
              </a:endParaRPr>
            </a:p>
          </p:txBody>
        </p:sp>
        <p:sp>
          <p:nvSpPr>
            <p:cNvPr id="23592" name="Oval 90"/>
            <p:cNvSpPr>
              <a:spLocks noChangeArrowheads="1"/>
            </p:cNvSpPr>
            <p:nvPr/>
          </p:nvSpPr>
          <p:spPr bwMode="auto">
            <a:xfrm>
              <a:off x="2026" y="2390"/>
              <a:ext cx="71" cy="60"/>
            </a:xfrm>
            <a:prstGeom prst="ellipse">
              <a:avLst/>
            </a:prstGeom>
            <a:solidFill>
              <a:schemeClr val="bg1"/>
            </a:solidFill>
            <a:ln w="1905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grpSp>
      <p:grpSp>
        <p:nvGrpSpPr>
          <p:cNvPr id="23569" name="Group 4"/>
          <p:cNvGrpSpPr>
            <a:grpSpLocks/>
          </p:cNvGrpSpPr>
          <p:nvPr/>
        </p:nvGrpSpPr>
        <p:grpSpPr bwMode="auto">
          <a:xfrm>
            <a:off x="990600" y="4419600"/>
            <a:ext cx="1447800" cy="1295400"/>
            <a:chOff x="3168" y="1824"/>
            <a:chExt cx="912" cy="816"/>
          </a:xfrm>
          <a:effectLst>
            <a:glow rad="139700">
              <a:schemeClr val="accent3">
                <a:satMod val="175000"/>
                <a:alpha val="40000"/>
              </a:schemeClr>
            </a:glow>
          </a:effectLst>
        </p:grpSpPr>
        <p:sp>
          <p:nvSpPr>
            <p:cNvPr id="23582" name="Freeform 5"/>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583" name="Freeform 6"/>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584" name="Freeform 7"/>
            <p:cNvSpPr>
              <a:spLocks/>
            </p:cNvSpPr>
            <p:nvPr/>
          </p:nvSpPr>
          <p:spPr bwMode="auto">
            <a:xfrm>
              <a:off x="3504" y="1824"/>
              <a:ext cx="144" cy="288"/>
            </a:xfrm>
            <a:custGeom>
              <a:avLst/>
              <a:gdLst>
                <a:gd name="T0" fmla="*/ 0 w 144"/>
                <a:gd name="T1" fmla="*/ 12 h 336"/>
                <a:gd name="T2" fmla="*/ 96 w 144"/>
                <a:gd name="T3" fmla="*/ 0 h 336"/>
                <a:gd name="T4" fmla="*/ 144 w 144"/>
                <a:gd name="T5" fmla="*/ 12 h 336"/>
                <a:gd name="T6" fmla="*/ 144 w 144"/>
                <a:gd name="T7" fmla="*/ 85 h 336"/>
                <a:gd name="T8" fmla="*/ 96 w 144"/>
                <a:gd name="T9" fmla="*/ 73 h 336"/>
                <a:gd name="T10" fmla="*/ 96 w 144"/>
                <a:gd name="T11" fmla="*/ 24 h 336"/>
                <a:gd name="T12" fmla="*/ 0 w 144"/>
                <a:gd name="T13" fmla="*/ 36 h 336"/>
                <a:gd name="T14" fmla="*/ 0 w 144"/>
                <a:gd name="T15" fmla="*/ 1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585" name="Freeform 8"/>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586" name="Freeform 9"/>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587" name="Freeform 10"/>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588" name="Freeform 11"/>
            <p:cNvSpPr>
              <a:spLocks/>
            </p:cNvSpPr>
            <p:nvPr/>
          </p:nvSpPr>
          <p:spPr bwMode="auto">
            <a:xfrm>
              <a:off x="3504" y="2304"/>
              <a:ext cx="240" cy="336"/>
            </a:xfrm>
            <a:custGeom>
              <a:avLst/>
              <a:gdLst>
                <a:gd name="T0" fmla="*/ 10 w 336"/>
                <a:gd name="T1" fmla="*/ 0 h 432"/>
                <a:gd name="T2" fmla="*/ 16 w 336"/>
                <a:gd name="T3" fmla="*/ 9 h 432"/>
                <a:gd name="T4" fmla="*/ 4 w 336"/>
                <a:gd name="T5" fmla="*/ 15 h 432"/>
                <a:gd name="T6" fmla="*/ 4 w 336"/>
                <a:gd name="T7" fmla="*/ 45 h 432"/>
                <a:gd name="T8" fmla="*/ 0 w 336"/>
                <a:gd name="T9" fmla="*/ 35 h 432"/>
                <a:gd name="T10" fmla="*/ 0 w 336"/>
                <a:gd name="T11" fmla="*/ 5 h 432"/>
                <a:gd name="T12" fmla="*/ 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589" name="Freeform 12"/>
            <p:cNvSpPr>
              <a:spLocks/>
            </p:cNvSpPr>
            <p:nvPr/>
          </p:nvSpPr>
          <p:spPr bwMode="auto">
            <a:xfrm>
              <a:off x="3312" y="2160"/>
              <a:ext cx="240" cy="288"/>
            </a:xfrm>
            <a:custGeom>
              <a:avLst/>
              <a:gdLst>
                <a:gd name="T0" fmla="*/ 10 w 336"/>
                <a:gd name="T1" fmla="*/ 0 h 432"/>
                <a:gd name="T2" fmla="*/ 16 w 336"/>
                <a:gd name="T3" fmla="*/ 3 h 432"/>
                <a:gd name="T4" fmla="*/ 4 w 336"/>
                <a:gd name="T5" fmla="*/ 4 h 432"/>
                <a:gd name="T6" fmla="*/ 4 w 336"/>
                <a:gd name="T7" fmla="*/ 11 h 432"/>
                <a:gd name="T8" fmla="*/ 0 w 336"/>
                <a:gd name="T9" fmla="*/ 9 h 432"/>
                <a:gd name="T10" fmla="*/ 0 w 336"/>
                <a:gd name="T11" fmla="*/ 1 h 432"/>
                <a:gd name="T12" fmla="*/ 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590" name="Freeform 13"/>
            <p:cNvSpPr>
              <a:spLocks/>
            </p:cNvSpPr>
            <p:nvPr/>
          </p:nvSpPr>
          <p:spPr bwMode="auto">
            <a:xfrm>
              <a:off x="3168" y="2016"/>
              <a:ext cx="192" cy="288"/>
            </a:xfrm>
            <a:custGeom>
              <a:avLst/>
              <a:gdLst>
                <a:gd name="T0" fmla="*/ 1 w 336"/>
                <a:gd name="T1" fmla="*/ 0 h 432"/>
                <a:gd name="T2" fmla="*/ 2 w 336"/>
                <a:gd name="T3" fmla="*/ 3 h 432"/>
                <a:gd name="T4" fmla="*/ 1 w 336"/>
                <a:gd name="T5" fmla="*/ 4 h 432"/>
                <a:gd name="T6" fmla="*/ 1 w 336"/>
                <a:gd name="T7" fmla="*/ 11 h 432"/>
                <a:gd name="T8" fmla="*/ 0 w 336"/>
                <a:gd name="T9" fmla="*/ 9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23570" name="AutoShape 101"/>
          <p:cNvSpPr>
            <a:spLocks noChangeArrowheads="1"/>
          </p:cNvSpPr>
          <p:nvPr/>
        </p:nvSpPr>
        <p:spPr bwMode="auto">
          <a:xfrm>
            <a:off x="3249613" y="3714170"/>
            <a:ext cx="1890423" cy="1250950"/>
          </a:xfrm>
          <a:prstGeom prst="cloudCallout">
            <a:avLst>
              <a:gd name="adj1" fmla="val -100231"/>
              <a:gd name="adj2" fmla="val 44287"/>
            </a:avLst>
          </a:prstGeom>
          <a:noFill/>
          <a:ln w="38100">
            <a:solidFill>
              <a:srgbClr val="FFFF00"/>
            </a:solidFill>
            <a:round/>
            <a:headEnd/>
            <a:tailEnd/>
          </a:ln>
        </p:spPr>
        <p:txBody>
          <a:bodyPr anchor="ctr"/>
          <a:lstStyle/>
          <a:p>
            <a:pPr algn="ctr"/>
            <a:endParaRPr lang="en-US" dirty="0">
              <a:solidFill>
                <a:srgbClr val="FFFF00"/>
              </a:solidFill>
              <a:latin typeface="Consolas" panose="020B0609020204030204" pitchFamily="49" charset="0"/>
            </a:endParaRPr>
          </a:p>
        </p:txBody>
      </p:sp>
      <p:grpSp>
        <p:nvGrpSpPr>
          <p:cNvPr id="23571" name="Group 4"/>
          <p:cNvGrpSpPr>
            <a:grpSpLocks/>
          </p:cNvGrpSpPr>
          <p:nvPr/>
        </p:nvGrpSpPr>
        <p:grpSpPr bwMode="auto">
          <a:xfrm>
            <a:off x="6926263" y="4768850"/>
            <a:ext cx="1447800" cy="1295400"/>
            <a:chOff x="3168" y="1824"/>
            <a:chExt cx="912" cy="816"/>
          </a:xfrm>
          <a:effectLst>
            <a:glow rad="139700">
              <a:schemeClr val="accent3">
                <a:satMod val="175000"/>
                <a:alpha val="40000"/>
              </a:schemeClr>
            </a:glow>
          </a:effectLst>
        </p:grpSpPr>
        <p:sp>
          <p:nvSpPr>
            <p:cNvPr id="23573" name="Freeform 5"/>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574" name="Freeform 6"/>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575" name="Freeform 7"/>
            <p:cNvSpPr>
              <a:spLocks/>
            </p:cNvSpPr>
            <p:nvPr/>
          </p:nvSpPr>
          <p:spPr bwMode="auto">
            <a:xfrm>
              <a:off x="3504" y="1824"/>
              <a:ext cx="144" cy="288"/>
            </a:xfrm>
            <a:custGeom>
              <a:avLst/>
              <a:gdLst>
                <a:gd name="T0" fmla="*/ 0 w 144"/>
                <a:gd name="T1" fmla="*/ 12 h 336"/>
                <a:gd name="T2" fmla="*/ 96 w 144"/>
                <a:gd name="T3" fmla="*/ 0 h 336"/>
                <a:gd name="T4" fmla="*/ 144 w 144"/>
                <a:gd name="T5" fmla="*/ 12 h 336"/>
                <a:gd name="T6" fmla="*/ 144 w 144"/>
                <a:gd name="T7" fmla="*/ 85 h 336"/>
                <a:gd name="T8" fmla="*/ 96 w 144"/>
                <a:gd name="T9" fmla="*/ 73 h 336"/>
                <a:gd name="T10" fmla="*/ 96 w 144"/>
                <a:gd name="T11" fmla="*/ 24 h 336"/>
                <a:gd name="T12" fmla="*/ 0 w 144"/>
                <a:gd name="T13" fmla="*/ 36 h 336"/>
                <a:gd name="T14" fmla="*/ 0 w 144"/>
                <a:gd name="T15" fmla="*/ 1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576" name="Freeform 8"/>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66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577" name="Freeform 9"/>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66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578" name="Freeform 10"/>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66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579" name="Freeform 11"/>
            <p:cNvSpPr>
              <a:spLocks/>
            </p:cNvSpPr>
            <p:nvPr/>
          </p:nvSpPr>
          <p:spPr bwMode="auto">
            <a:xfrm>
              <a:off x="3504" y="2304"/>
              <a:ext cx="240" cy="336"/>
            </a:xfrm>
            <a:custGeom>
              <a:avLst/>
              <a:gdLst>
                <a:gd name="T0" fmla="*/ 10 w 336"/>
                <a:gd name="T1" fmla="*/ 0 h 432"/>
                <a:gd name="T2" fmla="*/ 16 w 336"/>
                <a:gd name="T3" fmla="*/ 9 h 432"/>
                <a:gd name="T4" fmla="*/ 4 w 336"/>
                <a:gd name="T5" fmla="*/ 15 h 432"/>
                <a:gd name="T6" fmla="*/ 4 w 336"/>
                <a:gd name="T7" fmla="*/ 45 h 432"/>
                <a:gd name="T8" fmla="*/ 0 w 336"/>
                <a:gd name="T9" fmla="*/ 35 h 432"/>
                <a:gd name="T10" fmla="*/ 0 w 336"/>
                <a:gd name="T11" fmla="*/ 5 h 432"/>
                <a:gd name="T12" fmla="*/ 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580" name="Freeform 12"/>
            <p:cNvSpPr>
              <a:spLocks/>
            </p:cNvSpPr>
            <p:nvPr/>
          </p:nvSpPr>
          <p:spPr bwMode="auto">
            <a:xfrm>
              <a:off x="3312" y="2160"/>
              <a:ext cx="240" cy="288"/>
            </a:xfrm>
            <a:custGeom>
              <a:avLst/>
              <a:gdLst>
                <a:gd name="T0" fmla="*/ 10 w 336"/>
                <a:gd name="T1" fmla="*/ 0 h 432"/>
                <a:gd name="T2" fmla="*/ 16 w 336"/>
                <a:gd name="T3" fmla="*/ 3 h 432"/>
                <a:gd name="T4" fmla="*/ 4 w 336"/>
                <a:gd name="T5" fmla="*/ 4 h 432"/>
                <a:gd name="T6" fmla="*/ 4 w 336"/>
                <a:gd name="T7" fmla="*/ 11 h 432"/>
                <a:gd name="T8" fmla="*/ 0 w 336"/>
                <a:gd name="T9" fmla="*/ 9 h 432"/>
                <a:gd name="T10" fmla="*/ 0 w 336"/>
                <a:gd name="T11" fmla="*/ 1 h 432"/>
                <a:gd name="T12" fmla="*/ 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581" name="Freeform 13"/>
            <p:cNvSpPr>
              <a:spLocks/>
            </p:cNvSpPr>
            <p:nvPr/>
          </p:nvSpPr>
          <p:spPr bwMode="auto">
            <a:xfrm>
              <a:off x="3168" y="2016"/>
              <a:ext cx="192" cy="288"/>
            </a:xfrm>
            <a:custGeom>
              <a:avLst/>
              <a:gdLst>
                <a:gd name="T0" fmla="*/ 1 w 336"/>
                <a:gd name="T1" fmla="*/ 0 h 432"/>
                <a:gd name="T2" fmla="*/ 2 w 336"/>
                <a:gd name="T3" fmla="*/ 3 h 432"/>
                <a:gd name="T4" fmla="*/ 1 w 336"/>
                <a:gd name="T5" fmla="*/ 4 h 432"/>
                <a:gd name="T6" fmla="*/ 1 w 336"/>
                <a:gd name="T7" fmla="*/ 11 h 432"/>
                <a:gd name="T8" fmla="*/ 0 w 336"/>
                <a:gd name="T9" fmla="*/ 9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23572" name="AutoShape 112"/>
          <p:cNvSpPr>
            <a:spLocks noChangeArrowheads="1"/>
          </p:cNvSpPr>
          <p:nvPr/>
        </p:nvSpPr>
        <p:spPr bwMode="auto">
          <a:xfrm>
            <a:off x="6496050" y="2865438"/>
            <a:ext cx="2039938" cy="1250950"/>
          </a:xfrm>
          <a:prstGeom prst="cloudCallout">
            <a:avLst>
              <a:gd name="adj1" fmla="val -13437"/>
              <a:gd name="adj2" fmla="val 81753"/>
            </a:avLst>
          </a:prstGeom>
          <a:noFill/>
          <a:ln w="38100">
            <a:solidFill>
              <a:srgbClr val="3366FF"/>
            </a:solidFill>
            <a:round/>
            <a:headEnd/>
            <a:tailEnd/>
          </a:ln>
        </p:spPr>
        <p:txBody>
          <a:bodyPr anchor="ctr"/>
          <a:lstStyle/>
          <a:p>
            <a:pPr algn="ctr"/>
            <a:endParaRPr lang="en-US" dirty="0">
              <a:latin typeface="Consolas" panose="020B06090202040302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0-ppt_w/2"/>
                                          </p:val>
                                        </p:tav>
                                      </p:tavLst>
                                    </p:anim>
                                    <p:anim calcmode="lin" valueType="num">
                                      <p:cBhvr additive="base">
                                        <p:cTn id="7" dur="500"/>
                                        <p:tgtEl>
                                          <p:spTgt spid="4"/>
                                        </p:tgtEl>
                                        <p:attrNameLst>
                                          <p:attrName>ppt_y</p:attrName>
                                        </p:attrNameLst>
                                      </p:cBhvr>
                                      <p:tavLst>
                                        <p:tav tm="0">
                                          <p:val>
                                            <p:strVal val="ppt_y"/>
                                          </p:val>
                                        </p:tav>
                                        <p:tav tm="100000">
                                          <p:val>
                                            <p:strVal val="ppt_y"/>
                                          </p:val>
                                        </p:tav>
                                      </p:tavLst>
                                    </p:anim>
                                    <p:set>
                                      <p:cBhvr>
                                        <p:cTn id="8" dur="1" fill="hold">
                                          <p:stCondLst>
                                            <p:cond delay="499"/>
                                          </p:stCondLst>
                                        </p:cTn>
                                        <p:tgtEl>
                                          <p:spTgt spid="4"/>
                                        </p:tgtEl>
                                        <p:attrNameLst>
                                          <p:attrName>style.visibility</p:attrName>
                                        </p:attrNameLst>
                                      </p:cBhvr>
                                      <p:to>
                                        <p:strVal val="hidden"/>
                                      </p:to>
                                    </p:set>
                                  </p:childTnLst>
                                </p:cTn>
                              </p:par>
                            </p:childTnLst>
                          </p:cTn>
                        </p:par>
                        <p:par>
                          <p:cTn id="9" fill="hold">
                            <p:stCondLst>
                              <p:cond delay="500"/>
                            </p:stCondLst>
                            <p:childTnLst>
                              <p:par>
                                <p:cTn id="10" presetID="63" presetClass="path" presetSubtype="0" accel="50000" decel="50000" fill="hold" nodeType="afterEffect">
                                  <p:stCondLst>
                                    <p:cond delay="0"/>
                                  </p:stCondLst>
                                  <p:childTnLst>
                                    <p:animMotion origin="layout" path="M 2.5E-6 3.33333E-6 L -0.09844 3.33333E-6 " pathEditMode="relative" rAng="0" ptsTypes="AA">
                                      <p:cBhvr>
                                        <p:cTn id="11" dur="2000" fill="hold"/>
                                        <p:tgtEl>
                                          <p:spTgt spid="3"/>
                                        </p:tgtEl>
                                        <p:attrNameLst>
                                          <p:attrName>ppt_x</p:attrName>
                                          <p:attrName>ppt_y</p:attrName>
                                        </p:attrNameLst>
                                      </p:cBhvr>
                                      <p:rCtr x="-49" y="0"/>
                                    </p:animMotion>
                                  </p:childTnLst>
                                </p:cTn>
                              </p:par>
                              <p:par>
                                <p:cTn id="12" presetID="35" presetClass="path" presetSubtype="0" accel="50000" decel="50000" fill="hold" nodeType="withEffect">
                                  <p:stCondLst>
                                    <p:cond delay="0"/>
                                  </p:stCondLst>
                                  <p:childTnLst>
                                    <p:animMotion origin="layout" path="M 3.88889E-6 3.33333E-6 L -0.1033 3.33333E-6 " pathEditMode="relative" rAng="0" ptsTypes="AA">
                                      <p:cBhvr>
                                        <p:cTn id="13" dur="2000" fill="hold"/>
                                        <p:tgtEl>
                                          <p:spTgt spid="2"/>
                                        </p:tgtEl>
                                        <p:attrNameLst>
                                          <p:attrName>ppt_x</p:attrName>
                                          <p:attrName>ppt_y</p:attrName>
                                        </p:attrNameLst>
                                      </p:cBhvr>
                                      <p:rCtr x="-5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949" name="AutoShape 229"/>
          <p:cNvSpPr>
            <a:spLocks noChangeArrowheads="1"/>
          </p:cNvSpPr>
          <p:nvPr/>
        </p:nvSpPr>
        <p:spPr bwMode="auto">
          <a:xfrm>
            <a:off x="3386138" y="5248275"/>
            <a:ext cx="1076325" cy="5254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j-lt"/>
            </a:endParaRPr>
          </a:p>
        </p:txBody>
      </p:sp>
      <p:sp>
        <p:nvSpPr>
          <p:cNvPr id="24653" name="Text Box 230"/>
          <p:cNvSpPr txBox="1">
            <a:spLocks noChangeArrowheads="1"/>
          </p:cNvSpPr>
          <p:nvPr/>
        </p:nvSpPr>
        <p:spPr bwMode="auto">
          <a:xfrm>
            <a:off x="2298700" y="5284788"/>
            <a:ext cx="903288" cy="461963"/>
          </a:xfrm>
          <a:prstGeom prst="rect">
            <a:avLst/>
          </a:prstGeom>
          <a:noFill/>
          <a:ln w="9525">
            <a:noFill/>
            <a:miter lim="800000"/>
            <a:headEnd/>
            <a:tailEnd/>
          </a:ln>
        </p:spPr>
        <p:txBody>
          <a:bodyPr wrap="none">
            <a:spAutoFit/>
          </a:bodyPr>
          <a:lstStyle/>
          <a:p>
            <a:r>
              <a:rPr lang="en-US" b="1" dirty="0">
                <a:solidFill>
                  <a:srgbClr val="FFFF00"/>
                </a:solidFill>
                <a:latin typeface="+mj-lt"/>
              </a:rPr>
              <a:t>head</a:t>
            </a:r>
          </a:p>
        </p:txBody>
      </p:sp>
      <p:sp>
        <p:nvSpPr>
          <p:cNvPr id="798951" name="AutoShape 231"/>
          <p:cNvSpPr>
            <a:spLocks noChangeArrowheads="1"/>
          </p:cNvSpPr>
          <p:nvPr/>
        </p:nvSpPr>
        <p:spPr bwMode="auto">
          <a:xfrm>
            <a:off x="2965450" y="4298950"/>
            <a:ext cx="1076325" cy="525463"/>
          </a:xfrm>
          <a:prstGeom prst="roundRect">
            <a:avLst>
              <a:gd name="adj" fmla="val 16667"/>
            </a:avLst>
          </a:prstGeom>
          <a:solidFill>
            <a:schemeClr val="accent1"/>
          </a:solidFill>
          <a:ln w="38100">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j-lt"/>
            </a:endParaRPr>
          </a:p>
        </p:txBody>
      </p:sp>
      <p:grpSp>
        <p:nvGrpSpPr>
          <p:cNvPr id="24655" name="Group 232"/>
          <p:cNvGrpSpPr>
            <a:grpSpLocks/>
          </p:cNvGrpSpPr>
          <p:nvPr/>
        </p:nvGrpSpPr>
        <p:grpSpPr bwMode="auto">
          <a:xfrm>
            <a:off x="3122613" y="4405313"/>
            <a:ext cx="825500" cy="328613"/>
            <a:chOff x="1021" y="2245"/>
            <a:chExt cx="520" cy="207"/>
          </a:xfrm>
        </p:grpSpPr>
        <p:sp>
          <p:nvSpPr>
            <p:cNvPr id="24659" name="Rectangle 233"/>
            <p:cNvSpPr>
              <a:spLocks noChangeArrowheads="1"/>
            </p:cNvSpPr>
            <p:nvPr/>
          </p:nvSpPr>
          <p:spPr bwMode="auto">
            <a:xfrm>
              <a:off x="1021" y="2245"/>
              <a:ext cx="130" cy="206"/>
            </a:xfrm>
            <a:prstGeom prst="rect">
              <a:avLst/>
            </a:prstGeom>
            <a:solidFill>
              <a:schemeClr val="accent1"/>
            </a:solidFill>
            <a:ln w="28575">
              <a:solidFill>
                <a:schemeClr val="tx1"/>
              </a:solidFill>
              <a:miter lim="800000"/>
              <a:headEnd/>
              <a:tailEnd/>
            </a:ln>
          </p:spPr>
          <p:txBody>
            <a:bodyPr wrap="none" anchor="ctr"/>
            <a:lstStyle/>
            <a:p>
              <a:endParaRPr lang="en-US" dirty="0">
                <a:solidFill>
                  <a:srgbClr val="FFFF00"/>
                </a:solidFill>
                <a:latin typeface="+mj-lt"/>
              </a:endParaRPr>
            </a:p>
          </p:txBody>
        </p:sp>
        <p:sp>
          <p:nvSpPr>
            <p:cNvPr id="24660" name="Rectangle 234"/>
            <p:cNvSpPr>
              <a:spLocks noChangeArrowheads="1"/>
            </p:cNvSpPr>
            <p:nvPr/>
          </p:nvSpPr>
          <p:spPr bwMode="auto">
            <a:xfrm>
              <a:off x="1151" y="2245"/>
              <a:ext cx="130" cy="206"/>
            </a:xfrm>
            <a:prstGeom prst="rect">
              <a:avLst/>
            </a:prstGeom>
            <a:solidFill>
              <a:schemeClr val="accent1"/>
            </a:solidFill>
            <a:ln w="28575">
              <a:solidFill>
                <a:schemeClr val="tx1"/>
              </a:solidFill>
              <a:miter lim="800000"/>
              <a:headEnd/>
              <a:tailEnd/>
            </a:ln>
          </p:spPr>
          <p:txBody>
            <a:bodyPr wrap="none" anchor="ctr"/>
            <a:lstStyle/>
            <a:p>
              <a:endParaRPr lang="en-US" dirty="0">
                <a:solidFill>
                  <a:srgbClr val="FFFF00"/>
                </a:solidFill>
                <a:latin typeface="+mj-lt"/>
              </a:endParaRPr>
            </a:p>
          </p:txBody>
        </p:sp>
        <p:sp>
          <p:nvSpPr>
            <p:cNvPr id="24661" name="Rectangle 235"/>
            <p:cNvSpPr>
              <a:spLocks noChangeArrowheads="1"/>
            </p:cNvSpPr>
            <p:nvPr/>
          </p:nvSpPr>
          <p:spPr bwMode="auto">
            <a:xfrm>
              <a:off x="1281" y="2245"/>
              <a:ext cx="129" cy="206"/>
            </a:xfrm>
            <a:prstGeom prst="rect">
              <a:avLst/>
            </a:prstGeom>
            <a:solidFill>
              <a:schemeClr val="accent1"/>
            </a:solidFill>
            <a:ln w="28575">
              <a:solidFill>
                <a:schemeClr val="tx1"/>
              </a:solidFill>
              <a:miter lim="800000"/>
              <a:headEnd/>
              <a:tailEnd/>
            </a:ln>
          </p:spPr>
          <p:txBody>
            <a:bodyPr wrap="none" anchor="ctr"/>
            <a:lstStyle/>
            <a:p>
              <a:endParaRPr lang="en-US" dirty="0">
                <a:solidFill>
                  <a:srgbClr val="FFFF00"/>
                </a:solidFill>
                <a:latin typeface="+mj-lt"/>
              </a:endParaRPr>
            </a:p>
          </p:txBody>
        </p:sp>
        <p:sp>
          <p:nvSpPr>
            <p:cNvPr id="24662" name="Line 236"/>
            <p:cNvSpPr>
              <a:spLocks noChangeShapeType="1"/>
            </p:cNvSpPr>
            <p:nvPr/>
          </p:nvSpPr>
          <p:spPr bwMode="auto">
            <a:xfrm>
              <a:off x="1400" y="2245"/>
              <a:ext cx="129" cy="0"/>
            </a:xfrm>
            <a:prstGeom prst="line">
              <a:avLst/>
            </a:prstGeom>
            <a:noFill/>
            <a:ln w="28575">
              <a:solidFill>
                <a:schemeClr val="tx1"/>
              </a:solidFill>
              <a:round/>
              <a:headEnd/>
              <a:tailEnd/>
            </a:ln>
          </p:spPr>
          <p:txBody>
            <a:bodyPr wrap="none" anchor="ctr"/>
            <a:lstStyle/>
            <a:p>
              <a:endParaRPr lang="en-US" dirty="0">
                <a:solidFill>
                  <a:srgbClr val="FFFF00"/>
                </a:solidFill>
                <a:latin typeface="+mj-lt"/>
              </a:endParaRPr>
            </a:p>
          </p:txBody>
        </p:sp>
        <p:sp>
          <p:nvSpPr>
            <p:cNvPr id="24663" name="Line 237"/>
            <p:cNvSpPr>
              <a:spLocks noChangeShapeType="1"/>
            </p:cNvSpPr>
            <p:nvPr/>
          </p:nvSpPr>
          <p:spPr bwMode="auto">
            <a:xfrm>
              <a:off x="1400" y="2451"/>
              <a:ext cx="129" cy="0"/>
            </a:xfrm>
            <a:prstGeom prst="line">
              <a:avLst/>
            </a:prstGeom>
            <a:noFill/>
            <a:ln w="28575">
              <a:solidFill>
                <a:schemeClr val="tx1"/>
              </a:solidFill>
              <a:round/>
              <a:headEnd/>
              <a:tailEnd/>
            </a:ln>
          </p:spPr>
          <p:txBody>
            <a:bodyPr wrap="none" anchor="ctr"/>
            <a:lstStyle/>
            <a:p>
              <a:endParaRPr lang="en-US" dirty="0">
                <a:solidFill>
                  <a:srgbClr val="FFFF00"/>
                </a:solidFill>
                <a:latin typeface="+mj-lt"/>
              </a:endParaRPr>
            </a:p>
          </p:txBody>
        </p:sp>
        <p:grpSp>
          <p:nvGrpSpPr>
            <p:cNvPr id="24664" name="Group 238"/>
            <p:cNvGrpSpPr>
              <a:grpSpLocks/>
            </p:cNvGrpSpPr>
            <p:nvPr/>
          </p:nvGrpSpPr>
          <p:grpSpPr bwMode="auto">
            <a:xfrm>
              <a:off x="1306" y="2314"/>
              <a:ext cx="61" cy="77"/>
              <a:chOff x="2744" y="3360"/>
              <a:chExt cx="271" cy="215"/>
            </a:xfrm>
          </p:grpSpPr>
          <p:sp>
            <p:nvSpPr>
              <p:cNvPr id="24672" name="Oval 239"/>
              <p:cNvSpPr>
                <a:spLocks noChangeArrowheads="1"/>
              </p:cNvSpPr>
              <p:nvPr/>
            </p:nvSpPr>
            <p:spPr bwMode="auto">
              <a:xfrm>
                <a:off x="2744" y="3360"/>
                <a:ext cx="271" cy="215"/>
              </a:xfrm>
              <a:prstGeom prst="ellipse">
                <a:avLst/>
              </a:prstGeom>
              <a:solidFill>
                <a:srgbClr val="66FF33"/>
              </a:solidFill>
              <a:ln w="28575">
                <a:solidFill>
                  <a:schemeClr val="tx1"/>
                </a:solidFill>
                <a:round/>
                <a:headEnd/>
                <a:tailEnd/>
              </a:ln>
            </p:spPr>
            <p:txBody>
              <a:bodyPr wrap="none" anchor="ctr"/>
              <a:lstStyle/>
              <a:p>
                <a:pPr algn="r"/>
                <a:endParaRPr lang="en-US" sz="4400" u="sng" dirty="0">
                  <a:solidFill>
                    <a:srgbClr val="FFFF00"/>
                  </a:solidFill>
                  <a:latin typeface="+mj-lt"/>
                </a:endParaRPr>
              </a:p>
            </p:txBody>
          </p:sp>
          <p:sp>
            <p:nvSpPr>
              <p:cNvPr id="24673" name="Oval 240"/>
              <p:cNvSpPr>
                <a:spLocks noChangeArrowheads="1"/>
              </p:cNvSpPr>
              <p:nvPr/>
            </p:nvSpPr>
            <p:spPr bwMode="auto">
              <a:xfrm>
                <a:off x="2898" y="3398"/>
                <a:ext cx="71" cy="60"/>
              </a:xfrm>
              <a:prstGeom prst="ellipse">
                <a:avLst/>
              </a:prstGeom>
              <a:solidFill>
                <a:srgbClr val="00FFFF"/>
              </a:solidFill>
              <a:ln w="28575">
                <a:solidFill>
                  <a:schemeClr val="tx1"/>
                </a:solidFill>
                <a:round/>
                <a:headEnd/>
                <a:tailEnd/>
              </a:ln>
            </p:spPr>
            <p:txBody>
              <a:bodyPr wrap="none" anchor="ctr"/>
              <a:lstStyle/>
              <a:p>
                <a:endParaRPr lang="en-US" dirty="0">
                  <a:solidFill>
                    <a:srgbClr val="FFFF00"/>
                  </a:solidFill>
                  <a:latin typeface="+mj-lt"/>
                </a:endParaRPr>
              </a:p>
            </p:txBody>
          </p:sp>
        </p:grpSp>
        <p:grpSp>
          <p:nvGrpSpPr>
            <p:cNvPr id="24665" name="Group 241"/>
            <p:cNvGrpSpPr>
              <a:grpSpLocks/>
            </p:cNvGrpSpPr>
            <p:nvPr/>
          </p:nvGrpSpPr>
          <p:grpSpPr bwMode="auto">
            <a:xfrm>
              <a:off x="1181" y="2310"/>
              <a:ext cx="61" cy="77"/>
              <a:chOff x="3648" y="3312"/>
              <a:chExt cx="271" cy="215"/>
            </a:xfrm>
          </p:grpSpPr>
          <p:sp>
            <p:nvSpPr>
              <p:cNvPr id="24670" name="Oval 242"/>
              <p:cNvSpPr>
                <a:spLocks noChangeArrowheads="1"/>
              </p:cNvSpPr>
              <p:nvPr/>
            </p:nvSpPr>
            <p:spPr bwMode="auto">
              <a:xfrm>
                <a:off x="3648" y="3312"/>
                <a:ext cx="271" cy="215"/>
              </a:xfrm>
              <a:prstGeom prst="ellipse">
                <a:avLst/>
              </a:prstGeom>
              <a:solidFill>
                <a:srgbClr val="FF0000"/>
              </a:solidFill>
              <a:ln w="28575">
                <a:solidFill>
                  <a:schemeClr val="tx1"/>
                </a:solidFill>
                <a:round/>
                <a:headEnd/>
                <a:tailEnd/>
              </a:ln>
            </p:spPr>
            <p:txBody>
              <a:bodyPr wrap="none" anchor="ctr"/>
              <a:lstStyle/>
              <a:p>
                <a:pPr algn="r"/>
                <a:endParaRPr lang="en-US" sz="4400" u="sng" dirty="0">
                  <a:solidFill>
                    <a:srgbClr val="FFFF00"/>
                  </a:solidFill>
                  <a:latin typeface="+mj-lt"/>
                </a:endParaRPr>
              </a:p>
            </p:txBody>
          </p:sp>
          <p:sp>
            <p:nvSpPr>
              <p:cNvPr id="24671" name="Oval 243"/>
              <p:cNvSpPr>
                <a:spLocks noChangeArrowheads="1"/>
              </p:cNvSpPr>
              <p:nvPr/>
            </p:nvSpPr>
            <p:spPr bwMode="auto">
              <a:xfrm>
                <a:off x="3802" y="3350"/>
                <a:ext cx="71" cy="60"/>
              </a:xfrm>
              <a:prstGeom prst="ellipse">
                <a:avLst/>
              </a:prstGeom>
              <a:solidFill>
                <a:srgbClr val="FF7C80"/>
              </a:solidFill>
              <a:ln w="28575">
                <a:solidFill>
                  <a:schemeClr val="tx1"/>
                </a:solidFill>
                <a:round/>
                <a:headEnd/>
                <a:tailEnd/>
              </a:ln>
            </p:spPr>
            <p:txBody>
              <a:bodyPr wrap="none" anchor="ctr"/>
              <a:lstStyle/>
              <a:p>
                <a:endParaRPr lang="en-US" dirty="0">
                  <a:solidFill>
                    <a:srgbClr val="FFFF00"/>
                  </a:solidFill>
                  <a:latin typeface="+mj-lt"/>
                </a:endParaRPr>
              </a:p>
            </p:txBody>
          </p:sp>
        </p:grpSp>
        <p:sp>
          <p:nvSpPr>
            <p:cNvPr id="24666" name="Rectangle 244"/>
            <p:cNvSpPr>
              <a:spLocks noChangeArrowheads="1"/>
            </p:cNvSpPr>
            <p:nvPr/>
          </p:nvSpPr>
          <p:spPr bwMode="auto">
            <a:xfrm>
              <a:off x="1411" y="2246"/>
              <a:ext cx="130" cy="206"/>
            </a:xfrm>
            <a:prstGeom prst="rect">
              <a:avLst/>
            </a:prstGeom>
            <a:solidFill>
              <a:schemeClr val="accent1"/>
            </a:solidFill>
            <a:ln w="28575">
              <a:solidFill>
                <a:schemeClr val="tx1"/>
              </a:solidFill>
              <a:miter lim="800000"/>
              <a:headEnd/>
              <a:tailEnd/>
            </a:ln>
          </p:spPr>
          <p:txBody>
            <a:bodyPr wrap="none" anchor="ctr"/>
            <a:lstStyle/>
            <a:p>
              <a:endParaRPr lang="en-US" dirty="0">
                <a:solidFill>
                  <a:srgbClr val="FFFF00"/>
                </a:solidFill>
                <a:latin typeface="+mj-lt"/>
              </a:endParaRPr>
            </a:p>
          </p:txBody>
        </p:sp>
        <p:grpSp>
          <p:nvGrpSpPr>
            <p:cNvPr id="24667" name="Group 245"/>
            <p:cNvGrpSpPr>
              <a:grpSpLocks/>
            </p:cNvGrpSpPr>
            <p:nvPr/>
          </p:nvGrpSpPr>
          <p:grpSpPr bwMode="auto">
            <a:xfrm>
              <a:off x="1051" y="2311"/>
              <a:ext cx="61" cy="77"/>
              <a:chOff x="2744" y="3360"/>
              <a:chExt cx="271" cy="215"/>
            </a:xfrm>
          </p:grpSpPr>
          <p:sp>
            <p:nvSpPr>
              <p:cNvPr id="24668" name="Oval 246"/>
              <p:cNvSpPr>
                <a:spLocks noChangeArrowheads="1"/>
              </p:cNvSpPr>
              <p:nvPr/>
            </p:nvSpPr>
            <p:spPr bwMode="auto">
              <a:xfrm>
                <a:off x="2744" y="3360"/>
                <a:ext cx="271" cy="215"/>
              </a:xfrm>
              <a:prstGeom prst="ellipse">
                <a:avLst/>
              </a:prstGeom>
              <a:solidFill>
                <a:srgbClr val="FFFF00"/>
              </a:solidFill>
              <a:ln w="28575">
                <a:solidFill>
                  <a:schemeClr val="tx1"/>
                </a:solidFill>
                <a:round/>
                <a:headEnd/>
                <a:tailEnd/>
              </a:ln>
            </p:spPr>
            <p:txBody>
              <a:bodyPr wrap="none" anchor="ctr"/>
              <a:lstStyle/>
              <a:p>
                <a:pPr algn="r"/>
                <a:endParaRPr lang="en-US" sz="4400" u="sng" dirty="0">
                  <a:solidFill>
                    <a:srgbClr val="FFFF00"/>
                  </a:solidFill>
                  <a:latin typeface="+mj-lt"/>
                </a:endParaRPr>
              </a:p>
            </p:txBody>
          </p:sp>
          <p:sp>
            <p:nvSpPr>
              <p:cNvPr id="24669" name="Oval 247"/>
              <p:cNvSpPr>
                <a:spLocks noChangeArrowheads="1"/>
              </p:cNvSpPr>
              <p:nvPr/>
            </p:nvSpPr>
            <p:spPr bwMode="auto">
              <a:xfrm>
                <a:off x="2898" y="3398"/>
                <a:ext cx="71" cy="60"/>
              </a:xfrm>
              <a:prstGeom prst="ellipse">
                <a:avLst/>
              </a:prstGeom>
              <a:solidFill>
                <a:srgbClr val="FFFF00"/>
              </a:solidFill>
              <a:ln w="28575">
                <a:solidFill>
                  <a:schemeClr val="tx1"/>
                </a:solidFill>
                <a:round/>
                <a:headEnd/>
                <a:tailEnd/>
              </a:ln>
            </p:spPr>
            <p:txBody>
              <a:bodyPr wrap="none" anchor="ctr"/>
              <a:lstStyle/>
              <a:p>
                <a:endParaRPr lang="en-US" dirty="0">
                  <a:solidFill>
                    <a:srgbClr val="FFFF00"/>
                  </a:solidFill>
                  <a:latin typeface="+mj-lt"/>
                </a:endParaRPr>
              </a:p>
            </p:txBody>
          </p:sp>
        </p:grpSp>
      </p:grpSp>
      <p:sp>
        <p:nvSpPr>
          <p:cNvPr id="24656" name="Line 248"/>
          <p:cNvSpPr>
            <a:spLocks noChangeShapeType="1"/>
          </p:cNvSpPr>
          <p:nvPr/>
        </p:nvSpPr>
        <p:spPr bwMode="auto">
          <a:xfrm>
            <a:off x="2640013" y="2609850"/>
            <a:ext cx="457200" cy="1755775"/>
          </a:xfrm>
          <a:prstGeom prst="line">
            <a:avLst/>
          </a:prstGeom>
          <a:noFill/>
          <a:ln w="9525">
            <a:solidFill>
              <a:schemeClr val="tx1"/>
            </a:solidFill>
            <a:prstDash val="sysDot"/>
            <a:round/>
            <a:headEnd/>
            <a:tailEnd/>
          </a:ln>
        </p:spPr>
        <p:txBody>
          <a:bodyPr>
            <a:spAutoFit/>
          </a:bodyPr>
          <a:lstStyle/>
          <a:p>
            <a:endParaRPr lang="en-US" dirty="0">
              <a:solidFill>
                <a:srgbClr val="FFFF00"/>
              </a:solidFill>
              <a:latin typeface="+mj-lt"/>
            </a:endParaRPr>
          </a:p>
        </p:txBody>
      </p:sp>
      <p:sp>
        <p:nvSpPr>
          <p:cNvPr id="24657" name="Line 249"/>
          <p:cNvSpPr>
            <a:spLocks noChangeShapeType="1"/>
          </p:cNvSpPr>
          <p:nvPr/>
        </p:nvSpPr>
        <p:spPr bwMode="auto">
          <a:xfrm flipH="1">
            <a:off x="3956050" y="2659063"/>
            <a:ext cx="2360613" cy="1697038"/>
          </a:xfrm>
          <a:prstGeom prst="line">
            <a:avLst/>
          </a:prstGeom>
          <a:noFill/>
          <a:ln w="9525">
            <a:solidFill>
              <a:schemeClr val="tx1"/>
            </a:solidFill>
            <a:prstDash val="sysDot"/>
            <a:round/>
            <a:headEnd/>
            <a:tailEnd/>
          </a:ln>
        </p:spPr>
        <p:txBody>
          <a:bodyPr>
            <a:spAutoFit/>
          </a:bodyPr>
          <a:lstStyle/>
          <a:p>
            <a:endParaRPr lang="en-US" dirty="0">
              <a:solidFill>
                <a:srgbClr val="FFFF00"/>
              </a:solidFill>
              <a:latin typeface="+mj-lt"/>
            </a:endParaRPr>
          </a:p>
        </p:txBody>
      </p:sp>
      <p:sp>
        <p:nvSpPr>
          <p:cNvPr id="24658" name="Freeform 250"/>
          <p:cNvSpPr>
            <a:spLocks/>
          </p:cNvSpPr>
          <p:nvPr/>
        </p:nvSpPr>
        <p:spPr bwMode="auto">
          <a:xfrm>
            <a:off x="3847723" y="4513263"/>
            <a:ext cx="463927" cy="909763"/>
          </a:xfrm>
          <a:custGeom>
            <a:avLst/>
            <a:gdLst>
              <a:gd name="T0" fmla="*/ 0 w 310"/>
              <a:gd name="T1" fmla="*/ 632 h 632"/>
              <a:gd name="T2" fmla="*/ 270 w 310"/>
              <a:gd name="T3" fmla="*/ 297 h 632"/>
              <a:gd name="T4" fmla="*/ 242 w 310"/>
              <a:gd name="T5" fmla="*/ 74 h 632"/>
              <a:gd name="T6" fmla="*/ 130 w 310"/>
              <a:gd name="T7" fmla="*/ 0 h 632"/>
              <a:gd name="T8" fmla="*/ 0 60000 65536"/>
              <a:gd name="T9" fmla="*/ 0 60000 65536"/>
              <a:gd name="T10" fmla="*/ 0 60000 65536"/>
              <a:gd name="T11" fmla="*/ 0 60000 65536"/>
              <a:gd name="T12" fmla="*/ 0 w 310"/>
              <a:gd name="T13" fmla="*/ 0 h 632"/>
              <a:gd name="T14" fmla="*/ 310 w 310"/>
              <a:gd name="T15" fmla="*/ 632 h 632"/>
            </a:gdLst>
            <a:ahLst/>
            <a:cxnLst>
              <a:cxn ang="T8">
                <a:pos x="T0" y="T1"/>
              </a:cxn>
              <a:cxn ang="T9">
                <a:pos x="T2" y="T3"/>
              </a:cxn>
              <a:cxn ang="T10">
                <a:pos x="T4" y="T5"/>
              </a:cxn>
              <a:cxn ang="T11">
                <a:pos x="T6" y="T7"/>
              </a:cxn>
            </a:cxnLst>
            <a:rect l="T12" t="T13" r="T14" b="T15"/>
            <a:pathLst>
              <a:path w="310" h="632">
                <a:moveTo>
                  <a:pt x="0" y="632"/>
                </a:moveTo>
                <a:cubicBezTo>
                  <a:pt x="115" y="511"/>
                  <a:pt x="230" y="390"/>
                  <a:pt x="270" y="297"/>
                </a:cubicBezTo>
                <a:cubicBezTo>
                  <a:pt x="310" y="204"/>
                  <a:pt x="265" y="123"/>
                  <a:pt x="242" y="74"/>
                </a:cubicBezTo>
                <a:cubicBezTo>
                  <a:pt x="219" y="25"/>
                  <a:pt x="174" y="12"/>
                  <a:pt x="130" y="0"/>
                </a:cubicBezTo>
              </a:path>
            </a:pathLst>
          </a:custGeom>
          <a:noFill/>
          <a:ln w="76200">
            <a:solidFill>
              <a:schemeClr val="bg1"/>
            </a:solidFill>
            <a:round/>
            <a:headEnd/>
            <a:tailEnd type="triangle" w="med" len="med"/>
          </a:ln>
        </p:spPr>
        <p:txBody>
          <a:bodyPr wrap="none">
            <a:noAutofit/>
          </a:bodyPr>
          <a:lstStyle/>
          <a:p>
            <a:endParaRPr lang="en-US" dirty="0">
              <a:solidFill>
                <a:srgbClr val="FFFF00"/>
              </a:solidFill>
              <a:latin typeface="+mj-lt"/>
            </a:endParaRPr>
          </a:p>
        </p:txBody>
      </p:sp>
      <p:sp>
        <p:nvSpPr>
          <p:cNvPr id="24581" name="Rectangle 3"/>
          <p:cNvSpPr>
            <a:spLocks noGrp="1" noChangeArrowheads="1"/>
          </p:cNvSpPr>
          <p:nvPr>
            <p:ph type="title"/>
          </p:nvPr>
        </p:nvSpPr>
        <p:spPr>
          <a:xfrm>
            <a:off x="698500" y="427038"/>
            <a:ext cx="7772400" cy="1143000"/>
          </a:xfrm>
        </p:spPr>
        <p:txBody>
          <a:bodyPr/>
          <a:lstStyle/>
          <a:p>
            <a:r>
              <a:rPr lang="en-US" dirty="0"/>
              <a:t>Naïve Idea</a:t>
            </a:r>
          </a:p>
        </p:txBody>
      </p:sp>
      <p:sp>
        <p:nvSpPr>
          <p:cNvPr id="99" name="Footer Placeholder 98"/>
          <p:cNvSpPr>
            <a:spLocks noGrp="1"/>
          </p:cNvSpPr>
          <p:nvPr>
            <p:ph type="ftr" sz="quarter" idx="10"/>
          </p:nvPr>
        </p:nvSpPr>
        <p:spPr/>
        <p:txBody>
          <a:bodyPr/>
          <a:lstStyle/>
          <a:p>
            <a:pPr>
              <a:defRPr/>
            </a:pPr>
            <a:r>
              <a:rPr lang="en-US" dirty="0">
                <a:latin typeface="+mj-lt"/>
              </a:rPr>
              <a:t>Art of Multiprocessor Programming</a:t>
            </a:r>
          </a:p>
        </p:txBody>
      </p:sp>
      <p:sp>
        <p:nvSpPr>
          <p:cNvPr id="98" name="Slide Number Placeholder 97"/>
          <p:cNvSpPr>
            <a:spLocks noGrp="1"/>
          </p:cNvSpPr>
          <p:nvPr>
            <p:ph type="sldNum" sz="quarter" idx="11"/>
          </p:nvPr>
        </p:nvSpPr>
        <p:spPr/>
        <p:txBody>
          <a:bodyPr/>
          <a:lstStyle/>
          <a:p>
            <a:pPr>
              <a:defRPr/>
            </a:pPr>
            <a:fld id="{E6B53126-0003-4205-8CA0-12067C577708}" type="slidenum">
              <a:rPr lang="ar-SA" smtClean="0">
                <a:latin typeface="+mj-lt"/>
              </a:rPr>
              <a:pPr>
                <a:defRPr/>
              </a:pPr>
              <a:t>18</a:t>
            </a:fld>
            <a:endParaRPr lang="en-US" dirty="0">
              <a:latin typeface="+mj-lt"/>
            </a:endParaRPr>
          </a:p>
        </p:txBody>
      </p:sp>
      <p:grpSp>
        <p:nvGrpSpPr>
          <p:cNvPr id="24582" name="Group 160"/>
          <p:cNvGrpSpPr>
            <a:grpSpLocks/>
          </p:cNvGrpSpPr>
          <p:nvPr/>
        </p:nvGrpSpPr>
        <p:grpSpPr bwMode="auto">
          <a:xfrm>
            <a:off x="2662238" y="1719263"/>
            <a:ext cx="3663950" cy="919162"/>
            <a:chOff x="1677" y="1083"/>
            <a:chExt cx="2308" cy="579"/>
          </a:xfrm>
        </p:grpSpPr>
        <p:sp>
          <p:nvSpPr>
            <p:cNvPr id="798820" name="Rectangle 100"/>
            <p:cNvSpPr>
              <a:spLocks noChangeArrowheads="1"/>
            </p:cNvSpPr>
            <p:nvPr/>
          </p:nvSpPr>
          <p:spPr bwMode="auto">
            <a:xfrm>
              <a:off x="1677" y="1083"/>
              <a:ext cx="576" cy="576"/>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j-lt"/>
              </a:endParaRPr>
            </a:p>
          </p:txBody>
        </p:sp>
        <p:sp>
          <p:nvSpPr>
            <p:cNvPr id="798821" name="Rectangle 101"/>
            <p:cNvSpPr>
              <a:spLocks noChangeArrowheads="1"/>
            </p:cNvSpPr>
            <p:nvPr/>
          </p:nvSpPr>
          <p:spPr bwMode="auto">
            <a:xfrm>
              <a:off x="2253" y="1083"/>
              <a:ext cx="576" cy="576"/>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j-lt"/>
              </a:endParaRPr>
            </a:p>
          </p:txBody>
        </p:sp>
        <p:sp>
          <p:nvSpPr>
            <p:cNvPr id="798822" name="Rectangle 102"/>
            <p:cNvSpPr>
              <a:spLocks noChangeArrowheads="1"/>
            </p:cNvSpPr>
            <p:nvPr/>
          </p:nvSpPr>
          <p:spPr bwMode="auto">
            <a:xfrm>
              <a:off x="2829" y="1083"/>
              <a:ext cx="576" cy="576"/>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j-lt"/>
              </a:endParaRPr>
            </a:p>
          </p:txBody>
        </p:sp>
        <p:sp>
          <p:nvSpPr>
            <p:cNvPr id="798823" name="Line 103"/>
            <p:cNvSpPr>
              <a:spLocks noChangeShapeType="1"/>
            </p:cNvSpPr>
            <p:nvPr/>
          </p:nvSpPr>
          <p:spPr bwMode="auto">
            <a:xfrm>
              <a:off x="3357" y="1083"/>
              <a:ext cx="576" cy="0"/>
            </a:xfrm>
            <a:prstGeom prst="line">
              <a:avLst/>
            </a:prstGeom>
            <a:no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j-lt"/>
              </a:endParaRPr>
            </a:p>
          </p:txBody>
        </p:sp>
        <p:grpSp>
          <p:nvGrpSpPr>
            <p:cNvPr id="24642" name="Group 105"/>
            <p:cNvGrpSpPr>
              <a:grpSpLocks/>
            </p:cNvGrpSpPr>
            <p:nvPr/>
          </p:nvGrpSpPr>
          <p:grpSpPr bwMode="auto">
            <a:xfrm>
              <a:off x="3021" y="1275"/>
              <a:ext cx="271" cy="215"/>
              <a:chOff x="2744" y="3360"/>
              <a:chExt cx="271" cy="215"/>
            </a:xfrm>
          </p:grpSpPr>
          <p:sp>
            <p:nvSpPr>
              <p:cNvPr id="24650" name="Oval 106"/>
              <p:cNvSpPr>
                <a:spLocks noChangeArrowheads="1"/>
              </p:cNvSpPr>
              <p:nvPr/>
            </p:nvSpPr>
            <p:spPr bwMode="auto">
              <a:xfrm>
                <a:off x="2744" y="3360"/>
                <a:ext cx="271" cy="215"/>
              </a:xfrm>
              <a:prstGeom prst="ellipse">
                <a:avLst/>
              </a:prstGeom>
              <a:solidFill>
                <a:srgbClr val="66FF33"/>
              </a:solidFill>
              <a:ln w="38100">
                <a:solidFill>
                  <a:schemeClr val="tx1"/>
                </a:solidFill>
                <a:round/>
                <a:headEnd/>
                <a:tailEnd/>
              </a:ln>
            </p:spPr>
            <p:txBody>
              <a:bodyPr wrap="none" anchor="ctr"/>
              <a:lstStyle/>
              <a:p>
                <a:pPr algn="r"/>
                <a:endParaRPr lang="en-US" sz="4400" u="sng" dirty="0">
                  <a:solidFill>
                    <a:srgbClr val="FFFF00"/>
                  </a:solidFill>
                  <a:latin typeface="+mj-lt"/>
                </a:endParaRPr>
              </a:p>
            </p:txBody>
          </p:sp>
          <p:sp>
            <p:nvSpPr>
              <p:cNvPr id="24651" name="Oval 107"/>
              <p:cNvSpPr>
                <a:spLocks noChangeArrowheads="1"/>
              </p:cNvSpPr>
              <p:nvPr/>
            </p:nvSpPr>
            <p:spPr bwMode="auto">
              <a:xfrm>
                <a:off x="2898" y="3398"/>
                <a:ext cx="71" cy="60"/>
              </a:xfrm>
              <a:prstGeom prst="ellipse">
                <a:avLst/>
              </a:prstGeom>
              <a:solidFill>
                <a:srgbClr val="00FFFF"/>
              </a:solidFill>
              <a:ln w="19050">
                <a:solidFill>
                  <a:schemeClr val="tx1"/>
                </a:solidFill>
                <a:round/>
                <a:headEnd/>
                <a:tailEnd/>
              </a:ln>
            </p:spPr>
            <p:txBody>
              <a:bodyPr wrap="none" anchor="ctr"/>
              <a:lstStyle/>
              <a:p>
                <a:endParaRPr lang="en-US" dirty="0">
                  <a:solidFill>
                    <a:srgbClr val="FFFF00"/>
                  </a:solidFill>
                  <a:latin typeface="+mj-lt"/>
                </a:endParaRPr>
              </a:p>
            </p:txBody>
          </p:sp>
        </p:grpSp>
        <p:grpSp>
          <p:nvGrpSpPr>
            <p:cNvPr id="24643" name="Group 108"/>
            <p:cNvGrpSpPr>
              <a:grpSpLocks/>
            </p:cNvGrpSpPr>
            <p:nvPr/>
          </p:nvGrpSpPr>
          <p:grpSpPr bwMode="auto">
            <a:xfrm>
              <a:off x="2397" y="1264"/>
              <a:ext cx="271" cy="215"/>
              <a:chOff x="3648" y="3312"/>
              <a:chExt cx="271" cy="215"/>
            </a:xfrm>
          </p:grpSpPr>
          <p:sp>
            <p:nvSpPr>
              <p:cNvPr id="24648" name="Oval 109"/>
              <p:cNvSpPr>
                <a:spLocks noChangeArrowheads="1"/>
              </p:cNvSpPr>
              <p:nvPr/>
            </p:nvSpPr>
            <p:spPr bwMode="auto">
              <a:xfrm>
                <a:off x="3648" y="3312"/>
                <a:ext cx="271" cy="215"/>
              </a:xfrm>
              <a:prstGeom prst="ellipse">
                <a:avLst/>
              </a:prstGeom>
              <a:solidFill>
                <a:srgbClr val="FF0000"/>
              </a:solidFill>
              <a:ln w="38100">
                <a:solidFill>
                  <a:schemeClr val="tx1"/>
                </a:solidFill>
                <a:round/>
                <a:headEnd/>
                <a:tailEnd/>
              </a:ln>
            </p:spPr>
            <p:txBody>
              <a:bodyPr wrap="none" anchor="ctr"/>
              <a:lstStyle/>
              <a:p>
                <a:pPr algn="r"/>
                <a:endParaRPr lang="en-US" sz="4400" u="sng" dirty="0">
                  <a:solidFill>
                    <a:srgbClr val="FFFF00"/>
                  </a:solidFill>
                  <a:latin typeface="+mj-lt"/>
                </a:endParaRPr>
              </a:p>
            </p:txBody>
          </p:sp>
          <p:sp>
            <p:nvSpPr>
              <p:cNvPr id="24649" name="Oval 110"/>
              <p:cNvSpPr>
                <a:spLocks noChangeArrowheads="1"/>
              </p:cNvSpPr>
              <p:nvPr/>
            </p:nvSpPr>
            <p:spPr bwMode="auto">
              <a:xfrm>
                <a:off x="3802" y="3350"/>
                <a:ext cx="71" cy="60"/>
              </a:xfrm>
              <a:prstGeom prst="ellipse">
                <a:avLst/>
              </a:prstGeom>
              <a:solidFill>
                <a:srgbClr val="FF7C80"/>
              </a:solidFill>
              <a:ln w="19050">
                <a:solidFill>
                  <a:schemeClr val="tx1"/>
                </a:solidFill>
                <a:round/>
                <a:headEnd/>
                <a:tailEnd/>
              </a:ln>
            </p:spPr>
            <p:txBody>
              <a:bodyPr wrap="none" anchor="ctr"/>
              <a:lstStyle/>
              <a:p>
                <a:endParaRPr lang="en-US" dirty="0">
                  <a:solidFill>
                    <a:srgbClr val="FFFF00"/>
                  </a:solidFill>
                  <a:latin typeface="+mj-lt"/>
                </a:endParaRPr>
              </a:p>
            </p:txBody>
          </p:sp>
        </p:grpSp>
        <p:grpSp>
          <p:nvGrpSpPr>
            <p:cNvPr id="24644" name="Group 111"/>
            <p:cNvGrpSpPr>
              <a:grpSpLocks/>
            </p:cNvGrpSpPr>
            <p:nvPr/>
          </p:nvGrpSpPr>
          <p:grpSpPr bwMode="auto">
            <a:xfrm>
              <a:off x="1821" y="1275"/>
              <a:ext cx="271" cy="215"/>
              <a:chOff x="1872" y="2352"/>
              <a:chExt cx="271" cy="215"/>
            </a:xfrm>
          </p:grpSpPr>
          <p:sp>
            <p:nvSpPr>
              <p:cNvPr id="24646" name="Oval 112"/>
              <p:cNvSpPr>
                <a:spLocks noChangeArrowheads="1"/>
              </p:cNvSpPr>
              <p:nvPr/>
            </p:nvSpPr>
            <p:spPr bwMode="auto">
              <a:xfrm>
                <a:off x="1872" y="2352"/>
                <a:ext cx="271" cy="215"/>
              </a:xfrm>
              <a:prstGeom prst="ellipse">
                <a:avLst/>
              </a:prstGeom>
              <a:solidFill>
                <a:srgbClr val="FFFF00"/>
              </a:solidFill>
              <a:ln w="38100">
                <a:solidFill>
                  <a:schemeClr val="tx1"/>
                </a:solidFill>
                <a:round/>
                <a:headEnd/>
                <a:tailEnd/>
              </a:ln>
            </p:spPr>
            <p:txBody>
              <a:bodyPr wrap="none" anchor="ctr"/>
              <a:lstStyle/>
              <a:p>
                <a:pPr algn="r"/>
                <a:endParaRPr lang="en-US" sz="4400" u="sng" dirty="0">
                  <a:solidFill>
                    <a:srgbClr val="FFFF00"/>
                  </a:solidFill>
                  <a:latin typeface="+mj-lt"/>
                </a:endParaRPr>
              </a:p>
            </p:txBody>
          </p:sp>
          <p:sp>
            <p:nvSpPr>
              <p:cNvPr id="24647" name="Oval 113"/>
              <p:cNvSpPr>
                <a:spLocks noChangeArrowheads="1"/>
              </p:cNvSpPr>
              <p:nvPr/>
            </p:nvSpPr>
            <p:spPr bwMode="auto">
              <a:xfrm>
                <a:off x="2026" y="2390"/>
                <a:ext cx="71" cy="60"/>
              </a:xfrm>
              <a:prstGeom prst="ellipse">
                <a:avLst/>
              </a:prstGeom>
              <a:solidFill>
                <a:schemeClr val="bg1"/>
              </a:solidFill>
              <a:ln w="19050">
                <a:solidFill>
                  <a:schemeClr val="tx1"/>
                </a:solidFill>
                <a:round/>
                <a:headEnd/>
                <a:tailEnd/>
              </a:ln>
            </p:spPr>
            <p:txBody>
              <a:bodyPr wrap="none" anchor="ctr"/>
              <a:lstStyle/>
              <a:p>
                <a:endParaRPr lang="en-US" dirty="0">
                  <a:solidFill>
                    <a:srgbClr val="FFFF00"/>
                  </a:solidFill>
                  <a:latin typeface="+mj-lt"/>
                </a:endParaRPr>
              </a:p>
            </p:txBody>
          </p:sp>
        </p:grpSp>
        <p:sp>
          <p:nvSpPr>
            <p:cNvPr id="798834" name="Rectangle 114"/>
            <p:cNvSpPr>
              <a:spLocks noChangeArrowheads="1"/>
            </p:cNvSpPr>
            <p:nvPr/>
          </p:nvSpPr>
          <p:spPr bwMode="auto">
            <a:xfrm>
              <a:off x="3409" y="1086"/>
              <a:ext cx="576" cy="576"/>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j-lt"/>
              </a:endParaRPr>
            </a:p>
          </p:txBody>
        </p:sp>
      </p:grpSp>
      <p:sp>
        <p:nvSpPr>
          <p:cNvPr id="798774" name="AutoShape 54"/>
          <p:cNvSpPr>
            <a:spLocks noChangeArrowheads="1"/>
          </p:cNvSpPr>
          <p:nvPr/>
        </p:nvSpPr>
        <p:spPr bwMode="auto">
          <a:xfrm>
            <a:off x="5735638" y="4692651"/>
            <a:ext cx="1076325" cy="525463"/>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j-lt"/>
            </a:endParaRPr>
          </a:p>
        </p:txBody>
      </p:sp>
      <p:grpSp>
        <p:nvGrpSpPr>
          <p:cNvPr id="101" name="Group 100"/>
          <p:cNvGrpSpPr/>
          <p:nvPr/>
        </p:nvGrpSpPr>
        <p:grpSpPr>
          <a:xfrm>
            <a:off x="3838669" y="3995741"/>
            <a:ext cx="3241457" cy="1499713"/>
            <a:chOff x="3838669" y="3995741"/>
            <a:chExt cx="3241457" cy="1499713"/>
          </a:xfrm>
        </p:grpSpPr>
        <p:sp>
          <p:nvSpPr>
            <p:cNvPr id="24634" name="Text Box 29"/>
            <p:cNvSpPr txBox="1">
              <a:spLocks noChangeArrowheads="1"/>
            </p:cNvSpPr>
            <p:nvPr/>
          </p:nvSpPr>
          <p:spPr bwMode="auto">
            <a:xfrm>
              <a:off x="5711701" y="3995741"/>
              <a:ext cx="1368425" cy="584200"/>
            </a:xfrm>
            <a:prstGeom prst="rect">
              <a:avLst/>
            </a:prstGeom>
            <a:noFill/>
            <a:ln w="9525">
              <a:noFill/>
              <a:miter lim="800000"/>
              <a:headEnd/>
              <a:tailEnd/>
            </a:ln>
          </p:spPr>
          <p:txBody>
            <a:bodyPr wrap="none">
              <a:spAutoFit/>
            </a:bodyPr>
            <a:lstStyle/>
            <a:p>
              <a:pPr algn="r"/>
              <a:r>
                <a:rPr lang="en-US" sz="3200" b="1" dirty="0">
                  <a:solidFill>
                    <a:srgbClr val="FFFF00"/>
                  </a:solidFill>
                  <a:latin typeface="+mj-lt"/>
                </a:rPr>
                <a:t>deq    </a:t>
              </a:r>
            </a:p>
          </p:txBody>
        </p:sp>
        <p:grpSp>
          <p:nvGrpSpPr>
            <p:cNvPr id="24635" name="Group 49"/>
            <p:cNvGrpSpPr>
              <a:grpSpLocks/>
            </p:cNvGrpSpPr>
            <p:nvPr/>
          </p:nvGrpSpPr>
          <p:grpSpPr bwMode="auto">
            <a:xfrm>
              <a:off x="6643691" y="4135441"/>
              <a:ext cx="430213" cy="341313"/>
              <a:chOff x="1872" y="2352"/>
              <a:chExt cx="271" cy="215"/>
            </a:xfrm>
          </p:grpSpPr>
          <p:sp>
            <p:nvSpPr>
              <p:cNvPr id="24636" name="Oval 50"/>
              <p:cNvSpPr>
                <a:spLocks noChangeArrowheads="1"/>
              </p:cNvSpPr>
              <p:nvPr/>
            </p:nvSpPr>
            <p:spPr bwMode="auto">
              <a:xfrm>
                <a:off x="1872" y="2352"/>
                <a:ext cx="271" cy="215"/>
              </a:xfrm>
              <a:prstGeom prst="ellipse">
                <a:avLst/>
              </a:prstGeom>
              <a:solidFill>
                <a:srgbClr val="FFFF00"/>
              </a:solidFill>
              <a:ln w="38100">
                <a:solidFill>
                  <a:schemeClr val="tx1"/>
                </a:solidFill>
                <a:round/>
                <a:headEnd/>
                <a:tailEnd/>
              </a:ln>
              <a:effectLst>
                <a:glow rad="139700">
                  <a:schemeClr val="accent3">
                    <a:satMod val="175000"/>
                    <a:alpha val="40000"/>
                  </a:schemeClr>
                </a:glow>
              </a:effectLst>
            </p:spPr>
            <p:txBody>
              <a:bodyPr wrap="none" anchor="ctr"/>
              <a:lstStyle/>
              <a:p>
                <a:pPr algn="r"/>
                <a:endParaRPr lang="en-US" sz="4400" u="sng" dirty="0">
                  <a:solidFill>
                    <a:srgbClr val="FFFF00"/>
                  </a:solidFill>
                  <a:latin typeface="+mj-lt"/>
                </a:endParaRPr>
              </a:p>
            </p:txBody>
          </p:sp>
          <p:sp>
            <p:nvSpPr>
              <p:cNvPr id="24637" name="Oval 51"/>
              <p:cNvSpPr>
                <a:spLocks noChangeArrowheads="1"/>
              </p:cNvSpPr>
              <p:nvPr/>
            </p:nvSpPr>
            <p:spPr bwMode="auto">
              <a:xfrm>
                <a:off x="2026" y="2390"/>
                <a:ext cx="71" cy="60"/>
              </a:xfrm>
              <a:prstGeom prst="ellipse">
                <a:avLst/>
              </a:prstGeom>
              <a:solidFill>
                <a:schemeClr val="bg1"/>
              </a:solidFill>
              <a:ln w="19050">
                <a:solidFill>
                  <a:schemeClr val="bg1"/>
                </a:solidFill>
                <a:round/>
                <a:headEnd/>
                <a:tailEnd/>
              </a:ln>
            </p:spPr>
            <p:txBody>
              <a:bodyPr wrap="none" anchor="ctr"/>
              <a:lstStyle/>
              <a:p>
                <a:endParaRPr lang="en-US" dirty="0">
                  <a:solidFill>
                    <a:srgbClr val="FFFF00"/>
                  </a:solidFill>
                  <a:latin typeface="+mj-lt"/>
                </a:endParaRPr>
              </a:p>
            </p:txBody>
          </p:sp>
        </p:grpSp>
        <p:grpSp>
          <p:nvGrpSpPr>
            <p:cNvPr id="24620" name="Group 133"/>
            <p:cNvGrpSpPr>
              <a:grpSpLocks/>
            </p:cNvGrpSpPr>
            <p:nvPr/>
          </p:nvGrpSpPr>
          <p:grpSpPr bwMode="auto">
            <a:xfrm>
              <a:off x="5862641" y="4797428"/>
              <a:ext cx="825500" cy="328613"/>
              <a:chOff x="804" y="2811"/>
              <a:chExt cx="520" cy="207"/>
            </a:xfrm>
          </p:grpSpPr>
          <p:sp>
            <p:nvSpPr>
              <p:cNvPr id="24622" name="Rectangle 31"/>
              <p:cNvSpPr>
                <a:spLocks noChangeArrowheads="1"/>
              </p:cNvSpPr>
              <p:nvPr/>
            </p:nvSpPr>
            <p:spPr bwMode="auto">
              <a:xfrm>
                <a:off x="804" y="2811"/>
                <a:ext cx="130" cy="206"/>
              </a:xfrm>
              <a:prstGeom prst="rect">
                <a:avLst/>
              </a:prstGeom>
              <a:solidFill>
                <a:schemeClr val="accent1"/>
              </a:solidFill>
              <a:ln w="28575">
                <a:solidFill>
                  <a:schemeClr val="bg1"/>
                </a:solidFill>
                <a:miter lim="800000"/>
                <a:headEnd/>
                <a:tailEnd/>
              </a:ln>
            </p:spPr>
            <p:txBody>
              <a:bodyPr wrap="none" anchor="ctr"/>
              <a:lstStyle/>
              <a:p>
                <a:endParaRPr lang="en-US" dirty="0">
                  <a:solidFill>
                    <a:srgbClr val="FFFF00"/>
                  </a:solidFill>
                  <a:latin typeface="+mj-lt"/>
                </a:endParaRPr>
              </a:p>
            </p:txBody>
          </p:sp>
          <p:sp>
            <p:nvSpPr>
              <p:cNvPr id="24623" name="Rectangle 32"/>
              <p:cNvSpPr>
                <a:spLocks noChangeArrowheads="1"/>
              </p:cNvSpPr>
              <p:nvPr/>
            </p:nvSpPr>
            <p:spPr bwMode="auto">
              <a:xfrm>
                <a:off x="934" y="2811"/>
                <a:ext cx="130" cy="206"/>
              </a:xfrm>
              <a:prstGeom prst="rect">
                <a:avLst/>
              </a:prstGeom>
              <a:solidFill>
                <a:schemeClr val="accent1"/>
              </a:solidFill>
              <a:ln w="28575">
                <a:solidFill>
                  <a:schemeClr val="bg1"/>
                </a:solidFill>
                <a:miter lim="800000"/>
                <a:headEnd/>
                <a:tailEnd/>
              </a:ln>
            </p:spPr>
            <p:txBody>
              <a:bodyPr wrap="none" anchor="ctr"/>
              <a:lstStyle/>
              <a:p>
                <a:endParaRPr lang="en-US" dirty="0">
                  <a:solidFill>
                    <a:srgbClr val="FFFF00"/>
                  </a:solidFill>
                  <a:latin typeface="+mj-lt"/>
                </a:endParaRPr>
              </a:p>
            </p:txBody>
          </p:sp>
          <p:sp>
            <p:nvSpPr>
              <p:cNvPr id="24624" name="Rectangle 33"/>
              <p:cNvSpPr>
                <a:spLocks noChangeArrowheads="1"/>
              </p:cNvSpPr>
              <p:nvPr/>
            </p:nvSpPr>
            <p:spPr bwMode="auto">
              <a:xfrm>
                <a:off x="1064" y="2811"/>
                <a:ext cx="129" cy="206"/>
              </a:xfrm>
              <a:prstGeom prst="rect">
                <a:avLst/>
              </a:prstGeom>
              <a:solidFill>
                <a:schemeClr val="accent1"/>
              </a:solidFill>
              <a:ln w="28575">
                <a:solidFill>
                  <a:schemeClr val="bg1"/>
                </a:solidFill>
                <a:miter lim="800000"/>
                <a:headEnd/>
                <a:tailEnd/>
              </a:ln>
            </p:spPr>
            <p:txBody>
              <a:bodyPr wrap="none" anchor="ctr"/>
              <a:lstStyle/>
              <a:p>
                <a:endParaRPr lang="en-US" dirty="0">
                  <a:solidFill>
                    <a:srgbClr val="FFFF00"/>
                  </a:solidFill>
                  <a:latin typeface="+mj-lt"/>
                </a:endParaRPr>
              </a:p>
            </p:txBody>
          </p:sp>
          <p:sp>
            <p:nvSpPr>
              <p:cNvPr id="24625" name="Line 34"/>
              <p:cNvSpPr>
                <a:spLocks noChangeShapeType="1"/>
              </p:cNvSpPr>
              <p:nvPr/>
            </p:nvSpPr>
            <p:spPr bwMode="auto">
              <a:xfrm>
                <a:off x="1183" y="2811"/>
                <a:ext cx="129" cy="0"/>
              </a:xfrm>
              <a:prstGeom prst="line">
                <a:avLst/>
              </a:prstGeom>
              <a:noFill/>
              <a:ln w="28575">
                <a:solidFill>
                  <a:schemeClr val="bg1"/>
                </a:solidFill>
                <a:round/>
                <a:headEnd/>
                <a:tailEnd/>
              </a:ln>
            </p:spPr>
            <p:txBody>
              <a:bodyPr wrap="none" anchor="ctr"/>
              <a:lstStyle/>
              <a:p>
                <a:endParaRPr lang="en-US" dirty="0">
                  <a:solidFill>
                    <a:srgbClr val="FFFF00"/>
                  </a:solidFill>
                  <a:latin typeface="+mj-lt"/>
                </a:endParaRPr>
              </a:p>
            </p:txBody>
          </p:sp>
          <p:sp>
            <p:nvSpPr>
              <p:cNvPr id="24626" name="Line 35"/>
              <p:cNvSpPr>
                <a:spLocks noChangeShapeType="1"/>
              </p:cNvSpPr>
              <p:nvPr/>
            </p:nvSpPr>
            <p:spPr bwMode="auto">
              <a:xfrm>
                <a:off x="1183" y="3017"/>
                <a:ext cx="129" cy="0"/>
              </a:xfrm>
              <a:prstGeom prst="line">
                <a:avLst/>
              </a:prstGeom>
              <a:noFill/>
              <a:ln w="28575">
                <a:solidFill>
                  <a:schemeClr val="bg1"/>
                </a:solidFill>
                <a:round/>
                <a:headEnd/>
                <a:tailEnd/>
              </a:ln>
            </p:spPr>
            <p:txBody>
              <a:bodyPr wrap="none" anchor="ctr"/>
              <a:lstStyle/>
              <a:p>
                <a:endParaRPr lang="en-US" dirty="0">
                  <a:solidFill>
                    <a:srgbClr val="FFFF00"/>
                  </a:solidFill>
                  <a:latin typeface="+mj-lt"/>
                </a:endParaRPr>
              </a:p>
            </p:txBody>
          </p:sp>
          <p:grpSp>
            <p:nvGrpSpPr>
              <p:cNvPr id="24627" name="Group 36"/>
              <p:cNvGrpSpPr>
                <a:grpSpLocks/>
              </p:cNvGrpSpPr>
              <p:nvPr/>
            </p:nvGrpSpPr>
            <p:grpSpPr bwMode="auto">
              <a:xfrm>
                <a:off x="963" y="2880"/>
                <a:ext cx="61" cy="77"/>
                <a:chOff x="2744" y="3360"/>
                <a:chExt cx="271" cy="215"/>
              </a:xfrm>
            </p:grpSpPr>
            <p:sp>
              <p:nvSpPr>
                <p:cNvPr id="24632" name="Oval 37"/>
                <p:cNvSpPr>
                  <a:spLocks noChangeArrowheads="1"/>
                </p:cNvSpPr>
                <p:nvPr/>
              </p:nvSpPr>
              <p:spPr bwMode="auto">
                <a:xfrm>
                  <a:off x="2744" y="3360"/>
                  <a:ext cx="271" cy="215"/>
                </a:xfrm>
                <a:prstGeom prst="ellipse">
                  <a:avLst/>
                </a:prstGeom>
                <a:solidFill>
                  <a:srgbClr val="66FF33"/>
                </a:solidFill>
                <a:ln w="28575">
                  <a:solidFill>
                    <a:schemeClr val="bg1"/>
                  </a:solidFill>
                  <a:round/>
                  <a:headEnd/>
                  <a:tailEnd/>
                </a:ln>
              </p:spPr>
              <p:txBody>
                <a:bodyPr wrap="none" anchor="ctr"/>
                <a:lstStyle/>
                <a:p>
                  <a:pPr algn="r"/>
                  <a:endParaRPr lang="en-US" sz="4400" u="sng" dirty="0">
                    <a:solidFill>
                      <a:srgbClr val="FFFF00"/>
                    </a:solidFill>
                    <a:latin typeface="+mj-lt"/>
                  </a:endParaRPr>
                </a:p>
              </p:txBody>
            </p:sp>
            <p:sp>
              <p:nvSpPr>
                <p:cNvPr id="24633" name="Oval 38"/>
                <p:cNvSpPr>
                  <a:spLocks noChangeArrowheads="1"/>
                </p:cNvSpPr>
                <p:nvPr/>
              </p:nvSpPr>
              <p:spPr bwMode="auto">
                <a:xfrm>
                  <a:off x="2898" y="3398"/>
                  <a:ext cx="71" cy="60"/>
                </a:xfrm>
                <a:prstGeom prst="ellipse">
                  <a:avLst/>
                </a:prstGeom>
                <a:solidFill>
                  <a:srgbClr val="00FFFF"/>
                </a:solidFill>
                <a:ln w="28575">
                  <a:solidFill>
                    <a:schemeClr val="bg1"/>
                  </a:solidFill>
                  <a:round/>
                  <a:headEnd/>
                  <a:tailEnd/>
                </a:ln>
              </p:spPr>
              <p:txBody>
                <a:bodyPr wrap="none" anchor="ctr"/>
                <a:lstStyle/>
                <a:p>
                  <a:endParaRPr lang="en-US" dirty="0">
                    <a:solidFill>
                      <a:srgbClr val="FFFF00"/>
                    </a:solidFill>
                    <a:latin typeface="+mj-lt"/>
                  </a:endParaRPr>
                </a:p>
              </p:txBody>
            </p:sp>
          </p:grpSp>
          <p:grpSp>
            <p:nvGrpSpPr>
              <p:cNvPr id="24628" name="Group 39"/>
              <p:cNvGrpSpPr>
                <a:grpSpLocks/>
              </p:cNvGrpSpPr>
              <p:nvPr/>
            </p:nvGrpSpPr>
            <p:grpSpPr bwMode="auto">
              <a:xfrm>
                <a:off x="838" y="2876"/>
                <a:ext cx="61" cy="77"/>
                <a:chOff x="3648" y="3312"/>
                <a:chExt cx="271" cy="215"/>
              </a:xfrm>
            </p:grpSpPr>
            <p:sp>
              <p:nvSpPr>
                <p:cNvPr id="24630" name="Oval 40"/>
                <p:cNvSpPr>
                  <a:spLocks noChangeArrowheads="1"/>
                </p:cNvSpPr>
                <p:nvPr/>
              </p:nvSpPr>
              <p:spPr bwMode="auto">
                <a:xfrm>
                  <a:off x="3648" y="3312"/>
                  <a:ext cx="271" cy="215"/>
                </a:xfrm>
                <a:prstGeom prst="ellipse">
                  <a:avLst/>
                </a:prstGeom>
                <a:solidFill>
                  <a:srgbClr val="FF0000"/>
                </a:solidFill>
                <a:ln w="28575">
                  <a:solidFill>
                    <a:schemeClr val="bg1"/>
                  </a:solidFill>
                  <a:round/>
                  <a:headEnd/>
                  <a:tailEnd/>
                </a:ln>
              </p:spPr>
              <p:txBody>
                <a:bodyPr wrap="none" anchor="ctr"/>
                <a:lstStyle/>
                <a:p>
                  <a:pPr algn="r"/>
                  <a:endParaRPr lang="en-US" sz="4400" u="sng" dirty="0">
                    <a:solidFill>
                      <a:srgbClr val="FFFF00"/>
                    </a:solidFill>
                    <a:latin typeface="+mj-lt"/>
                  </a:endParaRPr>
                </a:p>
              </p:txBody>
            </p:sp>
            <p:sp>
              <p:nvSpPr>
                <p:cNvPr id="24631" name="Oval 41"/>
                <p:cNvSpPr>
                  <a:spLocks noChangeArrowheads="1"/>
                </p:cNvSpPr>
                <p:nvPr/>
              </p:nvSpPr>
              <p:spPr bwMode="auto">
                <a:xfrm>
                  <a:off x="3802" y="3350"/>
                  <a:ext cx="71" cy="60"/>
                </a:xfrm>
                <a:prstGeom prst="ellipse">
                  <a:avLst/>
                </a:prstGeom>
                <a:solidFill>
                  <a:srgbClr val="FF7C80"/>
                </a:solidFill>
                <a:ln w="28575">
                  <a:solidFill>
                    <a:schemeClr val="bg1"/>
                  </a:solidFill>
                  <a:round/>
                  <a:headEnd/>
                  <a:tailEnd/>
                </a:ln>
              </p:spPr>
              <p:txBody>
                <a:bodyPr wrap="none" anchor="ctr"/>
                <a:lstStyle/>
                <a:p>
                  <a:endParaRPr lang="en-US" dirty="0">
                    <a:solidFill>
                      <a:srgbClr val="FFFF00"/>
                    </a:solidFill>
                    <a:latin typeface="+mj-lt"/>
                  </a:endParaRPr>
                </a:p>
              </p:txBody>
            </p:sp>
          </p:grpSp>
          <p:sp>
            <p:nvSpPr>
              <p:cNvPr id="24629" name="Rectangle 45"/>
              <p:cNvSpPr>
                <a:spLocks noChangeArrowheads="1"/>
              </p:cNvSpPr>
              <p:nvPr/>
            </p:nvSpPr>
            <p:spPr bwMode="auto">
              <a:xfrm>
                <a:off x="1194" y="2812"/>
                <a:ext cx="130" cy="206"/>
              </a:xfrm>
              <a:prstGeom prst="rect">
                <a:avLst/>
              </a:prstGeom>
              <a:solidFill>
                <a:schemeClr val="accent1"/>
              </a:solidFill>
              <a:ln w="28575">
                <a:solidFill>
                  <a:schemeClr val="bg1"/>
                </a:solidFill>
                <a:miter lim="800000"/>
                <a:headEnd/>
                <a:tailEnd/>
              </a:ln>
            </p:spPr>
            <p:txBody>
              <a:bodyPr wrap="none" anchor="ctr"/>
              <a:lstStyle/>
              <a:p>
                <a:endParaRPr lang="en-US" dirty="0">
                  <a:solidFill>
                    <a:srgbClr val="FFFF00"/>
                  </a:solidFill>
                  <a:latin typeface="+mj-lt"/>
                </a:endParaRPr>
              </a:p>
            </p:txBody>
          </p:sp>
        </p:grpSp>
        <p:sp>
          <p:nvSpPr>
            <p:cNvPr id="24621" name="Freeform 158"/>
            <p:cNvSpPr>
              <a:spLocks/>
            </p:cNvSpPr>
            <p:nvPr/>
          </p:nvSpPr>
          <p:spPr bwMode="auto">
            <a:xfrm>
              <a:off x="3838669" y="5232402"/>
              <a:ext cx="2311307" cy="263052"/>
            </a:xfrm>
            <a:custGeom>
              <a:avLst/>
              <a:gdLst>
                <a:gd name="T0" fmla="*/ 0 w 293"/>
                <a:gd name="T1" fmla="*/ 29 h 509"/>
                <a:gd name="T2" fmla="*/ 24554 w 293"/>
                <a:gd name="T3" fmla="*/ 11 h 509"/>
                <a:gd name="T4" fmla="*/ 28869 w 293"/>
                <a:gd name="T5" fmla="*/ 0 h 509"/>
                <a:gd name="T6" fmla="*/ 0 60000 65536"/>
                <a:gd name="T7" fmla="*/ 0 60000 65536"/>
                <a:gd name="T8" fmla="*/ 0 60000 65536"/>
                <a:gd name="T9" fmla="*/ 0 w 293"/>
                <a:gd name="T10" fmla="*/ 0 h 509"/>
                <a:gd name="T11" fmla="*/ 293 w 293"/>
                <a:gd name="T12" fmla="*/ 509 h 509"/>
              </a:gdLst>
              <a:ahLst/>
              <a:cxnLst>
                <a:cxn ang="T6">
                  <a:pos x="T0" y="T1"/>
                </a:cxn>
                <a:cxn ang="T7">
                  <a:pos x="T2" y="T3"/>
                </a:cxn>
                <a:cxn ang="T8">
                  <a:pos x="T4" y="T5"/>
                </a:cxn>
              </a:cxnLst>
              <a:rect l="T9" t="T10" r="T11" b="T12"/>
              <a:pathLst>
                <a:path w="293" h="509">
                  <a:moveTo>
                    <a:pt x="0" y="509"/>
                  </a:moveTo>
                  <a:cubicBezTo>
                    <a:pt x="98" y="399"/>
                    <a:pt x="197" y="289"/>
                    <a:pt x="245" y="204"/>
                  </a:cubicBezTo>
                  <a:cubicBezTo>
                    <a:pt x="293" y="119"/>
                    <a:pt x="290" y="59"/>
                    <a:pt x="288" y="0"/>
                  </a:cubicBezTo>
                </a:path>
              </a:pathLst>
            </a:custGeom>
            <a:noFill/>
            <a:ln w="76200">
              <a:solidFill>
                <a:schemeClr val="bg1"/>
              </a:solidFill>
              <a:round/>
              <a:headEnd/>
              <a:tailEnd type="triangle" w="med" len="med"/>
            </a:ln>
          </p:spPr>
          <p:txBody>
            <a:bodyPr wrap="none">
              <a:noAutofit/>
            </a:bodyPr>
            <a:lstStyle/>
            <a:p>
              <a:endParaRPr lang="en-US" dirty="0">
                <a:solidFill>
                  <a:srgbClr val="FFFF00"/>
                </a:solidFill>
                <a:latin typeface="+mj-lt"/>
              </a:endParaRPr>
            </a:p>
          </p:txBody>
        </p:sp>
      </p:grpSp>
      <p:sp>
        <p:nvSpPr>
          <p:cNvPr id="24584" name="Text Box 161"/>
          <p:cNvSpPr txBox="1">
            <a:spLocks noChangeArrowheads="1"/>
          </p:cNvSpPr>
          <p:nvPr/>
        </p:nvSpPr>
        <p:spPr bwMode="auto">
          <a:xfrm>
            <a:off x="6524625" y="1784350"/>
            <a:ext cx="1928733" cy="830997"/>
          </a:xfrm>
          <a:prstGeom prst="rect">
            <a:avLst/>
          </a:prstGeom>
          <a:noFill/>
          <a:ln w="9525">
            <a:noFill/>
            <a:miter lim="800000"/>
            <a:headEnd/>
            <a:tailEnd/>
          </a:ln>
        </p:spPr>
        <p:txBody>
          <a:bodyPr wrap="none">
            <a:spAutoFit/>
          </a:bodyPr>
          <a:lstStyle/>
          <a:p>
            <a:r>
              <a:rPr lang="en-US" b="1" dirty="0">
                <a:solidFill>
                  <a:srgbClr val="FFFF00"/>
                </a:solidFill>
                <a:latin typeface="+mj-lt"/>
              </a:rPr>
              <a:t>Concurrent </a:t>
            </a:r>
          </a:p>
          <a:p>
            <a:r>
              <a:rPr lang="en-US" b="1" dirty="0">
                <a:solidFill>
                  <a:srgbClr val="FFFF00"/>
                </a:solidFill>
                <a:latin typeface="+mj-lt"/>
              </a:rPr>
              <a:t>Object</a:t>
            </a:r>
          </a:p>
        </p:txBody>
      </p:sp>
      <p:sp>
        <p:nvSpPr>
          <p:cNvPr id="24613" name="Text Box 159"/>
          <p:cNvSpPr txBox="1">
            <a:spLocks noChangeArrowheads="1"/>
          </p:cNvSpPr>
          <p:nvPr/>
        </p:nvSpPr>
        <p:spPr bwMode="auto">
          <a:xfrm>
            <a:off x="4933142" y="4829175"/>
            <a:ext cx="434976" cy="584200"/>
          </a:xfrm>
          <a:prstGeom prst="rect">
            <a:avLst/>
          </a:prstGeom>
          <a:noFill/>
          <a:ln w="9525" algn="ctr">
            <a:noFill/>
            <a:miter lim="800000"/>
            <a:headEnd/>
            <a:tailEnd/>
          </a:ln>
        </p:spPr>
        <p:txBody>
          <a:bodyPr wrap="none">
            <a:spAutoFit/>
          </a:bodyPr>
          <a:lstStyle/>
          <a:p>
            <a:r>
              <a:rPr lang="en-US" sz="3200" b="1" dirty="0">
                <a:solidFill>
                  <a:srgbClr val="FFFF00"/>
                </a:solidFill>
                <a:latin typeface="+mj-lt"/>
              </a:rPr>
              <a:t>?</a:t>
            </a:r>
          </a:p>
        </p:txBody>
      </p:sp>
      <p:grpSp>
        <p:nvGrpSpPr>
          <p:cNvPr id="100" name="Group 99"/>
          <p:cNvGrpSpPr/>
          <p:nvPr/>
        </p:nvGrpSpPr>
        <p:grpSpPr>
          <a:xfrm>
            <a:off x="3911097" y="2827338"/>
            <a:ext cx="2237043" cy="2668115"/>
            <a:chOff x="3911097" y="2827338"/>
            <a:chExt cx="2237043" cy="2668115"/>
          </a:xfrm>
        </p:grpSpPr>
        <p:sp>
          <p:nvSpPr>
            <p:cNvPr id="24614" name="Text Box 56"/>
            <p:cNvSpPr txBox="1">
              <a:spLocks noChangeArrowheads="1"/>
            </p:cNvSpPr>
            <p:nvPr/>
          </p:nvSpPr>
          <p:spPr bwMode="auto">
            <a:xfrm>
              <a:off x="4779713" y="2827338"/>
              <a:ext cx="1368427" cy="584200"/>
            </a:xfrm>
            <a:prstGeom prst="rect">
              <a:avLst/>
            </a:prstGeom>
            <a:noFill/>
            <a:ln w="9525">
              <a:noFill/>
              <a:miter lim="800000"/>
              <a:headEnd/>
              <a:tailEnd/>
            </a:ln>
          </p:spPr>
          <p:txBody>
            <a:bodyPr wrap="none">
              <a:spAutoFit/>
            </a:bodyPr>
            <a:lstStyle/>
            <a:p>
              <a:pPr algn="r"/>
              <a:r>
                <a:rPr lang="en-US" sz="3200" b="1" dirty="0">
                  <a:solidFill>
                    <a:srgbClr val="FFFF00"/>
                  </a:solidFill>
                  <a:latin typeface="+mj-lt"/>
                </a:rPr>
                <a:t>enq    </a:t>
              </a:r>
            </a:p>
          </p:txBody>
        </p:sp>
        <p:grpSp>
          <p:nvGrpSpPr>
            <p:cNvPr id="24615" name="Group 57"/>
            <p:cNvGrpSpPr>
              <a:grpSpLocks/>
            </p:cNvGrpSpPr>
            <p:nvPr/>
          </p:nvGrpSpPr>
          <p:grpSpPr bwMode="auto">
            <a:xfrm>
              <a:off x="5701493" y="2967038"/>
              <a:ext cx="430213" cy="341313"/>
              <a:chOff x="1872" y="2352"/>
              <a:chExt cx="271" cy="215"/>
            </a:xfrm>
          </p:grpSpPr>
          <p:sp>
            <p:nvSpPr>
              <p:cNvPr id="24616" name="Oval 58"/>
              <p:cNvSpPr>
                <a:spLocks noChangeArrowheads="1"/>
              </p:cNvSpPr>
              <p:nvPr/>
            </p:nvSpPr>
            <p:spPr bwMode="auto">
              <a:xfrm>
                <a:off x="1872" y="2352"/>
                <a:ext cx="271" cy="215"/>
              </a:xfrm>
              <a:prstGeom prst="ellipse">
                <a:avLst/>
              </a:prstGeom>
              <a:solidFill>
                <a:srgbClr val="0000FF"/>
              </a:solidFill>
              <a:ln w="38100">
                <a:solidFill>
                  <a:schemeClr val="tx1"/>
                </a:solidFill>
                <a:round/>
                <a:headEnd/>
                <a:tailEnd/>
              </a:ln>
              <a:effectLst>
                <a:glow rad="139700">
                  <a:schemeClr val="accent3">
                    <a:satMod val="175000"/>
                    <a:alpha val="40000"/>
                  </a:schemeClr>
                </a:glow>
              </a:effectLst>
            </p:spPr>
            <p:txBody>
              <a:bodyPr wrap="none" anchor="ctr"/>
              <a:lstStyle/>
              <a:p>
                <a:pPr algn="r"/>
                <a:endParaRPr lang="en-US" sz="4400" u="sng" dirty="0">
                  <a:solidFill>
                    <a:srgbClr val="FFFF00"/>
                  </a:solidFill>
                  <a:latin typeface="+mj-lt"/>
                </a:endParaRPr>
              </a:p>
            </p:txBody>
          </p:sp>
          <p:sp>
            <p:nvSpPr>
              <p:cNvPr id="24617" name="Oval 59"/>
              <p:cNvSpPr>
                <a:spLocks noChangeArrowheads="1"/>
              </p:cNvSpPr>
              <p:nvPr/>
            </p:nvSpPr>
            <p:spPr bwMode="auto">
              <a:xfrm>
                <a:off x="2026" y="2390"/>
                <a:ext cx="71" cy="60"/>
              </a:xfrm>
              <a:prstGeom prst="ellipse">
                <a:avLst/>
              </a:prstGeom>
              <a:solidFill>
                <a:schemeClr val="bg1"/>
              </a:solidFill>
              <a:ln w="19050">
                <a:solidFill>
                  <a:schemeClr val="bg1"/>
                </a:solidFill>
                <a:round/>
                <a:headEnd/>
                <a:tailEnd/>
              </a:ln>
            </p:spPr>
            <p:txBody>
              <a:bodyPr wrap="none" anchor="ctr"/>
              <a:lstStyle/>
              <a:p>
                <a:endParaRPr lang="en-US" dirty="0">
                  <a:solidFill>
                    <a:srgbClr val="FFFF00"/>
                  </a:solidFill>
                  <a:latin typeface="+mj-lt"/>
                </a:endParaRPr>
              </a:p>
            </p:txBody>
          </p:sp>
        </p:grpSp>
        <p:sp>
          <p:nvSpPr>
            <p:cNvPr id="798780" name="AutoShape 60"/>
            <p:cNvSpPr>
              <a:spLocks noChangeArrowheads="1"/>
            </p:cNvSpPr>
            <p:nvPr/>
          </p:nvSpPr>
          <p:spPr bwMode="auto">
            <a:xfrm>
              <a:off x="4793442" y="3524250"/>
              <a:ext cx="1076326" cy="525462"/>
            </a:xfrm>
            <a:prstGeom prst="roundRect">
              <a:avLst>
                <a:gd name="adj" fmla="val 16667"/>
              </a:avLst>
            </a:prstGeom>
            <a:solidFill>
              <a:schemeClr val="accent1"/>
            </a:solidFill>
            <a:ln w="38100">
              <a:solidFill>
                <a:schemeClr val="bg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j-lt"/>
              </a:endParaRPr>
            </a:p>
          </p:txBody>
        </p:sp>
        <p:sp>
          <p:nvSpPr>
            <p:cNvPr id="24612" name="Freeform 157"/>
            <p:cNvSpPr>
              <a:spLocks/>
            </p:cNvSpPr>
            <p:nvPr/>
          </p:nvSpPr>
          <p:spPr bwMode="auto">
            <a:xfrm>
              <a:off x="3911097" y="4111625"/>
              <a:ext cx="1422095" cy="1383828"/>
            </a:xfrm>
            <a:custGeom>
              <a:avLst/>
              <a:gdLst>
                <a:gd name="T0" fmla="*/ 0 w 293"/>
                <a:gd name="T1" fmla="*/ 2795 h 509"/>
                <a:gd name="T2" fmla="*/ 7392 w 293"/>
                <a:gd name="T3" fmla="*/ 1120 h 509"/>
                <a:gd name="T4" fmla="*/ 8681 w 293"/>
                <a:gd name="T5" fmla="*/ 0 h 509"/>
                <a:gd name="T6" fmla="*/ 0 60000 65536"/>
                <a:gd name="T7" fmla="*/ 0 60000 65536"/>
                <a:gd name="T8" fmla="*/ 0 60000 65536"/>
                <a:gd name="T9" fmla="*/ 0 w 293"/>
                <a:gd name="T10" fmla="*/ 0 h 509"/>
                <a:gd name="T11" fmla="*/ 293 w 293"/>
                <a:gd name="T12" fmla="*/ 509 h 509"/>
              </a:gdLst>
              <a:ahLst/>
              <a:cxnLst>
                <a:cxn ang="T6">
                  <a:pos x="T0" y="T1"/>
                </a:cxn>
                <a:cxn ang="T7">
                  <a:pos x="T2" y="T3"/>
                </a:cxn>
                <a:cxn ang="T8">
                  <a:pos x="T4" y="T5"/>
                </a:cxn>
              </a:cxnLst>
              <a:rect l="T9" t="T10" r="T11" b="T12"/>
              <a:pathLst>
                <a:path w="293" h="509">
                  <a:moveTo>
                    <a:pt x="0" y="509"/>
                  </a:moveTo>
                  <a:cubicBezTo>
                    <a:pt x="98" y="399"/>
                    <a:pt x="197" y="289"/>
                    <a:pt x="245" y="204"/>
                  </a:cubicBezTo>
                  <a:cubicBezTo>
                    <a:pt x="293" y="119"/>
                    <a:pt x="290" y="59"/>
                    <a:pt x="288" y="0"/>
                  </a:cubicBezTo>
                </a:path>
              </a:pathLst>
            </a:custGeom>
            <a:noFill/>
            <a:ln w="76200">
              <a:solidFill>
                <a:schemeClr val="bg1"/>
              </a:solidFill>
              <a:round/>
              <a:headEnd/>
              <a:tailEnd type="triangle" w="med" len="med"/>
            </a:ln>
          </p:spPr>
          <p:txBody>
            <a:bodyPr wrap="none">
              <a:noAutofit/>
            </a:bodyPr>
            <a:lstStyle/>
            <a:p>
              <a:endParaRPr lang="en-US" dirty="0">
                <a:solidFill>
                  <a:srgbClr val="FFFF00"/>
                </a:solidFill>
                <a:latin typeface="+mj-lt"/>
              </a:endParaRPr>
            </a:p>
          </p:txBody>
        </p:sp>
        <p:grpSp>
          <p:nvGrpSpPr>
            <p:cNvPr id="24591" name="Group 134"/>
            <p:cNvGrpSpPr>
              <a:grpSpLocks/>
            </p:cNvGrpSpPr>
            <p:nvPr/>
          </p:nvGrpSpPr>
          <p:grpSpPr bwMode="auto">
            <a:xfrm>
              <a:off x="4904567" y="3646488"/>
              <a:ext cx="825501" cy="328612"/>
              <a:chOff x="442" y="3483"/>
              <a:chExt cx="520" cy="207"/>
            </a:xfrm>
          </p:grpSpPr>
          <p:sp>
            <p:nvSpPr>
              <p:cNvPr id="24592" name="Rectangle 115"/>
              <p:cNvSpPr>
                <a:spLocks noChangeArrowheads="1"/>
              </p:cNvSpPr>
              <p:nvPr/>
            </p:nvSpPr>
            <p:spPr bwMode="auto">
              <a:xfrm>
                <a:off x="442" y="3483"/>
                <a:ext cx="130" cy="206"/>
              </a:xfrm>
              <a:prstGeom prst="rect">
                <a:avLst/>
              </a:prstGeom>
              <a:solidFill>
                <a:schemeClr val="accent1"/>
              </a:solidFill>
              <a:ln w="28575">
                <a:solidFill>
                  <a:schemeClr val="tx1"/>
                </a:solidFill>
                <a:miter lim="800000"/>
                <a:headEnd/>
                <a:tailEnd/>
              </a:ln>
            </p:spPr>
            <p:txBody>
              <a:bodyPr wrap="none" anchor="ctr"/>
              <a:lstStyle/>
              <a:p>
                <a:endParaRPr lang="en-US" dirty="0">
                  <a:solidFill>
                    <a:srgbClr val="FFFF00"/>
                  </a:solidFill>
                  <a:latin typeface="+mj-lt"/>
                </a:endParaRPr>
              </a:p>
            </p:txBody>
          </p:sp>
          <p:sp>
            <p:nvSpPr>
              <p:cNvPr id="24593" name="Rectangle 116"/>
              <p:cNvSpPr>
                <a:spLocks noChangeArrowheads="1"/>
              </p:cNvSpPr>
              <p:nvPr/>
            </p:nvSpPr>
            <p:spPr bwMode="auto">
              <a:xfrm>
                <a:off x="572" y="3483"/>
                <a:ext cx="130" cy="206"/>
              </a:xfrm>
              <a:prstGeom prst="rect">
                <a:avLst/>
              </a:prstGeom>
              <a:solidFill>
                <a:schemeClr val="accent1"/>
              </a:solidFill>
              <a:ln w="28575">
                <a:solidFill>
                  <a:schemeClr val="tx1"/>
                </a:solidFill>
                <a:miter lim="800000"/>
                <a:headEnd/>
                <a:tailEnd/>
              </a:ln>
            </p:spPr>
            <p:txBody>
              <a:bodyPr wrap="none" anchor="ctr"/>
              <a:lstStyle/>
              <a:p>
                <a:endParaRPr lang="en-US" dirty="0">
                  <a:solidFill>
                    <a:srgbClr val="FFFF00"/>
                  </a:solidFill>
                  <a:latin typeface="+mj-lt"/>
                </a:endParaRPr>
              </a:p>
            </p:txBody>
          </p:sp>
          <p:sp>
            <p:nvSpPr>
              <p:cNvPr id="24594" name="Rectangle 117"/>
              <p:cNvSpPr>
                <a:spLocks noChangeArrowheads="1"/>
              </p:cNvSpPr>
              <p:nvPr/>
            </p:nvSpPr>
            <p:spPr bwMode="auto">
              <a:xfrm>
                <a:off x="702" y="3483"/>
                <a:ext cx="129" cy="206"/>
              </a:xfrm>
              <a:prstGeom prst="rect">
                <a:avLst/>
              </a:prstGeom>
              <a:solidFill>
                <a:schemeClr val="accent1"/>
              </a:solidFill>
              <a:ln w="28575">
                <a:solidFill>
                  <a:schemeClr val="tx1"/>
                </a:solidFill>
                <a:miter lim="800000"/>
                <a:headEnd/>
                <a:tailEnd/>
              </a:ln>
            </p:spPr>
            <p:txBody>
              <a:bodyPr wrap="none" anchor="ctr"/>
              <a:lstStyle/>
              <a:p>
                <a:endParaRPr lang="en-US" dirty="0">
                  <a:solidFill>
                    <a:srgbClr val="FFFF00"/>
                  </a:solidFill>
                  <a:latin typeface="+mj-lt"/>
                </a:endParaRPr>
              </a:p>
            </p:txBody>
          </p:sp>
          <p:sp>
            <p:nvSpPr>
              <p:cNvPr id="24595" name="Line 118"/>
              <p:cNvSpPr>
                <a:spLocks noChangeShapeType="1"/>
              </p:cNvSpPr>
              <p:nvPr/>
            </p:nvSpPr>
            <p:spPr bwMode="auto">
              <a:xfrm>
                <a:off x="821" y="3483"/>
                <a:ext cx="129" cy="0"/>
              </a:xfrm>
              <a:prstGeom prst="line">
                <a:avLst/>
              </a:prstGeom>
              <a:noFill/>
              <a:ln w="28575">
                <a:solidFill>
                  <a:schemeClr val="bg1"/>
                </a:solidFill>
                <a:round/>
                <a:headEnd/>
                <a:tailEnd/>
              </a:ln>
            </p:spPr>
            <p:txBody>
              <a:bodyPr wrap="none" anchor="ctr"/>
              <a:lstStyle/>
              <a:p>
                <a:endParaRPr lang="en-US" dirty="0">
                  <a:solidFill>
                    <a:srgbClr val="FFFF00"/>
                  </a:solidFill>
                  <a:latin typeface="+mj-lt"/>
                </a:endParaRPr>
              </a:p>
            </p:txBody>
          </p:sp>
          <p:sp>
            <p:nvSpPr>
              <p:cNvPr id="24596" name="Line 119"/>
              <p:cNvSpPr>
                <a:spLocks noChangeShapeType="1"/>
              </p:cNvSpPr>
              <p:nvPr/>
            </p:nvSpPr>
            <p:spPr bwMode="auto">
              <a:xfrm>
                <a:off x="821" y="3689"/>
                <a:ext cx="129" cy="0"/>
              </a:xfrm>
              <a:prstGeom prst="line">
                <a:avLst/>
              </a:prstGeom>
              <a:noFill/>
              <a:ln w="28575">
                <a:solidFill>
                  <a:schemeClr val="bg1"/>
                </a:solidFill>
                <a:round/>
                <a:headEnd/>
                <a:tailEnd/>
              </a:ln>
            </p:spPr>
            <p:txBody>
              <a:bodyPr wrap="none" anchor="ctr"/>
              <a:lstStyle/>
              <a:p>
                <a:endParaRPr lang="en-US" dirty="0">
                  <a:solidFill>
                    <a:srgbClr val="FFFF00"/>
                  </a:solidFill>
                  <a:latin typeface="+mj-lt"/>
                </a:endParaRPr>
              </a:p>
            </p:txBody>
          </p:sp>
          <p:grpSp>
            <p:nvGrpSpPr>
              <p:cNvPr id="24597" name="Group 120"/>
              <p:cNvGrpSpPr>
                <a:grpSpLocks/>
              </p:cNvGrpSpPr>
              <p:nvPr/>
            </p:nvGrpSpPr>
            <p:grpSpPr bwMode="auto">
              <a:xfrm>
                <a:off x="745" y="3552"/>
                <a:ext cx="61" cy="77"/>
                <a:chOff x="2744" y="3360"/>
                <a:chExt cx="271" cy="215"/>
              </a:xfrm>
            </p:grpSpPr>
            <p:sp>
              <p:nvSpPr>
                <p:cNvPr id="24608" name="Oval 121"/>
                <p:cNvSpPr>
                  <a:spLocks noChangeArrowheads="1"/>
                </p:cNvSpPr>
                <p:nvPr/>
              </p:nvSpPr>
              <p:spPr bwMode="auto">
                <a:xfrm>
                  <a:off x="2744" y="3360"/>
                  <a:ext cx="271" cy="215"/>
                </a:xfrm>
                <a:prstGeom prst="ellipse">
                  <a:avLst/>
                </a:prstGeom>
                <a:solidFill>
                  <a:srgbClr val="66FF33"/>
                </a:solidFill>
                <a:ln w="28575">
                  <a:solidFill>
                    <a:schemeClr val="tx1"/>
                  </a:solidFill>
                  <a:round/>
                  <a:headEnd/>
                  <a:tailEnd/>
                </a:ln>
              </p:spPr>
              <p:txBody>
                <a:bodyPr wrap="none" anchor="ctr"/>
                <a:lstStyle/>
                <a:p>
                  <a:pPr algn="r"/>
                  <a:endParaRPr lang="en-US" sz="4400" u="sng" dirty="0">
                    <a:solidFill>
                      <a:srgbClr val="FFFF00"/>
                    </a:solidFill>
                    <a:latin typeface="+mj-lt"/>
                  </a:endParaRPr>
                </a:p>
              </p:txBody>
            </p:sp>
            <p:sp>
              <p:nvSpPr>
                <p:cNvPr id="24609" name="Oval 122"/>
                <p:cNvSpPr>
                  <a:spLocks noChangeArrowheads="1"/>
                </p:cNvSpPr>
                <p:nvPr/>
              </p:nvSpPr>
              <p:spPr bwMode="auto">
                <a:xfrm>
                  <a:off x="2898" y="3398"/>
                  <a:ext cx="71" cy="60"/>
                </a:xfrm>
                <a:prstGeom prst="ellipse">
                  <a:avLst/>
                </a:prstGeom>
                <a:solidFill>
                  <a:srgbClr val="00FFFF"/>
                </a:solidFill>
                <a:ln w="28575">
                  <a:solidFill>
                    <a:schemeClr val="bg1"/>
                  </a:solidFill>
                  <a:round/>
                  <a:headEnd/>
                  <a:tailEnd/>
                </a:ln>
              </p:spPr>
              <p:txBody>
                <a:bodyPr wrap="none" anchor="ctr"/>
                <a:lstStyle/>
                <a:p>
                  <a:endParaRPr lang="en-US" dirty="0">
                    <a:solidFill>
                      <a:srgbClr val="FFFF00"/>
                    </a:solidFill>
                    <a:latin typeface="+mj-lt"/>
                  </a:endParaRPr>
                </a:p>
              </p:txBody>
            </p:sp>
          </p:grpSp>
          <p:grpSp>
            <p:nvGrpSpPr>
              <p:cNvPr id="24598" name="Group 123"/>
              <p:cNvGrpSpPr>
                <a:grpSpLocks/>
              </p:cNvGrpSpPr>
              <p:nvPr/>
            </p:nvGrpSpPr>
            <p:grpSpPr bwMode="auto">
              <a:xfrm>
                <a:off x="604" y="3548"/>
                <a:ext cx="61" cy="77"/>
                <a:chOff x="3648" y="3312"/>
                <a:chExt cx="271" cy="215"/>
              </a:xfrm>
            </p:grpSpPr>
            <p:sp>
              <p:nvSpPr>
                <p:cNvPr id="24606" name="Oval 124"/>
                <p:cNvSpPr>
                  <a:spLocks noChangeArrowheads="1"/>
                </p:cNvSpPr>
                <p:nvPr/>
              </p:nvSpPr>
              <p:spPr bwMode="auto">
                <a:xfrm>
                  <a:off x="3648" y="3312"/>
                  <a:ext cx="271" cy="215"/>
                </a:xfrm>
                <a:prstGeom prst="ellipse">
                  <a:avLst/>
                </a:prstGeom>
                <a:solidFill>
                  <a:srgbClr val="FF0000"/>
                </a:solidFill>
                <a:ln w="28575">
                  <a:solidFill>
                    <a:schemeClr val="tx1"/>
                  </a:solidFill>
                  <a:round/>
                  <a:headEnd/>
                  <a:tailEnd/>
                </a:ln>
              </p:spPr>
              <p:txBody>
                <a:bodyPr wrap="none" anchor="ctr"/>
                <a:lstStyle/>
                <a:p>
                  <a:pPr algn="r"/>
                  <a:endParaRPr lang="en-US" sz="4400" u="sng" dirty="0">
                    <a:solidFill>
                      <a:srgbClr val="FFFF00"/>
                    </a:solidFill>
                    <a:latin typeface="+mj-lt"/>
                  </a:endParaRPr>
                </a:p>
              </p:txBody>
            </p:sp>
            <p:sp>
              <p:nvSpPr>
                <p:cNvPr id="24607" name="Oval 125"/>
                <p:cNvSpPr>
                  <a:spLocks noChangeArrowheads="1"/>
                </p:cNvSpPr>
                <p:nvPr/>
              </p:nvSpPr>
              <p:spPr bwMode="auto">
                <a:xfrm>
                  <a:off x="3802" y="3350"/>
                  <a:ext cx="71" cy="60"/>
                </a:xfrm>
                <a:prstGeom prst="ellipse">
                  <a:avLst/>
                </a:prstGeom>
                <a:solidFill>
                  <a:srgbClr val="FF7C80"/>
                </a:solidFill>
                <a:ln w="28575">
                  <a:solidFill>
                    <a:schemeClr val="bg1"/>
                  </a:solidFill>
                  <a:round/>
                  <a:headEnd/>
                  <a:tailEnd/>
                </a:ln>
              </p:spPr>
              <p:txBody>
                <a:bodyPr wrap="none" anchor="ctr"/>
                <a:lstStyle/>
                <a:p>
                  <a:endParaRPr lang="en-US" dirty="0">
                    <a:solidFill>
                      <a:srgbClr val="FFFF00"/>
                    </a:solidFill>
                    <a:latin typeface="+mj-lt"/>
                  </a:endParaRPr>
                </a:p>
              </p:txBody>
            </p:sp>
          </p:grpSp>
          <p:grpSp>
            <p:nvGrpSpPr>
              <p:cNvPr id="24599" name="Group 126"/>
              <p:cNvGrpSpPr>
                <a:grpSpLocks/>
              </p:cNvGrpSpPr>
              <p:nvPr/>
            </p:nvGrpSpPr>
            <p:grpSpPr bwMode="auto">
              <a:xfrm>
                <a:off x="474" y="3552"/>
                <a:ext cx="62" cy="77"/>
                <a:chOff x="1872" y="2352"/>
                <a:chExt cx="271" cy="215"/>
              </a:xfrm>
            </p:grpSpPr>
            <p:sp>
              <p:nvSpPr>
                <p:cNvPr id="24604" name="Oval 127"/>
                <p:cNvSpPr>
                  <a:spLocks noChangeArrowheads="1"/>
                </p:cNvSpPr>
                <p:nvPr/>
              </p:nvSpPr>
              <p:spPr bwMode="auto">
                <a:xfrm>
                  <a:off x="1872" y="2352"/>
                  <a:ext cx="271" cy="215"/>
                </a:xfrm>
                <a:prstGeom prst="ellipse">
                  <a:avLst/>
                </a:prstGeom>
                <a:solidFill>
                  <a:srgbClr val="FFFF00"/>
                </a:solidFill>
                <a:ln w="28575">
                  <a:solidFill>
                    <a:schemeClr val="tx1"/>
                  </a:solidFill>
                  <a:round/>
                  <a:headEnd/>
                  <a:tailEnd/>
                </a:ln>
              </p:spPr>
              <p:txBody>
                <a:bodyPr wrap="none" anchor="ctr"/>
                <a:lstStyle/>
                <a:p>
                  <a:pPr algn="r"/>
                  <a:endParaRPr lang="en-US" sz="4400" u="sng" dirty="0">
                    <a:solidFill>
                      <a:srgbClr val="FFFF00"/>
                    </a:solidFill>
                    <a:latin typeface="+mj-lt"/>
                  </a:endParaRPr>
                </a:p>
              </p:txBody>
            </p:sp>
            <p:sp>
              <p:nvSpPr>
                <p:cNvPr id="24605" name="Oval 128"/>
                <p:cNvSpPr>
                  <a:spLocks noChangeArrowheads="1"/>
                </p:cNvSpPr>
                <p:nvPr/>
              </p:nvSpPr>
              <p:spPr bwMode="auto">
                <a:xfrm>
                  <a:off x="2026" y="2390"/>
                  <a:ext cx="71" cy="60"/>
                </a:xfrm>
                <a:prstGeom prst="ellipse">
                  <a:avLst/>
                </a:prstGeom>
                <a:solidFill>
                  <a:schemeClr val="bg1"/>
                </a:solidFill>
                <a:ln w="28575">
                  <a:solidFill>
                    <a:schemeClr val="bg1"/>
                  </a:solidFill>
                  <a:round/>
                  <a:headEnd/>
                  <a:tailEnd/>
                </a:ln>
              </p:spPr>
              <p:txBody>
                <a:bodyPr wrap="none" anchor="ctr"/>
                <a:lstStyle/>
                <a:p>
                  <a:endParaRPr lang="en-US" dirty="0">
                    <a:solidFill>
                      <a:srgbClr val="FFFF00"/>
                    </a:solidFill>
                    <a:latin typeface="+mj-lt"/>
                  </a:endParaRPr>
                </a:p>
              </p:txBody>
            </p:sp>
          </p:grpSp>
          <p:sp>
            <p:nvSpPr>
              <p:cNvPr id="24600" name="Rectangle 129"/>
              <p:cNvSpPr>
                <a:spLocks noChangeArrowheads="1"/>
              </p:cNvSpPr>
              <p:nvPr/>
            </p:nvSpPr>
            <p:spPr bwMode="auto">
              <a:xfrm>
                <a:off x="832" y="3484"/>
                <a:ext cx="130" cy="206"/>
              </a:xfrm>
              <a:prstGeom prst="rect">
                <a:avLst/>
              </a:prstGeom>
              <a:solidFill>
                <a:schemeClr val="accent1"/>
              </a:solidFill>
              <a:ln w="28575">
                <a:solidFill>
                  <a:schemeClr val="tx1"/>
                </a:solidFill>
                <a:miter lim="800000"/>
                <a:headEnd/>
                <a:tailEnd/>
              </a:ln>
            </p:spPr>
            <p:txBody>
              <a:bodyPr wrap="none" anchor="ctr"/>
              <a:lstStyle/>
              <a:p>
                <a:endParaRPr lang="en-US" dirty="0">
                  <a:solidFill>
                    <a:srgbClr val="FFFF00"/>
                  </a:solidFill>
                  <a:latin typeface="+mj-lt"/>
                </a:endParaRPr>
              </a:p>
            </p:txBody>
          </p:sp>
          <p:grpSp>
            <p:nvGrpSpPr>
              <p:cNvPr id="24601" name="Group 130"/>
              <p:cNvGrpSpPr>
                <a:grpSpLocks/>
              </p:cNvGrpSpPr>
              <p:nvPr/>
            </p:nvGrpSpPr>
            <p:grpSpPr bwMode="auto">
              <a:xfrm>
                <a:off x="868" y="3556"/>
                <a:ext cx="61" cy="76"/>
                <a:chOff x="2744" y="3360"/>
                <a:chExt cx="271" cy="215"/>
              </a:xfrm>
            </p:grpSpPr>
            <p:sp>
              <p:nvSpPr>
                <p:cNvPr id="24602" name="Oval 131"/>
                <p:cNvSpPr>
                  <a:spLocks noChangeArrowheads="1"/>
                </p:cNvSpPr>
                <p:nvPr/>
              </p:nvSpPr>
              <p:spPr bwMode="auto">
                <a:xfrm>
                  <a:off x="2744" y="3360"/>
                  <a:ext cx="271" cy="215"/>
                </a:xfrm>
                <a:prstGeom prst="ellipse">
                  <a:avLst/>
                </a:prstGeom>
                <a:solidFill>
                  <a:srgbClr val="0000FF"/>
                </a:solidFill>
                <a:ln w="28575">
                  <a:solidFill>
                    <a:schemeClr val="bg1"/>
                  </a:solidFill>
                  <a:round/>
                  <a:headEnd/>
                  <a:tailEnd/>
                </a:ln>
              </p:spPr>
              <p:txBody>
                <a:bodyPr wrap="none" anchor="ctr"/>
                <a:lstStyle/>
                <a:p>
                  <a:pPr algn="r"/>
                  <a:endParaRPr lang="en-US" sz="4400" u="sng" dirty="0">
                    <a:solidFill>
                      <a:srgbClr val="FFFF00"/>
                    </a:solidFill>
                    <a:latin typeface="+mj-lt"/>
                  </a:endParaRPr>
                </a:p>
              </p:txBody>
            </p:sp>
            <p:sp>
              <p:nvSpPr>
                <p:cNvPr id="24603" name="Oval 132"/>
                <p:cNvSpPr>
                  <a:spLocks noChangeArrowheads="1"/>
                </p:cNvSpPr>
                <p:nvPr/>
              </p:nvSpPr>
              <p:spPr bwMode="auto">
                <a:xfrm>
                  <a:off x="2898" y="3398"/>
                  <a:ext cx="71" cy="60"/>
                </a:xfrm>
                <a:prstGeom prst="ellipse">
                  <a:avLst/>
                </a:prstGeom>
                <a:solidFill>
                  <a:srgbClr val="00FFFF"/>
                </a:solidFill>
                <a:ln w="28575">
                  <a:solidFill>
                    <a:schemeClr val="tx1"/>
                  </a:solidFill>
                  <a:round/>
                  <a:headEnd/>
                  <a:tailEnd/>
                </a:ln>
              </p:spPr>
              <p:txBody>
                <a:bodyPr wrap="none" anchor="ctr"/>
                <a:lstStyle/>
                <a:p>
                  <a:endParaRPr lang="en-US" dirty="0">
                    <a:solidFill>
                      <a:srgbClr val="FFFF00"/>
                    </a:solidFill>
                    <a:latin typeface="+mj-lt"/>
                  </a:endParaRPr>
                </a:p>
              </p:txBody>
            </p:sp>
          </p:grpSp>
        </p:grpSp>
      </p:grpSp>
      <p:sp>
        <p:nvSpPr>
          <p:cNvPr id="798943" name="AutoShape 223"/>
          <p:cNvSpPr>
            <a:spLocks noChangeArrowheads="1"/>
          </p:cNvSpPr>
          <p:nvPr/>
        </p:nvSpPr>
        <p:spPr bwMode="auto">
          <a:xfrm>
            <a:off x="233363" y="4025900"/>
            <a:ext cx="2482850" cy="1146175"/>
          </a:xfrm>
          <a:prstGeom prst="wedgeRoundRectCallout">
            <a:avLst>
              <a:gd name="adj1" fmla="val 88042"/>
              <a:gd name="adj2" fmla="val 84074"/>
              <a:gd name="adj3" fmla="val 16667"/>
            </a:avLst>
          </a:prstGeom>
          <a:noFill/>
          <a:ln w="38100">
            <a:solidFill>
              <a:srgbClr val="FF0000"/>
            </a:solidFill>
            <a:miter lim="800000"/>
            <a:headEnd/>
            <a:tailEnd/>
          </a:ln>
        </p:spPr>
        <p:txBody>
          <a:bodyPr anchor="ctr"/>
          <a:lstStyle/>
          <a:p>
            <a:pPr algn="ctr"/>
            <a:r>
              <a:rPr lang="en-US" b="1" dirty="0">
                <a:solidFill>
                  <a:srgbClr val="FFFF00"/>
                </a:solidFill>
                <a:latin typeface="+mj-lt"/>
              </a:rPr>
              <a:t>Use consensus to decide next op</a:t>
            </a:r>
          </a:p>
        </p:txBody>
      </p:sp>
      <p:sp>
        <p:nvSpPr>
          <p:cNvPr id="798944" name="Text Box 224"/>
          <p:cNvSpPr txBox="1">
            <a:spLocks noChangeArrowheads="1"/>
          </p:cNvSpPr>
          <p:nvPr/>
        </p:nvSpPr>
        <p:spPr bwMode="auto">
          <a:xfrm rot="-1439245">
            <a:off x="4280149" y="3692602"/>
            <a:ext cx="4421188" cy="1582737"/>
          </a:xfrm>
          <a:prstGeom prst="rect">
            <a:avLst/>
          </a:prstGeom>
          <a:solidFill>
            <a:schemeClr val="tx1"/>
          </a:solidFill>
          <a:ln w="38100" algn="ctr">
            <a:solidFill>
              <a:srgbClr val="0000FF"/>
            </a:solidFill>
            <a:miter lim="800000"/>
            <a:headEnd/>
            <a:tailEnd/>
          </a:ln>
        </p:spPr>
        <p:txBody>
          <a:bodyPr wrap="none">
            <a:spAutoFit/>
          </a:bodyPr>
          <a:lstStyle/>
          <a:p>
            <a:r>
              <a:rPr lang="en-US" sz="3200" dirty="0">
                <a:solidFill>
                  <a:srgbClr val="FFFF00"/>
                </a:solidFill>
                <a:latin typeface="+mj-lt"/>
              </a:rPr>
              <a:t>No good. Each thread </a:t>
            </a:r>
          </a:p>
          <a:p>
            <a:r>
              <a:rPr lang="en-US" sz="3200" dirty="0">
                <a:solidFill>
                  <a:srgbClr val="FFFF00"/>
                </a:solidFill>
                <a:latin typeface="+mj-lt"/>
              </a:rPr>
              <a:t>can use consensus </a:t>
            </a:r>
          </a:p>
          <a:p>
            <a:r>
              <a:rPr lang="en-US" sz="3200" dirty="0">
                <a:solidFill>
                  <a:srgbClr val="FFFF00"/>
                </a:solidFill>
                <a:latin typeface="+mj-lt"/>
              </a:rPr>
              <a:t>object only </a:t>
            </a:r>
            <a:r>
              <a:rPr lang="en-US" sz="3200" i="1" dirty="0">
                <a:solidFill>
                  <a:schemeClr val="bg1"/>
                </a:solidFill>
                <a:latin typeface="+mj-lt"/>
              </a:rPr>
              <a:t>once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894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24613"/>
                                        </p:tgtEl>
                                        <p:attrNameLst>
                                          <p:attrName>style.visibility</p:attrName>
                                        </p:attrNameLst>
                                      </p:cBhvr>
                                      <p:to>
                                        <p:strVal val="visible"/>
                                      </p:to>
                                    </p:set>
                                    <p:animEffect transition="in" filter="blinds(horizontal)">
                                      <p:cBhvr>
                                        <p:cTn id="9" dur="500"/>
                                        <p:tgtEl>
                                          <p:spTgt spid="24613"/>
                                        </p:tgtEl>
                                      </p:cBhvr>
                                    </p:animEffec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nodeType="click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blinds(horizontal)">
                                      <p:cBhvr>
                                        <p:cTn id="14" dur="500"/>
                                        <p:tgtEl>
                                          <p:spTgt spid="100"/>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101"/>
                                        </p:tgtEl>
                                        <p:attrNameLst>
                                          <p:attrName>style.visibility</p:attrName>
                                        </p:attrNameLst>
                                      </p:cBhvr>
                                      <p:to>
                                        <p:strVal val="visible"/>
                                      </p:to>
                                    </p:set>
                                    <p:animEffect transition="in" filter="blinds(horizontal)">
                                      <p:cBhvr>
                                        <p:cTn id="19" dur="500"/>
                                        <p:tgtEl>
                                          <p:spTgt spid="101"/>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798774"/>
                                        </p:tgtEl>
                                        <p:attrNameLst>
                                          <p:attrName>style.visibility</p:attrName>
                                        </p:attrNameLst>
                                      </p:cBhvr>
                                      <p:to>
                                        <p:strVal val="visible"/>
                                      </p:to>
                                    </p:set>
                                    <p:animEffect transition="in" filter="blinds(horizontal)">
                                      <p:cBhvr>
                                        <p:cTn id="22" dur="500"/>
                                        <p:tgtEl>
                                          <p:spTgt spid="79877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989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74" grpId="0" animBg="1"/>
      <p:bldP spid="24613" grpId="0"/>
      <p:bldP spid="798943" grpId="0" animBg="1"/>
      <p:bldP spid="79894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a:xfrm>
            <a:off x="646113" y="439738"/>
            <a:ext cx="7772400" cy="1143000"/>
          </a:xfrm>
        </p:spPr>
        <p:txBody>
          <a:bodyPr/>
          <a:lstStyle/>
          <a:p>
            <a:r>
              <a:rPr lang="en-US" dirty="0"/>
              <a:t>Naïve Idea</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19</a:t>
            </a:fld>
            <a:endParaRPr lang="en-US" dirty="0"/>
          </a:p>
        </p:txBody>
      </p:sp>
      <p:sp>
        <p:nvSpPr>
          <p:cNvPr id="2" name="TextBox 1">
            <a:extLst>
              <a:ext uri="{FF2B5EF4-FFF2-40B4-BE49-F238E27FC236}">
                <a16:creationId xmlns:a16="http://schemas.microsoft.com/office/drawing/2014/main" id="{F8482543-F13E-1380-A455-E64421D0E7FB}"/>
              </a:ext>
            </a:extLst>
          </p:cNvPr>
          <p:cNvSpPr txBox="1"/>
          <p:nvPr/>
        </p:nvSpPr>
        <p:spPr bwMode="auto">
          <a:xfrm>
            <a:off x="943846" y="1582738"/>
            <a:ext cx="6300082"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Consensus object stores reference to cell with current state</a:t>
            </a:r>
          </a:p>
        </p:txBody>
      </p:sp>
      <p:sp>
        <p:nvSpPr>
          <p:cNvPr id="3" name="TextBox 2">
            <a:extLst>
              <a:ext uri="{FF2B5EF4-FFF2-40B4-BE49-F238E27FC236}">
                <a16:creationId xmlns:a16="http://schemas.microsoft.com/office/drawing/2014/main" id="{DBEAE15E-8197-F4DF-8257-1D8476389E1B}"/>
              </a:ext>
            </a:extLst>
          </p:cNvPr>
          <p:cNvSpPr txBox="1"/>
          <p:nvPr/>
        </p:nvSpPr>
        <p:spPr bwMode="auto">
          <a:xfrm>
            <a:off x="1826441" y="3338391"/>
            <a:ext cx="335014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computes outcome,</a:t>
            </a:r>
          </a:p>
        </p:txBody>
      </p:sp>
      <p:sp>
        <p:nvSpPr>
          <p:cNvPr id="4" name="TextBox 3">
            <a:extLst>
              <a:ext uri="{FF2B5EF4-FFF2-40B4-BE49-F238E27FC236}">
                <a16:creationId xmlns:a16="http://schemas.microsoft.com/office/drawing/2014/main" id="{FE2E6457-A42A-FCFA-76A3-4B295D0CFB28}"/>
              </a:ext>
            </a:extLst>
          </p:cNvPr>
          <p:cNvSpPr txBox="1"/>
          <p:nvPr/>
        </p:nvSpPr>
        <p:spPr bwMode="auto">
          <a:xfrm>
            <a:off x="943846" y="2676008"/>
            <a:ext cx="4837041"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Each thread creates new cell</a:t>
            </a:r>
          </a:p>
        </p:txBody>
      </p:sp>
      <p:sp>
        <p:nvSpPr>
          <p:cNvPr id="5" name="TextBox 4">
            <a:extLst>
              <a:ext uri="{FF2B5EF4-FFF2-40B4-BE49-F238E27FC236}">
                <a16:creationId xmlns:a16="http://schemas.microsoft.com/office/drawing/2014/main" id="{61E9ACBA-68D7-1832-9597-51C07876B265}"/>
              </a:ext>
            </a:extLst>
          </p:cNvPr>
          <p:cNvSpPr txBox="1"/>
          <p:nvPr/>
        </p:nvSpPr>
        <p:spPr bwMode="auto">
          <a:xfrm>
            <a:off x="1826441" y="4000774"/>
            <a:ext cx="584269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tries to switch pointer to its outcome</a:t>
            </a:r>
            <a:endParaRPr lang="en-US" sz="2800" b="0" dirty="0">
              <a:solidFill>
                <a:srgbClr val="FFFF00"/>
              </a:solidFill>
              <a:cs typeface="Arial" charset="0"/>
            </a:endParaRPr>
          </a:p>
        </p:txBody>
      </p:sp>
      <p:sp>
        <p:nvSpPr>
          <p:cNvPr id="8" name="TextBox 7">
            <a:extLst>
              <a:ext uri="{FF2B5EF4-FFF2-40B4-BE49-F238E27FC236}">
                <a16:creationId xmlns:a16="http://schemas.microsoft.com/office/drawing/2014/main" id="{A1A7FE3B-A302-B63B-16B1-91BBEDF16C62}"/>
              </a:ext>
            </a:extLst>
          </p:cNvPr>
          <p:cNvSpPr txBox="1"/>
          <p:nvPr/>
        </p:nvSpPr>
        <p:spPr bwMode="auto">
          <a:xfrm>
            <a:off x="943846" y="4663157"/>
            <a:ext cx="2165403"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Sadly, no …</a:t>
            </a:r>
            <a:endParaRPr lang="en-US" altLang="ja-JP" sz="2800" b="0" dirty="0">
              <a:solidFill>
                <a:srgbClr val="FFFF00"/>
              </a:solidFill>
              <a:latin typeface="Arial" charset="0"/>
            </a:endParaRPr>
          </a:p>
        </p:txBody>
      </p:sp>
      <p:sp>
        <p:nvSpPr>
          <p:cNvPr id="9" name="TextBox 8">
            <a:extLst>
              <a:ext uri="{FF2B5EF4-FFF2-40B4-BE49-F238E27FC236}">
                <a16:creationId xmlns:a16="http://schemas.microsoft.com/office/drawing/2014/main" id="{5A09F397-DE5D-7D89-04A1-40ADC6E118C2}"/>
              </a:ext>
            </a:extLst>
          </p:cNvPr>
          <p:cNvSpPr txBox="1"/>
          <p:nvPr/>
        </p:nvSpPr>
        <p:spPr bwMode="auto">
          <a:xfrm>
            <a:off x="1826441" y="5325539"/>
            <a:ext cx="6856674"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consensus objects can be used once only</a:t>
            </a:r>
            <a:endParaRPr lang="en-US"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8"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p:txBody>
          <a:bodyPr/>
          <a:lstStyle/>
          <a:p>
            <a:r>
              <a:rPr lang="en-US" dirty="0"/>
              <a:t>Once is not Enough?</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967C4D33-6383-4CFE-AFB7-F84E968E56E0}" type="slidenum">
              <a:rPr lang="ar-SA" smtClean="0"/>
              <a:pPr>
                <a:defRPr/>
              </a:pPr>
              <a:t>20</a:t>
            </a:fld>
            <a:endParaRPr lang="en-US" dirty="0"/>
          </a:p>
        </p:txBody>
      </p:sp>
      <p:sp>
        <p:nvSpPr>
          <p:cNvPr id="25605" name="Rectangle 4"/>
          <p:cNvSpPr>
            <a:spLocks noChangeArrowheads="1"/>
          </p:cNvSpPr>
          <p:nvPr/>
        </p:nvSpPr>
        <p:spPr bwMode="auto">
          <a:xfrm>
            <a:off x="817563" y="2054225"/>
            <a:ext cx="7489825" cy="3785652"/>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value) {</a:t>
            </a:r>
          </a:p>
          <a:p>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propose</a:t>
            </a:r>
            <a:r>
              <a:rPr lang="en-US" b="0" dirty="0">
                <a:solidFill>
                  <a:srgbClr val="D4D4D4"/>
                </a:solidFill>
                <a:effectLst/>
                <a:latin typeface="Consolas" panose="020B0609020204030204" pitchFamily="49" charset="0"/>
              </a:rPr>
              <a:t>(value);</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Ball</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ball</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queue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deq</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(ball == </a:t>
            </a:r>
            <a:r>
              <a:rPr lang="en-US" b="0" dirty="0">
                <a:solidFill>
                  <a:srgbClr val="9CDCFE"/>
                </a:solidFill>
                <a:effectLst/>
                <a:latin typeface="Consolas" panose="020B0609020204030204" pitchFamily="49" charset="0"/>
              </a:rPr>
              <a:t>Ball</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RED</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proposed[i];</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else</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proposed[</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-i];</a:t>
            </a:r>
          </a:p>
          <a:p>
            <a:r>
              <a:rPr lang="en-US" b="0" dirty="0">
                <a:solidFill>
                  <a:srgbClr val="D4D4D4"/>
                </a:solidFill>
                <a:effectLst/>
                <a:latin typeface="Consolas" panose="020B0609020204030204" pitchFamily="49" charset="0"/>
              </a:rPr>
              <a:t>}</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959493" name="AutoShape 5"/>
          <p:cNvSpPr>
            <a:spLocks noChangeArrowheads="1"/>
          </p:cNvSpPr>
          <p:nvPr/>
        </p:nvSpPr>
        <p:spPr bwMode="auto">
          <a:xfrm>
            <a:off x="2398643" y="5327917"/>
            <a:ext cx="5813287" cy="510778"/>
          </a:xfrm>
          <a:prstGeom prst="wedgeRoundRectCallout">
            <a:avLst>
              <a:gd name="adj1" fmla="val -11163"/>
              <a:gd name="adj2" fmla="val -462082"/>
              <a:gd name="adj3" fmla="val 16667"/>
            </a:avLst>
          </a:prstGeom>
          <a:solidFill>
            <a:schemeClr val="tx1"/>
          </a:solidFill>
          <a:ln w="38100">
            <a:solidFill>
              <a:srgbClr val="FF0000"/>
            </a:solidFill>
            <a:miter lim="800000"/>
            <a:headEnd/>
            <a:tailEnd/>
          </a:ln>
        </p:spPr>
        <p:txBody>
          <a:bodyPr wrap="square" anchor="ctr">
            <a:spAutoFit/>
          </a:bodyPr>
          <a:lstStyle/>
          <a:p>
            <a:pPr algn="ctr"/>
            <a:r>
              <a:rPr lang="en-US" b="1" dirty="0">
                <a:solidFill>
                  <a:srgbClr val="FFFF00"/>
                </a:solidFill>
                <a:latin typeface="+mj-lt"/>
              </a:rPr>
              <a:t>But we can’t reuse or even reread …</a:t>
            </a:r>
          </a:p>
        </p:txBody>
      </p:sp>
      <p:sp>
        <p:nvSpPr>
          <p:cNvPr id="959494" name="AutoShape 6"/>
          <p:cNvSpPr>
            <a:spLocks noChangeArrowheads="1"/>
          </p:cNvSpPr>
          <p:nvPr/>
        </p:nvSpPr>
        <p:spPr bwMode="auto">
          <a:xfrm>
            <a:off x="5629482" y="2054225"/>
            <a:ext cx="2706688" cy="825500"/>
          </a:xfrm>
          <a:prstGeom prst="wedgeRoundRectCallout">
            <a:avLst>
              <a:gd name="adj1" fmla="val -60196"/>
              <a:gd name="adj2" fmla="val 77994"/>
              <a:gd name="adj3" fmla="val 16667"/>
            </a:avLst>
          </a:prstGeom>
          <a:solidFill>
            <a:schemeClr val="tx1"/>
          </a:solidFill>
          <a:ln w="38100">
            <a:solidFill>
              <a:srgbClr val="FF0000"/>
            </a:solidFill>
            <a:miter lim="800000"/>
            <a:headEnd/>
            <a:tailEnd/>
          </a:ln>
        </p:spPr>
        <p:txBody>
          <a:bodyPr anchor="ctr"/>
          <a:lstStyle/>
          <a:p>
            <a:pPr algn="ctr"/>
            <a:r>
              <a:rPr lang="en-US" b="1" dirty="0">
                <a:solidFill>
                  <a:srgbClr val="FFFF00"/>
                </a:solidFill>
                <a:latin typeface="+mj-lt"/>
              </a:rPr>
              <a:t>Consensus via FIFO queue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94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9594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5949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9594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9493" grpId="0" animBg="1"/>
      <p:bldP spid="959493" grpId="1" animBg="1"/>
      <p:bldP spid="959494" grpId="0" animBg="1"/>
      <p:bldP spid="959494"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795" name="AutoShape 27"/>
          <p:cNvSpPr>
            <a:spLocks noChangeArrowheads="1"/>
          </p:cNvSpPr>
          <p:nvPr/>
        </p:nvSpPr>
        <p:spPr bwMode="auto">
          <a:xfrm>
            <a:off x="2362200" y="4556125"/>
            <a:ext cx="1676400" cy="990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j-lt"/>
            </a:endParaRPr>
          </a:p>
        </p:txBody>
      </p:sp>
      <p:sp>
        <p:nvSpPr>
          <p:cNvPr id="26629" name="Rectangle 2"/>
          <p:cNvSpPr>
            <a:spLocks noGrp="1" noChangeArrowheads="1"/>
          </p:cNvSpPr>
          <p:nvPr>
            <p:ph type="title"/>
          </p:nvPr>
        </p:nvSpPr>
        <p:spPr/>
        <p:txBody>
          <a:bodyPr/>
          <a:lstStyle/>
          <a:p>
            <a:r>
              <a:rPr lang="en-US" dirty="0"/>
              <a:t>Improved Idea: Linked-List Representation</a:t>
            </a:r>
          </a:p>
        </p:txBody>
      </p:sp>
      <p:sp>
        <p:nvSpPr>
          <p:cNvPr id="48" name="Footer Placeholder 47"/>
          <p:cNvSpPr>
            <a:spLocks noGrp="1"/>
          </p:cNvSpPr>
          <p:nvPr>
            <p:ph type="ftr" sz="quarter" idx="10"/>
          </p:nvPr>
        </p:nvSpPr>
        <p:spPr/>
        <p:txBody>
          <a:bodyPr/>
          <a:lstStyle/>
          <a:p>
            <a:pPr>
              <a:defRPr/>
            </a:pPr>
            <a:r>
              <a:rPr lang="en-US" dirty="0">
                <a:latin typeface="+mj-lt"/>
              </a:rPr>
              <a:t>Art of Multiprocessor Programming</a:t>
            </a:r>
          </a:p>
        </p:txBody>
      </p:sp>
      <p:sp>
        <p:nvSpPr>
          <p:cNvPr id="47" name="Slide Number Placeholder 46"/>
          <p:cNvSpPr>
            <a:spLocks noGrp="1"/>
          </p:cNvSpPr>
          <p:nvPr>
            <p:ph type="sldNum" sz="quarter" idx="11"/>
          </p:nvPr>
        </p:nvSpPr>
        <p:spPr/>
        <p:txBody>
          <a:bodyPr/>
          <a:lstStyle/>
          <a:p>
            <a:pPr>
              <a:defRPr/>
            </a:pPr>
            <a:fld id="{967C4D33-6383-4CFE-AFB7-F84E968E56E0}" type="slidenum">
              <a:rPr lang="ar-SA" smtClean="0">
                <a:latin typeface="+mj-lt"/>
              </a:rPr>
              <a:pPr>
                <a:defRPr/>
              </a:pPr>
              <a:t>21</a:t>
            </a:fld>
            <a:endParaRPr lang="en-US" dirty="0">
              <a:latin typeface="+mj-lt"/>
            </a:endParaRPr>
          </a:p>
        </p:txBody>
      </p:sp>
      <p:sp>
        <p:nvSpPr>
          <p:cNvPr id="26630" name="Rectangle 3"/>
          <p:cNvSpPr>
            <a:spLocks noChangeArrowheads="1"/>
          </p:cNvSpPr>
          <p:nvPr/>
        </p:nvSpPr>
        <p:spPr bwMode="auto">
          <a:xfrm>
            <a:off x="2743200" y="2743200"/>
            <a:ext cx="914400" cy="914400"/>
          </a:xfrm>
          <a:prstGeom prst="rect">
            <a:avLst/>
          </a:prstGeom>
          <a:solidFill>
            <a:schemeClr val="accent1"/>
          </a:solidFill>
          <a:ln w="38100">
            <a:solidFill>
              <a:schemeClr val="tx1"/>
            </a:solidFill>
            <a:miter lim="800000"/>
            <a:headEnd/>
            <a:tailEnd/>
          </a:ln>
        </p:spPr>
        <p:txBody>
          <a:bodyPr wrap="none" anchor="ctr"/>
          <a:lstStyle/>
          <a:p>
            <a:endParaRPr lang="en-US" dirty="0">
              <a:solidFill>
                <a:srgbClr val="FFFF00"/>
              </a:solidFill>
              <a:latin typeface="+mj-lt"/>
            </a:endParaRPr>
          </a:p>
        </p:txBody>
      </p:sp>
      <p:sp>
        <p:nvSpPr>
          <p:cNvPr id="26631" name="Rectangle 4"/>
          <p:cNvSpPr>
            <a:spLocks noChangeArrowheads="1"/>
          </p:cNvSpPr>
          <p:nvPr/>
        </p:nvSpPr>
        <p:spPr bwMode="auto">
          <a:xfrm>
            <a:off x="3657600" y="2743200"/>
            <a:ext cx="914400" cy="914400"/>
          </a:xfrm>
          <a:prstGeom prst="rect">
            <a:avLst/>
          </a:prstGeom>
          <a:solidFill>
            <a:schemeClr val="accent1"/>
          </a:solidFill>
          <a:ln w="38100">
            <a:solidFill>
              <a:schemeClr val="tx1"/>
            </a:solidFill>
            <a:miter lim="800000"/>
            <a:headEnd/>
            <a:tailEnd/>
          </a:ln>
        </p:spPr>
        <p:txBody>
          <a:bodyPr wrap="none" anchor="ctr"/>
          <a:lstStyle/>
          <a:p>
            <a:endParaRPr lang="en-US" dirty="0">
              <a:solidFill>
                <a:srgbClr val="FFFF00"/>
              </a:solidFill>
              <a:latin typeface="+mj-lt"/>
            </a:endParaRPr>
          </a:p>
        </p:txBody>
      </p:sp>
      <p:sp>
        <p:nvSpPr>
          <p:cNvPr id="26632" name="Rectangle 5"/>
          <p:cNvSpPr>
            <a:spLocks noChangeArrowheads="1"/>
          </p:cNvSpPr>
          <p:nvPr/>
        </p:nvSpPr>
        <p:spPr bwMode="auto">
          <a:xfrm>
            <a:off x="4572000" y="2743200"/>
            <a:ext cx="914400" cy="914400"/>
          </a:xfrm>
          <a:prstGeom prst="rect">
            <a:avLst/>
          </a:prstGeom>
          <a:solidFill>
            <a:schemeClr val="accent1"/>
          </a:solidFill>
          <a:ln w="38100">
            <a:solidFill>
              <a:schemeClr val="tx1"/>
            </a:solidFill>
            <a:miter lim="800000"/>
            <a:headEnd/>
            <a:tailEnd/>
          </a:ln>
        </p:spPr>
        <p:txBody>
          <a:bodyPr wrap="none" anchor="ctr"/>
          <a:lstStyle/>
          <a:p>
            <a:endParaRPr lang="en-US" dirty="0">
              <a:solidFill>
                <a:srgbClr val="FFFF00"/>
              </a:solidFill>
              <a:latin typeface="+mj-lt"/>
            </a:endParaRPr>
          </a:p>
        </p:txBody>
      </p:sp>
      <p:sp>
        <p:nvSpPr>
          <p:cNvPr id="26633" name="Line 6"/>
          <p:cNvSpPr>
            <a:spLocks noChangeShapeType="1"/>
          </p:cNvSpPr>
          <p:nvPr/>
        </p:nvSpPr>
        <p:spPr bwMode="auto">
          <a:xfrm>
            <a:off x="5410200" y="2743200"/>
            <a:ext cx="914400" cy="0"/>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26634" name="Line 7"/>
          <p:cNvSpPr>
            <a:spLocks noChangeShapeType="1"/>
          </p:cNvSpPr>
          <p:nvPr/>
        </p:nvSpPr>
        <p:spPr bwMode="auto">
          <a:xfrm>
            <a:off x="5410200" y="3657600"/>
            <a:ext cx="914400" cy="0"/>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grpSp>
        <p:nvGrpSpPr>
          <p:cNvPr id="2" name="Group 8"/>
          <p:cNvGrpSpPr>
            <a:grpSpLocks/>
          </p:cNvGrpSpPr>
          <p:nvPr/>
        </p:nvGrpSpPr>
        <p:grpSpPr bwMode="auto">
          <a:xfrm>
            <a:off x="4876800" y="3048000"/>
            <a:ext cx="430213" cy="341313"/>
            <a:chOff x="2744" y="3360"/>
            <a:chExt cx="271" cy="215"/>
          </a:xfrm>
        </p:grpSpPr>
        <p:sp>
          <p:nvSpPr>
            <p:cNvPr id="26669" name="Oval 9"/>
            <p:cNvSpPr>
              <a:spLocks noChangeArrowheads="1"/>
            </p:cNvSpPr>
            <p:nvPr/>
          </p:nvSpPr>
          <p:spPr bwMode="auto">
            <a:xfrm>
              <a:off x="2744" y="3360"/>
              <a:ext cx="271" cy="215"/>
            </a:xfrm>
            <a:prstGeom prst="ellipse">
              <a:avLst/>
            </a:prstGeom>
            <a:solidFill>
              <a:srgbClr val="66FF33"/>
            </a:solidFill>
            <a:ln w="38100">
              <a:solidFill>
                <a:schemeClr val="tx1"/>
              </a:solidFill>
              <a:round/>
              <a:headEnd/>
              <a:tailEnd/>
            </a:ln>
          </p:spPr>
          <p:txBody>
            <a:bodyPr wrap="none" anchor="ctr"/>
            <a:lstStyle/>
            <a:p>
              <a:pPr algn="r"/>
              <a:endParaRPr lang="en-US" sz="4400" u="sng" dirty="0">
                <a:solidFill>
                  <a:srgbClr val="FFFF00"/>
                </a:solidFill>
                <a:latin typeface="+mj-lt"/>
              </a:endParaRPr>
            </a:p>
          </p:txBody>
        </p:sp>
        <p:sp>
          <p:nvSpPr>
            <p:cNvPr id="26670" name="Oval 10"/>
            <p:cNvSpPr>
              <a:spLocks noChangeArrowheads="1"/>
            </p:cNvSpPr>
            <p:nvPr/>
          </p:nvSpPr>
          <p:spPr bwMode="auto">
            <a:xfrm>
              <a:off x="2898" y="3398"/>
              <a:ext cx="71" cy="60"/>
            </a:xfrm>
            <a:prstGeom prst="ellipse">
              <a:avLst/>
            </a:prstGeom>
            <a:solidFill>
              <a:srgbClr val="00FFFF"/>
            </a:solidFill>
            <a:ln w="19050">
              <a:solidFill>
                <a:schemeClr val="tx1"/>
              </a:solidFill>
              <a:round/>
              <a:headEnd/>
              <a:tailEnd/>
            </a:ln>
          </p:spPr>
          <p:txBody>
            <a:bodyPr wrap="none" anchor="ctr"/>
            <a:lstStyle/>
            <a:p>
              <a:endParaRPr lang="en-US" dirty="0">
                <a:solidFill>
                  <a:srgbClr val="FFFF00"/>
                </a:solidFill>
                <a:latin typeface="+mj-lt"/>
              </a:endParaRPr>
            </a:p>
          </p:txBody>
        </p:sp>
      </p:grpSp>
      <p:grpSp>
        <p:nvGrpSpPr>
          <p:cNvPr id="3" name="Group 11"/>
          <p:cNvGrpSpPr>
            <a:grpSpLocks/>
          </p:cNvGrpSpPr>
          <p:nvPr/>
        </p:nvGrpSpPr>
        <p:grpSpPr bwMode="auto">
          <a:xfrm>
            <a:off x="3886200" y="3030538"/>
            <a:ext cx="430213" cy="341312"/>
            <a:chOff x="3648" y="3312"/>
            <a:chExt cx="271" cy="215"/>
          </a:xfrm>
        </p:grpSpPr>
        <p:sp>
          <p:nvSpPr>
            <p:cNvPr id="26667" name="Oval 12"/>
            <p:cNvSpPr>
              <a:spLocks noChangeArrowheads="1"/>
            </p:cNvSpPr>
            <p:nvPr/>
          </p:nvSpPr>
          <p:spPr bwMode="auto">
            <a:xfrm>
              <a:off x="3648" y="3312"/>
              <a:ext cx="271" cy="215"/>
            </a:xfrm>
            <a:prstGeom prst="ellipse">
              <a:avLst/>
            </a:prstGeom>
            <a:solidFill>
              <a:srgbClr val="FF0000"/>
            </a:solidFill>
            <a:ln w="38100">
              <a:solidFill>
                <a:schemeClr val="tx1"/>
              </a:solidFill>
              <a:round/>
              <a:headEnd/>
              <a:tailEnd/>
            </a:ln>
          </p:spPr>
          <p:txBody>
            <a:bodyPr wrap="none" anchor="ctr"/>
            <a:lstStyle/>
            <a:p>
              <a:pPr algn="r"/>
              <a:endParaRPr lang="en-US" sz="4400" u="sng" dirty="0">
                <a:solidFill>
                  <a:srgbClr val="FFFF00"/>
                </a:solidFill>
                <a:latin typeface="+mj-lt"/>
              </a:endParaRPr>
            </a:p>
          </p:txBody>
        </p:sp>
        <p:sp>
          <p:nvSpPr>
            <p:cNvPr id="26668" name="Oval 13"/>
            <p:cNvSpPr>
              <a:spLocks noChangeArrowheads="1"/>
            </p:cNvSpPr>
            <p:nvPr/>
          </p:nvSpPr>
          <p:spPr bwMode="auto">
            <a:xfrm>
              <a:off x="3802" y="3350"/>
              <a:ext cx="71" cy="60"/>
            </a:xfrm>
            <a:prstGeom prst="ellipse">
              <a:avLst/>
            </a:prstGeom>
            <a:solidFill>
              <a:srgbClr val="FF7C80"/>
            </a:solidFill>
            <a:ln w="19050">
              <a:solidFill>
                <a:schemeClr val="tx1"/>
              </a:solidFill>
              <a:round/>
              <a:headEnd/>
              <a:tailEnd/>
            </a:ln>
          </p:spPr>
          <p:txBody>
            <a:bodyPr wrap="none" anchor="ctr"/>
            <a:lstStyle/>
            <a:p>
              <a:endParaRPr lang="en-US" dirty="0">
                <a:solidFill>
                  <a:srgbClr val="FFFF00"/>
                </a:solidFill>
                <a:latin typeface="+mj-lt"/>
              </a:endParaRPr>
            </a:p>
          </p:txBody>
        </p:sp>
      </p:grpSp>
      <p:grpSp>
        <p:nvGrpSpPr>
          <p:cNvPr id="4" name="Group 14"/>
          <p:cNvGrpSpPr>
            <a:grpSpLocks/>
          </p:cNvGrpSpPr>
          <p:nvPr/>
        </p:nvGrpSpPr>
        <p:grpSpPr bwMode="auto">
          <a:xfrm>
            <a:off x="2971800" y="3048000"/>
            <a:ext cx="430213" cy="341313"/>
            <a:chOff x="1872" y="2352"/>
            <a:chExt cx="271" cy="215"/>
          </a:xfrm>
        </p:grpSpPr>
        <p:sp>
          <p:nvSpPr>
            <p:cNvPr id="26665" name="Oval 15"/>
            <p:cNvSpPr>
              <a:spLocks noChangeArrowheads="1"/>
            </p:cNvSpPr>
            <p:nvPr/>
          </p:nvSpPr>
          <p:spPr bwMode="auto">
            <a:xfrm>
              <a:off x="1872" y="2352"/>
              <a:ext cx="271" cy="215"/>
            </a:xfrm>
            <a:prstGeom prst="ellipse">
              <a:avLst/>
            </a:prstGeom>
            <a:solidFill>
              <a:srgbClr val="FFFF00"/>
            </a:solidFill>
            <a:ln w="38100">
              <a:solidFill>
                <a:schemeClr val="tx1"/>
              </a:solidFill>
              <a:round/>
              <a:headEnd/>
              <a:tailEnd/>
            </a:ln>
          </p:spPr>
          <p:txBody>
            <a:bodyPr wrap="none" anchor="ctr"/>
            <a:lstStyle/>
            <a:p>
              <a:pPr algn="r"/>
              <a:endParaRPr lang="en-US" sz="4400" u="sng" dirty="0">
                <a:solidFill>
                  <a:srgbClr val="FFFF00"/>
                </a:solidFill>
                <a:latin typeface="+mj-lt"/>
              </a:endParaRPr>
            </a:p>
          </p:txBody>
        </p:sp>
        <p:sp>
          <p:nvSpPr>
            <p:cNvPr id="26666" name="Oval 16"/>
            <p:cNvSpPr>
              <a:spLocks noChangeArrowheads="1"/>
            </p:cNvSpPr>
            <p:nvPr/>
          </p:nvSpPr>
          <p:spPr bwMode="auto">
            <a:xfrm>
              <a:off x="2026" y="2390"/>
              <a:ext cx="71" cy="60"/>
            </a:xfrm>
            <a:prstGeom prst="ellipse">
              <a:avLst/>
            </a:prstGeom>
            <a:solidFill>
              <a:schemeClr val="bg1"/>
            </a:solidFill>
            <a:ln w="19050">
              <a:solidFill>
                <a:schemeClr val="tx1"/>
              </a:solidFill>
              <a:round/>
              <a:headEnd/>
              <a:tailEnd/>
            </a:ln>
          </p:spPr>
          <p:txBody>
            <a:bodyPr wrap="none" anchor="ctr"/>
            <a:lstStyle/>
            <a:p>
              <a:endParaRPr lang="en-US" dirty="0">
                <a:solidFill>
                  <a:srgbClr val="FFFF00"/>
                </a:solidFill>
                <a:latin typeface="+mj-lt"/>
              </a:endParaRPr>
            </a:p>
          </p:txBody>
        </p:sp>
      </p:grpSp>
      <p:sp>
        <p:nvSpPr>
          <p:cNvPr id="800785" name="AutoShape 17"/>
          <p:cNvSpPr>
            <a:spLocks noChangeArrowheads="1"/>
          </p:cNvSpPr>
          <p:nvPr/>
        </p:nvSpPr>
        <p:spPr bwMode="auto">
          <a:xfrm>
            <a:off x="6761512" y="4556125"/>
            <a:ext cx="1676400" cy="990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j-lt"/>
            </a:endParaRPr>
          </a:p>
        </p:txBody>
      </p:sp>
      <p:sp>
        <p:nvSpPr>
          <p:cNvPr id="26639" name="Text Box 18"/>
          <p:cNvSpPr txBox="1">
            <a:spLocks noChangeArrowheads="1"/>
          </p:cNvSpPr>
          <p:nvPr/>
        </p:nvSpPr>
        <p:spPr bwMode="auto">
          <a:xfrm>
            <a:off x="6781286" y="4730750"/>
            <a:ext cx="1005403" cy="646331"/>
          </a:xfrm>
          <a:prstGeom prst="rect">
            <a:avLst/>
          </a:prstGeom>
          <a:noFill/>
          <a:ln w="9525">
            <a:noFill/>
            <a:miter lim="800000"/>
            <a:headEnd/>
            <a:tailEnd/>
          </a:ln>
        </p:spPr>
        <p:txBody>
          <a:bodyPr wrap="none">
            <a:spAutoFit/>
          </a:bodyPr>
          <a:lstStyle/>
          <a:p>
            <a:pPr algn="r"/>
            <a:r>
              <a:rPr lang="en-US" sz="3600" b="1" dirty="0">
                <a:solidFill>
                  <a:schemeClr val="tx1"/>
                </a:solidFill>
                <a:latin typeface="+mj-lt"/>
              </a:rPr>
              <a:t>enq</a:t>
            </a:r>
          </a:p>
        </p:txBody>
      </p:sp>
      <p:grpSp>
        <p:nvGrpSpPr>
          <p:cNvPr id="26640" name="Group 19"/>
          <p:cNvGrpSpPr>
            <a:grpSpLocks/>
          </p:cNvGrpSpPr>
          <p:nvPr/>
        </p:nvGrpSpPr>
        <p:grpSpPr bwMode="auto">
          <a:xfrm>
            <a:off x="3441700" y="4881563"/>
            <a:ext cx="430213" cy="341312"/>
            <a:chOff x="1872" y="2352"/>
            <a:chExt cx="271" cy="215"/>
          </a:xfrm>
        </p:grpSpPr>
        <p:sp>
          <p:nvSpPr>
            <p:cNvPr id="26663" name="Oval 20"/>
            <p:cNvSpPr>
              <a:spLocks noChangeArrowheads="1"/>
            </p:cNvSpPr>
            <p:nvPr/>
          </p:nvSpPr>
          <p:spPr bwMode="auto">
            <a:xfrm>
              <a:off x="1872" y="2352"/>
              <a:ext cx="271" cy="215"/>
            </a:xfrm>
            <a:prstGeom prst="ellipse">
              <a:avLst/>
            </a:prstGeom>
            <a:solidFill>
              <a:srgbClr val="FFFF00"/>
            </a:solidFill>
            <a:ln w="38100">
              <a:solidFill>
                <a:schemeClr val="tx1"/>
              </a:solidFill>
              <a:round/>
              <a:headEnd/>
              <a:tailEnd/>
            </a:ln>
          </p:spPr>
          <p:txBody>
            <a:bodyPr wrap="none" anchor="ctr"/>
            <a:lstStyle/>
            <a:p>
              <a:pPr algn="r"/>
              <a:endParaRPr lang="en-US" sz="4400" u="sng" dirty="0">
                <a:solidFill>
                  <a:srgbClr val="FFFF00"/>
                </a:solidFill>
                <a:latin typeface="+mj-lt"/>
              </a:endParaRPr>
            </a:p>
          </p:txBody>
        </p:sp>
        <p:sp>
          <p:nvSpPr>
            <p:cNvPr id="26664" name="Oval 21"/>
            <p:cNvSpPr>
              <a:spLocks noChangeArrowheads="1"/>
            </p:cNvSpPr>
            <p:nvPr/>
          </p:nvSpPr>
          <p:spPr bwMode="auto">
            <a:xfrm>
              <a:off x="2026" y="2390"/>
              <a:ext cx="71" cy="60"/>
            </a:xfrm>
            <a:prstGeom prst="ellipse">
              <a:avLst/>
            </a:prstGeom>
            <a:solidFill>
              <a:schemeClr val="bg1"/>
            </a:solidFill>
            <a:ln w="19050">
              <a:solidFill>
                <a:schemeClr val="tx1"/>
              </a:solidFill>
              <a:round/>
              <a:headEnd/>
              <a:tailEnd/>
            </a:ln>
          </p:spPr>
          <p:txBody>
            <a:bodyPr wrap="none" anchor="ctr"/>
            <a:lstStyle/>
            <a:p>
              <a:endParaRPr lang="en-US" dirty="0">
                <a:solidFill>
                  <a:srgbClr val="FFFF00"/>
                </a:solidFill>
                <a:latin typeface="+mj-lt"/>
              </a:endParaRPr>
            </a:p>
          </p:txBody>
        </p:sp>
      </p:grpSp>
      <p:sp>
        <p:nvSpPr>
          <p:cNvPr id="800790" name="AutoShape 22"/>
          <p:cNvSpPr>
            <a:spLocks noChangeArrowheads="1"/>
          </p:cNvSpPr>
          <p:nvPr/>
        </p:nvSpPr>
        <p:spPr bwMode="auto">
          <a:xfrm>
            <a:off x="4535488" y="4556125"/>
            <a:ext cx="1676400" cy="9906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j-lt"/>
            </a:endParaRPr>
          </a:p>
        </p:txBody>
      </p:sp>
      <p:sp>
        <p:nvSpPr>
          <p:cNvPr id="26642" name="Text Box 23"/>
          <p:cNvSpPr txBox="1">
            <a:spLocks noChangeArrowheads="1"/>
          </p:cNvSpPr>
          <p:nvPr/>
        </p:nvSpPr>
        <p:spPr bwMode="auto">
          <a:xfrm>
            <a:off x="4607999" y="4730750"/>
            <a:ext cx="1005403" cy="646331"/>
          </a:xfrm>
          <a:prstGeom prst="rect">
            <a:avLst/>
          </a:prstGeom>
          <a:noFill/>
          <a:ln w="9525">
            <a:noFill/>
            <a:miter lim="800000"/>
            <a:headEnd/>
            <a:tailEnd/>
          </a:ln>
        </p:spPr>
        <p:txBody>
          <a:bodyPr wrap="none">
            <a:spAutoFit/>
          </a:bodyPr>
          <a:lstStyle/>
          <a:p>
            <a:pPr algn="r"/>
            <a:r>
              <a:rPr lang="en-US" sz="3600" b="1" dirty="0">
                <a:solidFill>
                  <a:schemeClr val="tx1"/>
                </a:solidFill>
                <a:latin typeface="+mj-lt"/>
              </a:rPr>
              <a:t>enq</a:t>
            </a:r>
          </a:p>
        </p:txBody>
      </p:sp>
      <p:grpSp>
        <p:nvGrpSpPr>
          <p:cNvPr id="26643" name="Group 24"/>
          <p:cNvGrpSpPr>
            <a:grpSpLocks/>
          </p:cNvGrpSpPr>
          <p:nvPr/>
        </p:nvGrpSpPr>
        <p:grpSpPr bwMode="auto">
          <a:xfrm>
            <a:off x="5629275" y="4881563"/>
            <a:ext cx="430213" cy="341312"/>
            <a:chOff x="3648" y="3312"/>
            <a:chExt cx="271" cy="215"/>
          </a:xfrm>
        </p:grpSpPr>
        <p:sp>
          <p:nvSpPr>
            <p:cNvPr id="26661" name="Oval 25"/>
            <p:cNvSpPr>
              <a:spLocks noChangeArrowheads="1"/>
            </p:cNvSpPr>
            <p:nvPr/>
          </p:nvSpPr>
          <p:spPr bwMode="auto">
            <a:xfrm>
              <a:off x="3648" y="3312"/>
              <a:ext cx="271" cy="215"/>
            </a:xfrm>
            <a:prstGeom prst="ellipse">
              <a:avLst/>
            </a:prstGeom>
            <a:solidFill>
              <a:srgbClr val="FF0000"/>
            </a:solidFill>
            <a:ln w="38100">
              <a:solidFill>
                <a:schemeClr val="tx1"/>
              </a:solidFill>
              <a:round/>
              <a:headEnd/>
              <a:tailEnd/>
            </a:ln>
          </p:spPr>
          <p:txBody>
            <a:bodyPr wrap="none" anchor="ctr"/>
            <a:lstStyle/>
            <a:p>
              <a:pPr algn="r"/>
              <a:endParaRPr lang="en-US" sz="4400" u="sng" dirty="0">
                <a:solidFill>
                  <a:srgbClr val="FFFF00"/>
                </a:solidFill>
                <a:latin typeface="+mj-lt"/>
              </a:endParaRPr>
            </a:p>
          </p:txBody>
        </p:sp>
        <p:sp>
          <p:nvSpPr>
            <p:cNvPr id="26662" name="Oval 26"/>
            <p:cNvSpPr>
              <a:spLocks noChangeArrowheads="1"/>
            </p:cNvSpPr>
            <p:nvPr/>
          </p:nvSpPr>
          <p:spPr bwMode="auto">
            <a:xfrm>
              <a:off x="3802" y="3350"/>
              <a:ext cx="71" cy="60"/>
            </a:xfrm>
            <a:prstGeom prst="ellipse">
              <a:avLst/>
            </a:prstGeom>
            <a:solidFill>
              <a:srgbClr val="FF7C80"/>
            </a:solidFill>
            <a:ln w="19050">
              <a:solidFill>
                <a:schemeClr val="tx1"/>
              </a:solidFill>
              <a:round/>
              <a:headEnd/>
              <a:tailEnd/>
            </a:ln>
          </p:spPr>
          <p:txBody>
            <a:bodyPr wrap="none" anchor="ctr"/>
            <a:lstStyle/>
            <a:p>
              <a:endParaRPr lang="en-US" dirty="0">
                <a:solidFill>
                  <a:srgbClr val="FFFF00"/>
                </a:solidFill>
                <a:latin typeface="+mj-lt"/>
              </a:endParaRPr>
            </a:p>
          </p:txBody>
        </p:sp>
      </p:grpSp>
      <p:sp>
        <p:nvSpPr>
          <p:cNvPr id="26644" name="Text Box 28"/>
          <p:cNvSpPr txBox="1">
            <a:spLocks noChangeArrowheads="1"/>
          </p:cNvSpPr>
          <p:nvPr/>
        </p:nvSpPr>
        <p:spPr bwMode="auto">
          <a:xfrm>
            <a:off x="2437886" y="4730750"/>
            <a:ext cx="1005403" cy="646331"/>
          </a:xfrm>
          <a:prstGeom prst="rect">
            <a:avLst/>
          </a:prstGeom>
          <a:noFill/>
          <a:ln w="9525">
            <a:noFill/>
            <a:miter lim="800000"/>
            <a:headEnd/>
            <a:tailEnd/>
          </a:ln>
        </p:spPr>
        <p:txBody>
          <a:bodyPr wrap="none">
            <a:spAutoFit/>
          </a:bodyPr>
          <a:lstStyle/>
          <a:p>
            <a:pPr algn="r"/>
            <a:r>
              <a:rPr lang="en-US" sz="3600" b="1" dirty="0">
                <a:solidFill>
                  <a:schemeClr val="tx1"/>
                </a:solidFill>
                <a:latin typeface="+mj-lt"/>
              </a:rPr>
              <a:t>enq</a:t>
            </a:r>
          </a:p>
        </p:txBody>
      </p:sp>
      <p:grpSp>
        <p:nvGrpSpPr>
          <p:cNvPr id="26645" name="Group 29"/>
          <p:cNvGrpSpPr>
            <a:grpSpLocks/>
          </p:cNvGrpSpPr>
          <p:nvPr/>
        </p:nvGrpSpPr>
        <p:grpSpPr bwMode="auto">
          <a:xfrm>
            <a:off x="7837488" y="4881563"/>
            <a:ext cx="430212" cy="341312"/>
            <a:chOff x="2744" y="3360"/>
            <a:chExt cx="271" cy="215"/>
          </a:xfrm>
        </p:grpSpPr>
        <p:sp>
          <p:nvSpPr>
            <p:cNvPr id="26659" name="Oval 30"/>
            <p:cNvSpPr>
              <a:spLocks noChangeArrowheads="1"/>
            </p:cNvSpPr>
            <p:nvPr/>
          </p:nvSpPr>
          <p:spPr bwMode="auto">
            <a:xfrm>
              <a:off x="2744" y="3360"/>
              <a:ext cx="271" cy="215"/>
            </a:xfrm>
            <a:prstGeom prst="ellipse">
              <a:avLst/>
            </a:prstGeom>
            <a:solidFill>
              <a:srgbClr val="66FF33"/>
            </a:solidFill>
            <a:ln w="38100">
              <a:solidFill>
                <a:schemeClr val="tx1"/>
              </a:solidFill>
              <a:round/>
              <a:headEnd/>
              <a:tailEnd/>
            </a:ln>
          </p:spPr>
          <p:txBody>
            <a:bodyPr wrap="none" anchor="ctr"/>
            <a:lstStyle/>
            <a:p>
              <a:pPr algn="r"/>
              <a:endParaRPr lang="en-US" sz="4400" u="sng" dirty="0">
                <a:solidFill>
                  <a:srgbClr val="FFFF00"/>
                </a:solidFill>
                <a:latin typeface="+mj-lt"/>
              </a:endParaRPr>
            </a:p>
          </p:txBody>
        </p:sp>
        <p:sp>
          <p:nvSpPr>
            <p:cNvPr id="26660" name="Oval 31"/>
            <p:cNvSpPr>
              <a:spLocks noChangeArrowheads="1"/>
            </p:cNvSpPr>
            <p:nvPr/>
          </p:nvSpPr>
          <p:spPr bwMode="auto">
            <a:xfrm>
              <a:off x="2898" y="3398"/>
              <a:ext cx="71" cy="60"/>
            </a:xfrm>
            <a:prstGeom prst="ellipse">
              <a:avLst/>
            </a:prstGeom>
            <a:solidFill>
              <a:srgbClr val="00FFFF"/>
            </a:solidFill>
            <a:ln w="19050">
              <a:solidFill>
                <a:schemeClr val="tx1"/>
              </a:solidFill>
              <a:round/>
              <a:headEnd/>
              <a:tailEnd/>
            </a:ln>
          </p:spPr>
          <p:txBody>
            <a:bodyPr wrap="none" anchor="ctr"/>
            <a:lstStyle/>
            <a:p>
              <a:endParaRPr lang="en-US" dirty="0">
                <a:solidFill>
                  <a:srgbClr val="FFFF00"/>
                </a:solidFill>
                <a:latin typeface="+mj-lt"/>
              </a:endParaRPr>
            </a:p>
          </p:txBody>
        </p:sp>
      </p:grpSp>
      <p:sp>
        <p:nvSpPr>
          <p:cNvPr id="26646" name="Line 32"/>
          <p:cNvSpPr>
            <a:spLocks noChangeShapeType="1"/>
          </p:cNvSpPr>
          <p:nvPr/>
        </p:nvSpPr>
        <p:spPr bwMode="auto">
          <a:xfrm>
            <a:off x="4038600" y="5051425"/>
            <a:ext cx="493713" cy="0"/>
          </a:xfrm>
          <a:prstGeom prst="line">
            <a:avLst/>
          </a:prstGeom>
          <a:noFill/>
          <a:ln w="76200">
            <a:solidFill>
              <a:schemeClr val="bg1"/>
            </a:solidFill>
            <a:round/>
            <a:headEnd/>
            <a:tailEnd type="triangle" w="med" len="med"/>
          </a:ln>
        </p:spPr>
        <p:txBody>
          <a:bodyPr wrap="none" anchor="ctr"/>
          <a:lstStyle/>
          <a:p>
            <a:endParaRPr lang="en-US" dirty="0">
              <a:solidFill>
                <a:srgbClr val="FFFF00"/>
              </a:solidFill>
              <a:latin typeface="+mj-lt"/>
            </a:endParaRPr>
          </a:p>
        </p:txBody>
      </p:sp>
      <p:sp>
        <p:nvSpPr>
          <p:cNvPr id="26647" name="Line 33"/>
          <p:cNvSpPr>
            <a:spLocks noChangeShapeType="1"/>
          </p:cNvSpPr>
          <p:nvPr/>
        </p:nvSpPr>
        <p:spPr bwMode="auto">
          <a:xfrm>
            <a:off x="6211888" y="5051425"/>
            <a:ext cx="493712" cy="0"/>
          </a:xfrm>
          <a:prstGeom prst="line">
            <a:avLst/>
          </a:prstGeom>
          <a:noFill/>
          <a:ln w="76200">
            <a:solidFill>
              <a:schemeClr val="bg1"/>
            </a:solidFill>
            <a:round/>
            <a:headEnd/>
            <a:tailEnd type="triangle" w="med" len="med"/>
          </a:ln>
        </p:spPr>
        <p:txBody>
          <a:bodyPr wrap="none" anchor="ctr"/>
          <a:lstStyle/>
          <a:p>
            <a:endParaRPr lang="en-US" dirty="0">
              <a:solidFill>
                <a:srgbClr val="FFFF00"/>
              </a:solidFill>
              <a:latin typeface="+mj-lt"/>
            </a:endParaRPr>
          </a:p>
        </p:txBody>
      </p:sp>
      <p:sp>
        <p:nvSpPr>
          <p:cNvPr id="26648" name="Line 34"/>
          <p:cNvSpPr>
            <a:spLocks noChangeShapeType="1"/>
          </p:cNvSpPr>
          <p:nvPr/>
        </p:nvSpPr>
        <p:spPr bwMode="auto">
          <a:xfrm>
            <a:off x="1868488" y="5051425"/>
            <a:ext cx="493712" cy="0"/>
          </a:xfrm>
          <a:prstGeom prst="line">
            <a:avLst/>
          </a:prstGeom>
          <a:noFill/>
          <a:ln w="76200">
            <a:solidFill>
              <a:schemeClr val="bg1"/>
            </a:solidFill>
            <a:round/>
            <a:headEnd/>
            <a:tailEnd type="triangle" w="med" len="med"/>
          </a:ln>
        </p:spPr>
        <p:txBody>
          <a:bodyPr wrap="none" anchor="ctr"/>
          <a:lstStyle/>
          <a:p>
            <a:endParaRPr lang="en-US" dirty="0">
              <a:solidFill>
                <a:srgbClr val="FFFF00"/>
              </a:solidFill>
              <a:latin typeface="+mj-lt"/>
            </a:endParaRPr>
          </a:p>
        </p:txBody>
      </p:sp>
      <p:sp>
        <p:nvSpPr>
          <p:cNvPr id="26649" name="Text Box 35"/>
          <p:cNvSpPr txBox="1">
            <a:spLocks noChangeArrowheads="1"/>
          </p:cNvSpPr>
          <p:nvPr/>
        </p:nvSpPr>
        <p:spPr bwMode="auto">
          <a:xfrm>
            <a:off x="977285" y="4695825"/>
            <a:ext cx="851515" cy="646331"/>
          </a:xfrm>
          <a:prstGeom prst="rect">
            <a:avLst/>
          </a:prstGeom>
          <a:noFill/>
          <a:ln w="9525">
            <a:noFill/>
            <a:miter lim="800000"/>
            <a:headEnd/>
            <a:tailEnd/>
          </a:ln>
        </p:spPr>
        <p:txBody>
          <a:bodyPr wrap="none">
            <a:spAutoFit/>
          </a:bodyPr>
          <a:lstStyle/>
          <a:p>
            <a:pPr algn="r"/>
            <a:r>
              <a:rPr lang="en-US" sz="3600" b="1" dirty="0">
                <a:solidFill>
                  <a:srgbClr val="FFFF00"/>
                </a:solidFill>
                <a:latin typeface="+mj-lt"/>
              </a:rPr>
              <a:t>tail</a:t>
            </a:r>
          </a:p>
        </p:txBody>
      </p:sp>
      <p:sp>
        <p:nvSpPr>
          <p:cNvPr id="800804" name="Freeform 36"/>
          <p:cNvSpPr>
            <a:spLocks/>
          </p:cNvSpPr>
          <p:nvPr/>
        </p:nvSpPr>
        <p:spPr bwMode="auto">
          <a:xfrm>
            <a:off x="7620000" y="4165600"/>
            <a:ext cx="3175" cy="392113"/>
          </a:xfrm>
          <a:custGeom>
            <a:avLst/>
            <a:gdLst>
              <a:gd name="T0" fmla="*/ 2147483647 w 2"/>
              <a:gd name="T1" fmla="*/ 2147483647 h 247"/>
              <a:gd name="T2" fmla="*/ 0 w 2"/>
              <a:gd name="T3" fmla="*/ 0 h 247"/>
              <a:gd name="T4" fmla="*/ 0 60000 65536"/>
              <a:gd name="T5" fmla="*/ 0 60000 65536"/>
              <a:gd name="T6" fmla="*/ 0 w 2"/>
              <a:gd name="T7" fmla="*/ 0 h 247"/>
              <a:gd name="T8" fmla="*/ 2 w 2"/>
              <a:gd name="T9" fmla="*/ 247 h 247"/>
            </a:gdLst>
            <a:ahLst/>
            <a:cxnLst>
              <a:cxn ang="T4">
                <a:pos x="T0" y="T1"/>
              </a:cxn>
              <a:cxn ang="T5">
                <a:pos x="T2" y="T3"/>
              </a:cxn>
            </a:cxnLst>
            <a:rect l="T6" t="T7" r="T8" b="T9"/>
            <a:pathLst>
              <a:path w="2" h="247">
                <a:moveTo>
                  <a:pt x="2" y="247"/>
                </a:moveTo>
                <a:lnTo>
                  <a:pt x="0" y="0"/>
                </a:lnTo>
              </a:path>
            </a:pathLst>
          </a:custGeom>
          <a:noFill/>
          <a:ln w="76200">
            <a:solidFill>
              <a:schemeClr val="bg1"/>
            </a:solidFill>
            <a:round/>
            <a:headEnd/>
            <a:tailEnd type="triangle" w="med" len="med"/>
          </a:ln>
        </p:spPr>
        <p:txBody>
          <a:bodyPr wrap="none" anchor="ctr"/>
          <a:lstStyle/>
          <a:p>
            <a:endParaRPr lang="en-US" dirty="0">
              <a:solidFill>
                <a:srgbClr val="FFFF00"/>
              </a:solidFill>
              <a:latin typeface="+mj-lt"/>
            </a:endParaRPr>
          </a:p>
        </p:txBody>
      </p:sp>
      <p:grpSp>
        <p:nvGrpSpPr>
          <p:cNvPr id="8" name="Group 46"/>
          <p:cNvGrpSpPr>
            <a:grpSpLocks/>
          </p:cNvGrpSpPr>
          <p:nvPr/>
        </p:nvGrpSpPr>
        <p:grpSpPr bwMode="auto">
          <a:xfrm>
            <a:off x="6751638" y="3154363"/>
            <a:ext cx="1676400" cy="990600"/>
            <a:chOff x="4253" y="1987"/>
            <a:chExt cx="1056" cy="624"/>
          </a:xfrm>
        </p:grpSpPr>
        <p:sp>
          <p:nvSpPr>
            <p:cNvPr id="800810" name="AutoShape 42"/>
            <p:cNvSpPr>
              <a:spLocks noChangeArrowheads="1"/>
            </p:cNvSpPr>
            <p:nvPr/>
          </p:nvSpPr>
          <p:spPr bwMode="auto">
            <a:xfrm>
              <a:off x="4253" y="1987"/>
              <a:ext cx="1056" cy="624"/>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chemeClr val="tx1"/>
                </a:solidFill>
                <a:latin typeface="+mj-lt"/>
              </a:endParaRPr>
            </a:p>
          </p:txBody>
        </p:sp>
        <p:sp>
          <p:nvSpPr>
            <p:cNvPr id="26655" name="Text Box 38"/>
            <p:cNvSpPr txBox="1">
              <a:spLocks noChangeArrowheads="1"/>
            </p:cNvSpPr>
            <p:nvPr/>
          </p:nvSpPr>
          <p:spPr bwMode="auto">
            <a:xfrm>
              <a:off x="4280" y="2103"/>
              <a:ext cx="575" cy="368"/>
            </a:xfrm>
            <a:prstGeom prst="rect">
              <a:avLst/>
            </a:prstGeom>
            <a:noFill/>
            <a:ln w="9525">
              <a:noFill/>
              <a:miter lim="800000"/>
              <a:headEnd/>
              <a:tailEnd/>
            </a:ln>
          </p:spPr>
          <p:txBody>
            <a:bodyPr wrap="none">
              <a:spAutoFit/>
            </a:bodyPr>
            <a:lstStyle/>
            <a:p>
              <a:pPr algn="r"/>
              <a:r>
                <a:rPr lang="en-US" sz="3200" b="1" dirty="0">
                  <a:solidFill>
                    <a:schemeClr val="tx1"/>
                  </a:solidFill>
                  <a:latin typeface="+mj-lt"/>
                </a:rPr>
                <a:t>deq</a:t>
              </a:r>
            </a:p>
          </p:txBody>
        </p:sp>
        <p:grpSp>
          <p:nvGrpSpPr>
            <p:cNvPr id="26656" name="Group 39"/>
            <p:cNvGrpSpPr>
              <a:grpSpLocks/>
            </p:cNvGrpSpPr>
            <p:nvPr/>
          </p:nvGrpSpPr>
          <p:grpSpPr bwMode="auto">
            <a:xfrm>
              <a:off x="4981" y="2211"/>
              <a:ext cx="271" cy="215"/>
              <a:chOff x="1872" y="2352"/>
              <a:chExt cx="271" cy="215"/>
            </a:xfrm>
          </p:grpSpPr>
          <p:sp>
            <p:nvSpPr>
              <p:cNvPr id="26657" name="Oval 40"/>
              <p:cNvSpPr>
                <a:spLocks noChangeArrowheads="1"/>
              </p:cNvSpPr>
              <p:nvPr/>
            </p:nvSpPr>
            <p:spPr bwMode="auto">
              <a:xfrm>
                <a:off x="1872" y="2352"/>
                <a:ext cx="271" cy="215"/>
              </a:xfrm>
              <a:prstGeom prst="ellipse">
                <a:avLst/>
              </a:prstGeom>
              <a:solidFill>
                <a:srgbClr val="FFFF00"/>
              </a:solidFill>
              <a:ln w="38100">
                <a:solidFill>
                  <a:schemeClr val="tx1"/>
                </a:solidFill>
                <a:round/>
                <a:headEnd/>
                <a:tailEnd/>
              </a:ln>
            </p:spPr>
            <p:txBody>
              <a:bodyPr wrap="none" anchor="ctr"/>
              <a:lstStyle/>
              <a:p>
                <a:pPr algn="r"/>
                <a:endParaRPr lang="en-US" sz="4400" u="sng" dirty="0">
                  <a:solidFill>
                    <a:schemeClr val="tx1"/>
                  </a:solidFill>
                  <a:latin typeface="+mj-lt"/>
                </a:endParaRPr>
              </a:p>
            </p:txBody>
          </p:sp>
          <p:sp>
            <p:nvSpPr>
              <p:cNvPr id="26658" name="Oval 41"/>
              <p:cNvSpPr>
                <a:spLocks noChangeArrowheads="1"/>
              </p:cNvSpPr>
              <p:nvPr/>
            </p:nvSpPr>
            <p:spPr bwMode="auto">
              <a:xfrm>
                <a:off x="2026" y="2390"/>
                <a:ext cx="71" cy="60"/>
              </a:xfrm>
              <a:prstGeom prst="ellipse">
                <a:avLst/>
              </a:prstGeom>
              <a:solidFill>
                <a:schemeClr val="bg1"/>
              </a:solidFill>
              <a:ln w="19050">
                <a:solidFill>
                  <a:schemeClr val="tx1"/>
                </a:solidFill>
                <a:round/>
                <a:headEnd/>
                <a:tailEnd/>
              </a:ln>
            </p:spPr>
            <p:txBody>
              <a:bodyPr wrap="none" anchor="ctr"/>
              <a:lstStyle/>
              <a:p>
                <a:endParaRPr lang="en-US" dirty="0">
                  <a:solidFill>
                    <a:schemeClr val="tx1"/>
                  </a:solidFill>
                  <a:latin typeface="+mj-lt"/>
                </a:endParaRPr>
              </a:p>
            </p:txBody>
          </p:sp>
        </p:grpSp>
      </p:grpSp>
      <p:sp>
        <p:nvSpPr>
          <p:cNvPr id="800811" name="AutoShape 43"/>
          <p:cNvSpPr>
            <a:spLocks noChangeArrowheads="1"/>
          </p:cNvSpPr>
          <p:nvPr/>
        </p:nvSpPr>
        <p:spPr bwMode="auto">
          <a:xfrm>
            <a:off x="6597650" y="4365625"/>
            <a:ext cx="1862138" cy="1417638"/>
          </a:xfrm>
          <a:prstGeom prst="wedgeRoundRectCallout">
            <a:avLst>
              <a:gd name="adj1" fmla="val -152130"/>
              <a:gd name="adj2" fmla="val -122676"/>
              <a:gd name="adj3" fmla="val 16667"/>
            </a:avLst>
          </a:prstGeom>
          <a:noFill/>
          <a:ln w="28575">
            <a:noFill/>
            <a:miter lim="800000"/>
            <a:headEnd/>
            <a:tailEnd/>
          </a:ln>
        </p:spPr>
        <p:txBody>
          <a:bodyPr anchor="ctr"/>
          <a:lstStyle/>
          <a:p>
            <a:pPr algn="ctr"/>
            <a:endParaRPr lang="en-US" sz="4400" b="1" dirty="0">
              <a:solidFill>
                <a:srgbClr val="FFFF00"/>
              </a:solidFill>
              <a:latin typeface="+mj-lt"/>
            </a:endParaRPr>
          </a:p>
        </p:txBody>
      </p:sp>
      <p:sp>
        <p:nvSpPr>
          <p:cNvPr id="800812" name="Rectangle 44"/>
          <p:cNvSpPr>
            <a:spLocks noChangeArrowheads="1"/>
          </p:cNvSpPr>
          <p:nvPr/>
        </p:nvSpPr>
        <p:spPr bwMode="auto">
          <a:xfrm>
            <a:off x="577850" y="1874838"/>
            <a:ext cx="5648325" cy="1401762"/>
          </a:xfrm>
          <a:prstGeom prst="rect">
            <a:avLst/>
          </a:prstGeom>
          <a:solidFill>
            <a:schemeClr val="tx1"/>
          </a:solidFill>
          <a:ln w="38100">
            <a:solidFill>
              <a:srgbClr val="FF0000"/>
            </a:solidFill>
            <a:miter lim="800000"/>
            <a:headEnd/>
            <a:tailEnd/>
          </a:ln>
        </p:spPr>
        <p:txBody>
          <a:bodyPr>
            <a:spAutoFit/>
          </a:bodyPr>
          <a:lstStyle/>
          <a:p>
            <a:pPr algn="ctr"/>
            <a:r>
              <a:rPr lang="en-US" sz="2800" b="1" dirty="0">
                <a:solidFill>
                  <a:srgbClr val="FFFF00"/>
                </a:solidFill>
                <a:latin typeface="+mj-lt"/>
              </a:rPr>
              <a:t>Each node contains a fresh consensus object used to decide on next operation </a:t>
            </a:r>
          </a:p>
        </p:txBody>
      </p:sp>
      <p:sp>
        <p:nvSpPr>
          <p:cNvPr id="5" name="AutoShape 6">
            <a:extLst>
              <a:ext uri="{FF2B5EF4-FFF2-40B4-BE49-F238E27FC236}">
                <a16:creationId xmlns:a16="http://schemas.microsoft.com/office/drawing/2014/main" id="{A5CE5D5E-5492-AEBE-9CC8-BB4B4300D3EE}"/>
              </a:ext>
            </a:extLst>
          </p:cNvPr>
          <p:cNvSpPr>
            <a:spLocks noChangeArrowheads="1"/>
          </p:cNvSpPr>
          <p:nvPr/>
        </p:nvSpPr>
        <p:spPr bwMode="auto">
          <a:xfrm>
            <a:off x="6817623" y="4051301"/>
            <a:ext cx="1620289" cy="830261"/>
          </a:xfrm>
          <a:prstGeom prst="wedgeRoundRectCallout">
            <a:avLst>
              <a:gd name="adj1" fmla="val -89464"/>
              <a:gd name="adj2" fmla="val -134564"/>
              <a:gd name="adj3" fmla="val 16667"/>
            </a:avLst>
          </a:prstGeom>
          <a:noFill/>
          <a:ln w="57150">
            <a:solidFill>
              <a:srgbClr val="FF0000"/>
            </a:solidFill>
            <a:miter lim="800000"/>
            <a:headEnd/>
            <a:tailEnd/>
          </a:ln>
        </p:spPr>
        <p:txBody>
          <a:bodyPr anchor="ctr"/>
          <a:lstStyle/>
          <a:p>
            <a:pPr algn="ctr"/>
            <a:endParaRPr lang="en-US" b="1" dirty="0">
              <a:solidFill>
                <a:srgbClr val="FFFF00"/>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0-ppt_w/2"/>
                                          </p:val>
                                        </p:tav>
                                      </p:tavLst>
                                    </p:anim>
                                    <p:anim calcmode="lin" valueType="num">
                                      <p:cBhvr additive="base">
                                        <p:cTn id="7" dur="500"/>
                                        <p:tgtEl>
                                          <p:spTgt spid="4"/>
                                        </p:tgtEl>
                                        <p:attrNameLst>
                                          <p:attrName>ppt_y</p:attrName>
                                        </p:attrNameLst>
                                      </p:cBhvr>
                                      <p:tavLst>
                                        <p:tav tm="0">
                                          <p:val>
                                            <p:strVal val="ppt_y"/>
                                          </p:val>
                                        </p:tav>
                                        <p:tav tm="100000">
                                          <p:val>
                                            <p:strVal val="ppt_y"/>
                                          </p:val>
                                        </p:tav>
                                      </p:tavLst>
                                    </p:anim>
                                    <p:set>
                                      <p:cBhvr>
                                        <p:cTn id="8" dur="1" fill="hold">
                                          <p:stCondLst>
                                            <p:cond delay="499"/>
                                          </p:stCondLst>
                                        </p:cTn>
                                        <p:tgtEl>
                                          <p:spTgt spid="4"/>
                                        </p:tgtEl>
                                        <p:attrNameLst>
                                          <p:attrName>style.visibility</p:attrName>
                                        </p:attrNameLst>
                                      </p:cBhvr>
                                      <p:to>
                                        <p:strVal val="hidden"/>
                                      </p:to>
                                    </p:set>
                                  </p:childTnLst>
                                </p:cTn>
                              </p:par>
                            </p:childTnLst>
                          </p:cTn>
                        </p:par>
                        <p:par>
                          <p:cTn id="9" fill="hold">
                            <p:stCondLst>
                              <p:cond delay="500"/>
                            </p:stCondLst>
                            <p:childTnLst>
                              <p:par>
                                <p:cTn id="10" presetID="63" presetClass="path" presetSubtype="0" accel="50000" decel="50000" fill="hold" nodeType="afterEffect">
                                  <p:stCondLst>
                                    <p:cond delay="0"/>
                                  </p:stCondLst>
                                  <p:childTnLst>
                                    <p:animMotion origin="layout" path="M 2.5E-6 3.33333E-6 L -0.09844 3.33333E-6 " pathEditMode="relative" rAng="0" ptsTypes="AA">
                                      <p:cBhvr>
                                        <p:cTn id="11" dur="2000" fill="hold"/>
                                        <p:tgtEl>
                                          <p:spTgt spid="3"/>
                                        </p:tgtEl>
                                        <p:attrNameLst>
                                          <p:attrName>ppt_x</p:attrName>
                                          <p:attrName>ppt_y</p:attrName>
                                        </p:attrNameLst>
                                      </p:cBhvr>
                                      <p:rCtr x="-49" y="0"/>
                                    </p:animMotion>
                                  </p:childTnLst>
                                </p:cTn>
                              </p:par>
                              <p:par>
                                <p:cTn id="12" presetID="35" presetClass="path" presetSubtype="0" accel="50000" decel="50000" fill="hold" nodeType="withEffect">
                                  <p:stCondLst>
                                    <p:cond delay="0"/>
                                  </p:stCondLst>
                                  <p:childTnLst>
                                    <p:animMotion origin="layout" path="M 3.88889E-6 3.33333E-6 L -0.1033 3.33333E-6 " pathEditMode="relative" rAng="0" ptsTypes="AA">
                                      <p:cBhvr>
                                        <p:cTn id="13" dur="2000" fill="hold"/>
                                        <p:tgtEl>
                                          <p:spTgt spid="2"/>
                                        </p:tgtEl>
                                        <p:attrNameLst>
                                          <p:attrName>ppt_x</p:attrName>
                                          <p:attrName>ppt_y</p:attrName>
                                        </p:attrNameLst>
                                      </p:cBhvr>
                                      <p:rCtr x="-52" y="0"/>
                                    </p:animMotion>
                                  </p:childTnLst>
                                </p:cTn>
                              </p:par>
                              <p:par>
                                <p:cTn id="14" presetID="3" presetClass="entr" presetSubtype="10" fill="hold" grpId="0" nodeType="withEffect">
                                  <p:stCondLst>
                                    <p:cond delay="0"/>
                                  </p:stCondLst>
                                  <p:childTnLst>
                                    <p:set>
                                      <p:cBhvr>
                                        <p:cTn id="15" dur="1" fill="hold">
                                          <p:stCondLst>
                                            <p:cond delay="0"/>
                                          </p:stCondLst>
                                        </p:cTn>
                                        <p:tgtEl>
                                          <p:spTgt spid="800804"/>
                                        </p:tgtEl>
                                        <p:attrNameLst>
                                          <p:attrName>style.visibility</p:attrName>
                                        </p:attrNameLst>
                                      </p:cBhvr>
                                      <p:to>
                                        <p:strVal val="visible"/>
                                      </p:to>
                                    </p:set>
                                    <p:animEffect transition="in" filter="blinds(horizontal)">
                                      <p:cBhvr>
                                        <p:cTn id="16" dur="500"/>
                                        <p:tgtEl>
                                          <p:spTgt spid="800804"/>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8008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008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0804" grpId="0" animBg="1"/>
      <p:bldP spid="800811" grpId="0" animBg="1"/>
      <p:bldP spid="800812" grpId="0" animBg="1"/>
      <p:bldP spid="5" grpId="0" animBg="1"/>
      <p:bldP spid="5"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p:txBody>
          <a:bodyPr/>
          <a:lstStyle/>
          <a:p>
            <a:r>
              <a:rPr lang="en-US" dirty="0"/>
              <a:t> Universal Construction</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22</a:t>
            </a:fld>
            <a:endParaRPr lang="en-US" dirty="0"/>
          </a:p>
        </p:txBody>
      </p:sp>
      <p:sp>
        <p:nvSpPr>
          <p:cNvPr id="2" name="TextBox 1">
            <a:extLst>
              <a:ext uri="{FF2B5EF4-FFF2-40B4-BE49-F238E27FC236}">
                <a16:creationId xmlns:a16="http://schemas.microsoft.com/office/drawing/2014/main" id="{E9CF9801-8CB2-95CF-4389-CAB264E251B1}"/>
              </a:ext>
            </a:extLst>
          </p:cNvPr>
          <p:cNvSpPr txBox="1"/>
          <p:nvPr/>
        </p:nvSpPr>
        <p:spPr bwMode="auto">
          <a:xfrm>
            <a:off x="1486045" y="2495176"/>
            <a:ext cx="3835177"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Object represented as</a:t>
            </a:r>
          </a:p>
        </p:txBody>
      </p:sp>
      <p:sp>
        <p:nvSpPr>
          <p:cNvPr id="3" name="TextBox 2">
            <a:extLst>
              <a:ext uri="{FF2B5EF4-FFF2-40B4-BE49-F238E27FC236}">
                <a16:creationId xmlns:a16="http://schemas.microsoft.com/office/drawing/2014/main" id="{616CA6C2-4E72-4407-681F-B138480D412A}"/>
              </a:ext>
            </a:extLst>
          </p:cNvPr>
          <p:cNvSpPr txBox="1"/>
          <p:nvPr/>
        </p:nvSpPr>
        <p:spPr bwMode="auto">
          <a:xfrm>
            <a:off x="1960498" y="3951926"/>
            <a:ext cx="513124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 linked list of completed calls</a:t>
            </a:r>
          </a:p>
        </p:txBody>
      </p:sp>
      <p:sp>
        <p:nvSpPr>
          <p:cNvPr id="4" name="TextBox 3">
            <a:extLst>
              <a:ext uri="{FF2B5EF4-FFF2-40B4-BE49-F238E27FC236}">
                <a16:creationId xmlns:a16="http://schemas.microsoft.com/office/drawing/2014/main" id="{0C35404D-3984-6C6C-04B1-17A99D212DB5}"/>
              </a:ext>
            </a:extLst>
          </p:cNvPr>
          <p:cNvSpPr txBox="1"/>
          <p:nvPr/>
        </p:nvSpPr>
        <p:spPr bwMode="auto">
          <a:xfrm>
            <a:off x="1960498" y="3223551"/>
            <a:ext cx="5131240"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Initial Object State, linked to …</a:t>
            </a:r>
          </a:p>
        </p:txBody>
      </p:sp>
      <p:sp>
        <p:nvSpPr>
          <p:cNvPr id="5" name="TextBox 4">
            <a:extLst>
              <a:ext uri="{FF2B5EF4-FFF2-40B4-BE49-F238E27FC236}">
                <a16:creationId xmlns:a16="http://schemas.microsoft.com/office/drawing/2014/main" id="{8805756D-446A-969E-D8D1-59C8BD6DC170}"/>
              </a:ext>
            </a:extLst>
          </p:cNvPr>
          <p:cNvSpPr txBox="1"/>
          <p:nvPr/>
        </p:nvSpPr>
        <p:spPr bwMode="auto">
          <a:xfrm>
            <a:off x="1960498" y="4680301"/>
            <a:ext cx="3077328"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Like a </a:t>
            </a:r>
            <a:r>
              <a:rPr lang="en-US" sz="2800" i="1" dirty="0">
                <a:solidFill>
                  <a:srgbClr val="FFFF00"/>
                </a:solidFill>
              </a:rPr>
              <a:t>blockchain</a:t>
            </a:r>
            <a:r>
              <a:rPr lang="en-US" sz="2800" dirty="0">
                <a:solidFill>
                  <a:srgbClr val="FFFF00"/>
                </a:solidFill>
              </a:rPr>
              <a:t>!</a:t>
            </a:r>
            <a:endParaRPr lang="en-US" sz="2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p:txBody>
          <a:bodyPr/>
          <a:lstStyle/>
          <a:p>
            <a:r>
              <a:rPr lang="en-US" dirty="0"/>
              <a:t> Universal Construction</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23</a:t>
            </a:fld>
            <a:endParaRPr lang="en-US" dirty="0"/>
          </a:p>
        </p:txBody>
      </p:sp>
      <p:sp>
        <p:nvSpPr>
          <p:cNvPr id="2" name="TextBox 1">
            <a:extLst>
              <a:ext uri="{FF2B5EF4-FFF2-40B4-BE49-F238E27FC236}">
                <a16:creationId xmlns:a16="http://schemas.microsoft.com/office/drawing/2014/main" id="{11B7B5A1-18A5-838E-001A-EABD28D31D3E}"/>
              </a:ext>
            </a:extLst>
          </p:cNvPr>
          <p:cNvSpPr txBox="1"/>
          <p:nvPr/>
        </p:nvSpPr>
        <p:spPr bwMode="auto">
          <a:xfrm>
            <a:off x="1020219" y="2073920"/>
            <a:ext cx="3094581"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New method call?</a:t>
            </a:r>
          </a:p>
        </p:txBody>
      </p:sp>
      <p:sp>
        <p:nvSpPr>
          <p:cNvPr id="3" name="TextBox 2">
            <a:extLst>
              <a:ext uri="{FF2B5EF4-FFF2-40B4-BE49-F238E27FC236}">
                <a16:creationId xmlns:a16="http://schemas.microsoft.com/office/drawing/2014/main" id="{39946B29-4DEE-02BD-ECFC-E833F6BE2432}"/>
              </a:ext>
            </a:extLst>
          </p:cNvPr>
          <p:cNvSpPr txBox="1"/>
          <p:nvPr/>
        </p:nvSpPr>
        <p:spPr bwMode="auto">
          <a:xfrm>
            <a:off x="1684453" y="3458856"/>
            <a:ext cx="621464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Atomically append call via consensus</a:t>
            </a:r>
          </a:p>
        </p:txBody>
      </p:sp>
      <p:sp>
        <p:nvSpPr>
          <p:cNvPr id="4" name="TextBox 3">
            <a:extLst>
              <a:ext uri="{FF2B5EF4-FFF2-40B4-BE49-F238E27FC236}">
                <a16:creationId xmlns:a16="http://schemas.microsoft.com/office/drawing/2014/main" id="{EEA91E47-FD33-1B66-EA49-97739DDCF5D8}"/>
              </a:ext>
            </a:extLst>
          </p:cNvPr>
          <p:cNvSpPr txBox="1"/>
          <p:nvPr/>
        </p:nvSpPr>
        <p:spPr bwMode="auto">
          <a:xfrm>
            <a:off x="1684453" y="2766388"/>
            <a:ext cx="2585621"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Find end of list</a:t>
            </a:r>
          </a:p>
        </p:txBody>
      </p:sp>
      <p:sp>
        <p:nvSpPr>
          <p:cNvPr id="5" name="TextBox 4">
            <a:extLst>
              <a:ext uri="{FF2B5EF4-FFF2-40B4-BE49-F238E27FC236}">
                <a16:creationId xmlns:a16="http://schemas.microsoft.com/office/drawing/2014/main" id="{F992BC95-3D29-B0BB-C3CA-820E32184747}"/>
              </a:ext>
            </a:extLst>
          </p:cNvPr>
          <p:cNvSpPr txBox="1"/>
          <p:nvPr/>
        </p:nvSpPr>
        <p:spPr bwMode="auto">
          <a:xfrm>
            <a:off x="1684453" y="4151324"/>
            <a:ext cx="7127017"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Compute response by replaying earlier ops</a:t>
            </a:r>
            <a:endParaRPr lang="en-US" sz="2800" b="0" dirty="0">
              <a:solidFill>
                <a:srgbClr val="FFFF00"/>
              </a:solidFill>
              <a:cs typeface="Arial" charset="0"/>
            </a:endParaRPr>
          </a:p>
        </p:txBody>
      </p:sp>
      <p:sp>
        <p:nvSpPr>
          <p:cNvPr id="14" name="TextBox 13">
            <a:extLst>
              <a:ext uri="{FF2B5EF4-FFF2-40B4-BE49-F238E27FC236}">
                <a16:creationId xmlns:a16="http://schemas.microsoft.com/office/drawing/2014/main" id="{5AB11FFE-14E2-FD87-3EB6-479E98C08B8D}"/>
              </a:ext>
            </a:extLst>
          </p:cNvPr>
          <p:cNvSpPr txBox="1"/>
          <p:nvPr/>
        </p:nvSpPr>
        <p:spPr bwMode="auto">
          <a:xfrm>
            <a:off x="1020219" y="4843791"/>
            <a:ext cx="760619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(Blockchain before blockchains were invented)</a:t>
            </a:r>
            <a:endParaRPr lang="en-US" altLang="ja-JP"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p:txBody>
          <a:bodyPr/>
          <a:lstStyle/>
          <a:p>
            <a:r>
              <a:rPr lang="en-US" dirty="0"/>
              <a:t>Basic Idea</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24</a:t>
            </a:fld>
            <a:endParaRPr lang="en-US" dirty="0"/>
          </a:p>
        </p:txBody>
      </p:sp>
      <p:sp>
        <p:nvSpPr>
          <p:cNvPr id="5" name="TextBox 4">
            <a:extLst>
              <a:ext uri="{FF2B5EF4-FFF2-40B4-BE49-F238E27FC236}">
                <a16:creationId xmlns:a16="http://schemas.microsoft.com/office/drawing/2014/main" id="{B2BD0E2F-5802-D196-DE86-A025F46BC7CF}"/>
              </a:ext>
            </a:extLst>
          </p:cNvPr>
          <p:cNvSpPr txBox="1"/>
          <p:nvPr/>
        </p:nvSpPr>
        <p:spPr bwMode="auto">
          <a:xfrm>
            <a:off x="614778" y="1680095"/>
            <a:ext cx="6753306"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Threads use </a:t>
            </a:r>
            <a:r>
              <a:rPr lang="en-US" sz="2800" i="1" dirty="0">
                <a:solidFill>
                  <a:schemeClr val="bg1"/>
                </a:solidFill>
              </a:rPr>
              <a:t>one-time </a:t>
            </a:r>
            <a:r>
              <a:rPr lang="en-US" sz="2800" dirty="0">
                <a:solidFill>
                  <a:srgbClr val="FFFF00"/>
                </a:solidFill>
              </a:rPr>
              <a:t>consensus object to decide which node to append next</a:t>
            </a:r>
          </a:p>
        </p:txBody>
      </p:sp>
      <p:sp>
        <p:nvSpPr>
          <p:cNvPr id="8" name="TextBox 7">
            <a:extLst>
              <a:ext uri="{FF2B5EF4-FFF2-40B4-BE49-F238E27FC236}">
                <a16:creationId xmlns:a16="http://schemas.microsoft.com/office/drawing/2014/main" id="{3F143E4C-0A43-C8BF-5EF3-64E7DE47033B}"/>
              </a:ext>
            </a:extLst>
          </p:cNvPr>
          <p:cNvSpPr txBox="1"/>
          <p:nvPr/>
        </p:nvSpPr>
        <p:spPr bwMode="auto">
          <a:xfrm>
            <a:off x="1365276" y="3817193"/>
            <a:ext cx="675330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OK because they all write the same value</a:t>
            </a:r>
          </a:p>
        </p:txBody>
      </p:sp>
      <p:sp>
        <p:nvSpPr>
          <p:cNvPr id="9" name="TextBox 3">
            <a:extLst>
              <a:ext uri="{FF2B5EF4-FFF2-40B4-BE49-F238E27FC236}">
                <a16:creationId xmlns:a16="http://schemas.microsoft.com/office/drawing/2014/main" id="{CCD01DE3-5CF1-8997-6E93-231F400563A1}"/>
              </a:ext>
            </a:extLst>
          </p:cNvPr>
          <p:cNvSpPr txBox="1"/>
          <p:nvPr/>
        </p:nvSpPr>
        <p:spPr bwMode="auto">
          <a:xfrm>
            <a:off x="1365276" y="2748644"/>
            <a:ext cx="6753305" cy="954107"/>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Threads update auxiliary </a:t>
            </a:r>
            <a:r>
              <a:rPr lang="en-US" sz="2800" b="1" dirty="0">
                <a:solidFill>
                  <a:schemeClr val="bg1"/>
                </a:solidFill>
                <a:latin typeface="Consolas" panose="020B0609020204030204" pitchFamily="49" charset="0"/>
                <a:cs typeface="Courier New" panose="02070309020205020404" pitchFamily="49" charset="0"/>
              </a:rPr>
              <a:t>next</a:t>
            </a:r>
            <a:r>
              <a:rPr lang="en-US" sz="2800" dirty="0">
                <a:solidFill>
                  <a:srgbClr val="FFFF00"/>
                </a:solidFill>
              </a:rPr>
              <a:t> field to record consensus outcome</a:t>
            </a:r>
          </a:p>
        </p:txBody>
      </p:sp>
      <p:sp>
        <p:nvSpPr>
          <p:cNvPr id="10" name="TextBox 9">
            <a:extLst>
              <a:ext uri="{FF2B5EF4-FFF2-40B4-BE49-F238E27FC236}">
                <a16:creationId xmlns:a16="http://schemas.microsoft.com/office/drawing/2014/main" id="{F619709D-EA4A-71F6-30B3-C004241132B7}"/>
              </a:ext>
            </a:extLst>
          </p:cNvPr>
          <p:cNvSpPr txBox="1"/>
          <p:nvPr/>
        </p:nvSpPr>
        <p:spPr bwMode="auto">
          <a:xfrm>
            <a:off x="614778" y="4454855"/>
            <a:ext cx="222331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Challenges</a:t>
            </a:r>
            <a:endParaRPr lang="en-US" sz="2800" b="0" dirty="0">
              <a:solidFill>
                <a:srgbClr val="FFFF00"/>
              </a:solidFill>
              <a:cs typeface="Arial" charset="0"/>
            </a:endParaRPr>
          </a:p>
        </p:txBody>
      </p:sp>
      <p:sp>
        <p:nvSpPr>
          <p:cNvPr id="11" name="TextBox 10">
            <a:extLst>
              <a:ext uri="{FF2B5EF4-FFF2-40B4-BE49-F238E27FC236}">
                <a16:creationId xmlns:a16="http://schemas.microsoft.com/office/drawing/2014/main" id="{502C0776-8F3E-B6BD-B1E9-E777F73174E7}"/>
              </a:ext>
            </a:extLst>
          </p:cNvPr>
          <p:cNvSpPr txBox="1"/>
          <p:nvPr/>
        </p:nvSpPr>
        <p:spPr bwMode="auto">
          <a:xfrm>
            <a:off x="1365276" y="5092518"/>
            <a:ext cx="6753304"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Lock-free means we need to worry what happens if a thread stops in the middle</a:t>
            </a:r>
            <a:endParaRPr lang="en-US" altLang="ja-JP"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ChangeArrowheads="1"/>
          </p:cNvSpPr>
          <p:nvPr/>
        </p:nvSpPr>
        <p:spPr bwMode="auto">
          <a:xfrm>
            <a:off x="1011238" y="2165350"/>
            <a:ext cx="7315200" cy="4524315"/>
          </a:xfrm>
          <a:prstGeom prst="rect">
            <a:avLst/>
          </a:prstGeom>
          <a:no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implements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java</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lang</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Comparable</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Consensus</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&gt; </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Consensus</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&gt;()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
        <p:nvSpPr>
          <p:cNvPr id="30725" name="Rectangle 3"/>
          <p:cNvSpPr>
            <a:spLocks noGrp="1" noChangeArrowheads="1"/>
          </p:cNvSpPr>
          <p:nvPr>
            <p:ph type="title"/>
          </p:nvPr>
        </p:nvSpPr>
        <p:spPr/>
        <p:txBody>
          <a:bodyPr/>
          <a:lstStyle/>
          <a:p>
            <a:r>
              <a:rPr lang="en-US" dirty="0"/>
              <a:t>Basic Data Structures</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E6B53126-0003-4205-8CA0-12067C577708}" type="slidenum">
              <a:rPr lang="ar-SA" smtClean="0"/>
              <a:pPr>
                <a:defRPr/>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3"/>
          <p:cNvSpPr>
            <a:spLocks noGrp="1" noChangeArrowheads="1"/>
          </p:cNvSpPr>
          <p:nvPr>
            <p:ph type="title"/>
          </p:nvPr>
        </p:nvSpPr>
        <p:spPr/>
        <p:txBody>
          <a:bodyPr/>
          <a:lstStyle/>
          <a:p>
            <a:r>
              <a:rPr lang="en-US" dirty="0"/>
              <a:t>Basic Data Structures</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26</a:t>
            </a:fld>
            <a:endParaRPr lang="en-US" dirty="0"/>
          </a:p>
        </p:txBody>
      </p:sp>
      <p:sp>
        <p:nvSpPr>
          <p:cNvPr id="31750" name="AutoShape 6"/>
          <p:cNvSpPr>
            <a:spLocks noChangeArrowheads="1"/>
          </p:cNvSpPr>
          <p:nvPr/>
        </p:nvSpPr>
        <p:spPr bwMode="auto">
          <a:xfrm>
            <a:off x="971550" y="2505075"/>
            <a:ext cx="3956050" cy="542925"/>
          </a:xfrm>
          <a:prstGeom prst="wedgeRoundRectCallout">
            <a:avLst>
              <a:gd name="adj1" fmla="val 37361"/>
              <a:gd name="adj2" fmla="val 295907"/>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3" name="Rectangle 2">
            <a:extLst>
              <a:ext uri="{FF2B5EF4-FFF2-40B4-BE49-F238E27FC236}">
                <a16:creationId xmlns:a16="http://schemas.microsoft.com/office/drawing/2014/main" id="{831593F8-38FC-F955-B432-6C0CEF057E91}"/>
              </a:ext>
            </a:extLst>
          </p:cNvPr>
          <p:cNvSpPr>
            <a:spLocks noChangeArrowheads="1"/>
          </p:cNvSpPr>
          <p:nvPr/>
        </p:nvSpPr>
        <p:spPr bwMode="auto">
          <a:xfrm>
            <a:off x="1011238" y="2165350"/>
            <a:ext cx="7315200" cy="4524315"/>
          </a:xfrm>
          <a:prstGeom prst="rect">
            <a:avLst/>
          </a:prstGeom>
          <a:no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implements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java</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lang</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Comparable</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Consensus</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&gt; </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Consensus</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&gt;()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
        <p:nvSpPr>
          <p:cNvPr id="31751" name="Rectangle 7"/>
          <p:cNvSpPr>
            <a:spLocks noChangeArrowheads="1"/>
          </p:cNvSpPr>
          <p:nvPr/>
        </p:nvSpPr>
        <p:spPr bwMode="auto">
          <a:xfrm>
            <a:off x="1864084" y="4395757"/>
            <a:ext cx="5822051" cy="946150"/>
          </a:xfrm>
          <a:prstGeom prst="rect">
            <a:avLst/>
          </a:prstGeom>
          <a:solidFill>
            <a:schemeClr val="tx2"/>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Standard interface for class whose objects are totally ordered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C6C73D9-73C3-359C-DE3E-B5E08738E50D}"/>
              </a:ext>
            </a:extLst>
          </p:cNvPr>
          <p:cNvSpPr>
            <a:spLocks noChangeArrowheads="1"/>
          </p:cNvSpPr>
          <p:nvPr/>
        </p:nvSpPr>
        <p:spPr bwMode="auto">
          <a:xfrm>
            <a:off x="1011238" y="2165350"/>
            <a:ext cx="7315200" cy="4524315"/>
          </a:xfrm>
          <a:prstGeom prst="rect">
            <a:avLst/>
          </a:prstGeom>
          <a:no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implements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java</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lang</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Comparable</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Consensus</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&gt; </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Consensus</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&gt;()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
        <p:nvSpPr>
          <p:cNvPr id="32773" name="Rectangle 3"/>
          <p:cNvSpPr>
            <a:spLocks noGrp="1" noChangeArrowheads="1"/>
          </p:cNvSpPr>
          <p:nvPr>
            <p:ph type="title"/>
          </p:nvPr>
        </p:nvSpPr>
        <p:spPr/>
        <p:txBody>
          <a:bodyPr/>
          <a:lstStyle/>
          <a:p>
            <a:r>
              <a:rPr lang="en-US" dirty="0"/>
              <a:t>Basic Data Structures</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27</a:t>
            </a:fld>
            <a:endParaRPr lang="en-US" dirty="0"/>
          </a:p>
        </p:txBody>
      </p:sp>
      <p:sp>
        <p:nvSpPr>
          <p:cNvPr id="32774" name="AutoShape 4"/>
          <p:cNvSpPr>
            <a:spLocks noChangeArrowheads="1"/>
          </p:cNvSpPr>
          <p:nvPr/>
        </p:nvSpPr>
        <p:spPr bwMode="auto">
          <a:xfrm>
            <a:off x="1268082" y="2844800"/>
            <a:ext cx="3536831" cy="542925"/>
          </a:xfrm>
          <a:prstGeom prst="wedgeRoundRectCallout">
            <a:avLst>
              <a:gd name="adj1" fmla="val 37361"/>
              <a:gd name="adj2" fmla="val 225148"/>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32775" name="Rectangle 5"/>
          <p:cNvSpPr>
            <a:spLocks noChangeArrowheads="1"/>
          </p:cNvSpPr>
          <p:nvPr/>
        </p:nvSpPr>
        <p:spPr bwMode="auto">
          <a:xfrm>
            <a:off x="3354267" y="4393406"/>
            <a:ext cx="2521190" cy="519113"/>
          </a:xfrm>
          <a:prstGeom prst="rect">
            <a:avLst/>
          </a:prstGeom>
          <a:solidFill>
            <a:schemeClr val="tx2"/>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the invocation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D95047-7440-E3F4-E368-AFEF42053F69}"/>
              </a:ext>
            </a:extLst>
          </p:cNvPr>
          <p:cNvSpPr>
            <a:spLocks noChangeArrowheads="1"/>
          </p:cNvSpPr>
          <p:nvPr/>
        </p:nvSpPr>
        <p:spPr bwMode="auto">
          <a:xfrm>
            <a:off x="1011238" y="2165350"/>
            <a:ext cx="7315200" cy="4524315"/>
          </a:xfrm>
          <a:prstGeom prst="rect">
            <a:avLst/>
          </a:prstGeom>
          <a:no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implements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java</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lang</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Comparable</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Consensus</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&gt; </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Consensus</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&gt;()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
        <p:nvSpPr>
          <p:cNvPr id="33797" name="Rectangle 3"/>
          <p:cNvSpPr>
            <a:spLocks noGrp="1" noChangeArrowheads="1"/>
          </p:cNvSpPr>
          <p:nvPr>
            <p:ph type="title"/>
          </p:nvPr>
        </p:nvSpPr>
        <p:spPr/>
        <p:txBody>
          <a:bodyPr/>
          <a:lstStyle/>
          <a:p>
            <a:r>
              <a:rPr lang="en-US" dirty="0"/>
              <a:t>Basic Data Structures</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28</a:t>
            </a:fld>
            <a:endParaRPr lang="en-US" dirty="0"/>
          </a:p>
        </p:txBody>
      </p:sp>
      <p:sp>
        <p:nvSpPr>
          <p:cNvPr id="33798" name="AutoShape 4"/>
          <p:cNvSpPr>
            <a:spLocks noChangeArrowheads="1"/>
          </p:cNvSpPr>
          <p:nvPr/>
        </p:nvSpPr>
        <p:spPr bwMode="auto">
          <a:xfrm>
            <a:off x="1044575" y="3184525"/>
            <a:ext cx="6757988" cy="615950"/>
          </a:xfrm>
          <a:prstGeom prst="wedgeRoundRectCallout">
            <a:avLst>
              <a:gd name="adj1" fmla="val 1139"/>
              <a:gd name="adj2" fmla="val 204380"/>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33799" name="Rectangle 5"/>
          <p:cNvSpPr>
            <a:spLocks noChangeArrowheads="1"/>
          </p:cNvSpPr>
          <p:nvPr/>
        </p:nvSpPr>
        <p:spPr bwMode="auto">
          <a:xfrm>
            <a:off x="2433758" y="4889500"/>
            <a:ext cx="5235125" cy="946150"/>
          </a:xfrm>
          <a:prstGeom prst="rect">
            <a:avLst/>
          </a:prstGeom>
          <a:solidFill>
            <a:schemeClr val="tx2"/>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Decide on next node </a:t>
            </a:r>
          </a:p>
          <a:p>
            <a:pPr algn="ctr"/>
            <a:r>
              <a:rPr lang="en-US" sz="2800" dirty="0">
                <a:solidFill>
                  <a:srgbClr val="FFFF00"/>
                </a:solidFill>
                <a:latin typeface="+mj-lt"/>
              </a:rPr>
              <a:t>(next method applied to object)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EF4764B-C109-9777-673E-6BCE72CD2BB3}"/>
              </a:ext>
            </a:extLst>
          </p:cNvPr>
          <p:cNvSpPr>
            <a:spLocks noChangeArrowheads="1"/>
          </p:cNvSpPr>
          <p:nvPr/>
        </p:nvSpPr>
        <p:spPr bwMode="auto">
          <a:xfrm>
            <a:off x="1011238" y="2165350"/>
            <a:ext cx="7315200" cy="4524315"/>
          </a:xfrm>
          <a:prstGeom prst="rect">
            <a:avLst/>
          </a:prstGeom>
          <a:no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implements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java</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lang</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Comparable</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Consensus</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&gt; </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Consensus</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&gt;()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
        <p:nvSpPr>
          <p:cNvPr id="34821" name="Rectangle 3"/>
          <p:cNvSpPr>
            <a:spLocks noGrp="1" noChangeArrowheads="1"/>
          </p:cNvSpPr>
          <p:nvPr>
            <p:ph type="title"/>
          </p:nvPr>
        </p:nvSpPr>
        <p:spPr/>
        <p:txBody>
          <a:bodyPr/>
          <a:lstStyle/>
          <a:p>
            <a:r>
              <a:rPr lang="en-US" dirty="0"/>
              <a:t>Basic Data Structures</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29</a:t>
            </a:fld>
            <a:endParaRPr lang="en-US" dirty="0"/>
          </a:p>
        </p:txBody>
      </p:sp>
      <p:sp>
        <p:nvSpPr>
          <p:cNvPr id="34822" name="AutoShape 4"/>
          <p:cNvSpPr>
            <a:spLocks noChangeArrowheads="1"/>
          </p:cNvSpPr>
          <p:nvPr/>
        </p:nvSpPr>
        <p:spPr bwMode="auto">
          <a:xfrm>
            <a:off x="1060450" y="3656013"/>
            <a:ext cx="3498850" cy="512762"/>
          </a:xfrm>
          <a:prstGeom prst="wedgeRoundRectCallout">
            <a:avLst>
              <a:gd name="adj1" fmla="val 48319"/>
              <a:gd name="adj2" fmla="val 163620"/>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34823" name="Rectangle 5"/>
          <p:cNvSpPr>
            <a:spLocks noChangeArrowheads="1"/>
          </p:cNvSpPr>
          <p:nvPr/>
        </p:nvSpPr>
        <p:spPr bwMode="auto">
          <a:xfrm>
            <a:off x="1382713" y="4968875"/>
            <a:ext cx="6654800" cy="1373188"/>
          </a:xfrm>
          <a:prstGeom prst="rect">
            <a:avLst/>
          </a:prstGeom>
          <a:solidFill>
            <a:schemeClr val="tx2"/>
          </a:solidFill>
          <a:ln w="38100">
            <a:solidFill>
              <a:srgbClr val="FF0000"/>
            </a:solidFill>
            <a:miter lim="800000"/>
            <a:headEnd/>
            <a:tailEnd/>
          </a:ln>
        </p:spPr>
        <p:txBody>
          <a:bodyPr>
            <a:spAutoFit/>
          </a:bodyPr>
          <a:lstStyle/>
          <a:p>
            <a:pPr algn="ctr"/>
            <a:r>
              <a:rPr lang="en-US" sz="2800" dirty="0">
                <a:solidFill>
                  <a:srgbClr val="FFFF00"/>
                </a:solidFill>
                <a:latin typeface="+mj-lt"/>
              </a:rPr>
              <a:t>Traversable pointer to next node</a:t>
            </a:r>
          </a:p>
          <a:p>
            <a:pPr algn="ctr"/>
            <a:r>
              <a:rPr lang="en-US" sz="2800" dirty="0">
                <a:solidFill>
                  <a:srgbClr val="FFFF00"/>
                </a:solidFill>
                <a:latin typeface="+mj-lt"/>
              </a:rPr>
              <a:t>(needed because you cannot read a consensus object more than once)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B31FB24-7171-6459-8521-B3D16C08C177}"/>
              </a:ext>
            </a:extLst>
          </p:cNvPr>
          <p:cNvSpPr>
            <a:spLocks noChangeArrowheads="1"/>
          </p:cNvSpPr>
          <p:nvPr/>
        </p:nvSpPr>
        <p:spPr bwMode="auto">
          <a:xfrm>
            <a:off x="1011238" y="2165350"/>
            <a:ext cx="7315200" cy="4524315"/>
          </a:xfrm>
          <a:prstGeom prst="rect">
            <a:avLst/>
          </a:prstGeom>
          <a:no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implements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java</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lang</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Comparable</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Consensus</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&gt; </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Consensus</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&gt;()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
        <p:nvSpPr>
          <p:cNvPr id="35845" name="Rectangle 3"/>
          <p:cNvSpPr>
            <a:spLocks noGrp="1" noChangeArrowheads="1"/>
          </p:cNvSpPr>
          <p:nvPr>
            <p:ph type="title"/>
          </p:nvPr>
        </p:nvSpPr>
        <p:spPr/>
        <p:txBody>
          <a:bodyPr/>
          <a:lstStyle/>
          <a:p>
            <a:r>
              <a:rPr lang="en-US" dirty="0"/>
              <a:t>Basic Data Structures</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30</a:t>
            </a:fld>
            <a:endParaRPr lang="en-US" dirty="0"/>
          </a:p>
        </p:txBody>
      </p:sp>
      <p:sp>
        <p:nvSpPr>
          <p:cNvPr id="35846" name="AutoShape 4"/>
          <p:cNvSpPr>
            <a:spLocks noChangeArrowheads="1"/>
          </p:cNvSpPr>
          <p:nvPr/>
        </p:nvSpPr>
        <p:spPr bwMode="auto">
          <a:xfrm>
            <a:off x="1046163" y="4010025"/>
            <a:ext cx="3498850" cy="512763"/>
          </a:xfrm>
          <a:prstGeom prst="wedgeRoundRectCallout">
            <a:avLst>
              <a:gd name="adj1" fmla="val 67968"/>
              <a:gd name="adj2" fmla="val 228639"/>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35847" name="Rectangle 5"/>
          <p:cNvSpPr>
            <a:spLocks noChangeArrowheads="1"/>
          </p:cNvSpPr>
          <p:nvPr/>
        </p:nvSpPr>
        <p:spPr bwMode="auto">
          <a:xfrm>
            <a:off x="4072178" y="5522912"/>
            <a:ext cx="2486773" cy="519113"/>
          </a:xfrm>
          <a:prstGeom prst="rect">
            <a:avLst/>
          </a:prstGeom>
          <a:solidFill>
            <a:schemeClr val="tx2"/>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Seq number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05F0D9-B0A1-3879-E3A5-901579017228}"/>
              </a:ext>
            </a:extLst>
          </p:cNvPr>
          <p:cNvSpPr>
            <a:spLocks noChangeArrowheads="1"/>
          </p:cNvSpPr>
          <p:nvPr/>
        </p:nvSpPr>
        <p:spPr bwMode="auto">
          <a:xfrm>
            <a:off x="1011238" y="2165350"/>
            <a:ext cx="7315200" cy="4524315"/>
          </a:xfrm>
          <a:prstGeom prst="rect">
            <a:avLst/>
          </a:prstGeom>
          <a:no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implements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java</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lang</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Comparable</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Consensus</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&gt; </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Consensus</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&gt;()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
        <p:nvSpPr>
          <p:cNvPr id="36869" name="Rectangle 3"/>
          <p:cNvSpPr>
            <a:spLocks noGrp="1" noChangeArrowheads="1"/>
          </p:cNvSpPr>
          <p:nvPr>
            <p:ph type="title"/>
          </p:nvPr>
        </p:nvSpPr>
        <p:spPr/>
        <p:txBody>
          <a:bodyPr/>
          <a:lstStyle/>
          <a:p>
            <a:r>
              <a:rPr lang="en-US" dirty="0"/>
              <a:t>Basic Data Structures</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31</a:t>
            </a:fld>
            <a:endParaRPr lang="en-US" dirty="0"/>
          </a:p>
        </p:txBody>
      </p:sp>
      <p:sp>
        <p:nvSpPr>
          <p:cNvPr id="36870" name="AutoShape 4"/>
          <p:cNvSpPr>
            <a:spLocks noChangeArrowheads="1"/>
          </p:cNvSpPr>
          <p:nvPr/>
        </p:nvSpPr>
        <p:spPr bwMode="auto">
          <a:xfrm>
            <a:off x="1030288" y="4275138"/>
            <a:ext cx="7202487" cy="2046287"/>
          </a:xfrm>
          <a:prstGeom prst="wedgeRoundRectCallout">
            <a:avLst>
              <a:gd name="adj1" fmla="val 1620"/>
              <a:gd name="adj2" fmla="val -107718"/>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36871" name="Rectangle 5"/>
          <p:cNvSpPr>
            <a:spLocks noChangeArrowheads="1"/>
          </p:cNvSpPr>
          <p:nvPr/>
        </p:nvSpPr>
        <p:spPr bwMode="auto">
          <a:xfrm>
            <a:off x="949057" y="2435414"/>
            <a:ext cx="7056256" cy="523220"/>
          </a:xfrm>
          <a:prstGeom prst="rect">
            <a:avLst/>
          </a:prstGeom>
          <a:solidFill>
            <a:schemeClr val="tx2"/>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Create new node for this method invocation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AutoShape 2"/>
          <p:cNvSpPr>
            <a:spLocks noChangeArrowheads="1"/>
          </p:cNvSpPr>
          <p:nvPr/>
        </p:nvSpPr>
        <p:spPr bwMode="auto">
          <a:xfrm>
            <a:off x="528638" y="3149600"/>
            <a:ext cx="912812"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ctr">
              <a:defRPr/>
            </a:pPr>
            <a:endParaRPr lang="en-US" sz="4400" b="1" dirty="0">
              <a:solidFill>
                <a:srgbClr val="FFFF00"/>
              </a:solidFill>
              <a:latin typeface="+mn-lt"/>
            </a:endParaRPr>
          </a:p>
        </p:txBody>
      </p:sp>
      <p:sp>
        <p:nvSpPr>
          <p:cNvPr id="37893" name="Rectangle 3"/>
          <p:cNvSpPr>
            <a:spLocks noGrp="1" noChangeArrowheads="1"/>
          </p:cNvSpPr>
          <p:nvPr>
            <p:ph type="title"/>
          </p:nvPr>
        </p:nvSpPr>
        <p:spPr>
          <a:xfrm>
            <a:off x="698500" y="427038"/>
            <a:ext cx="7772400" cy="1143000"/>
          </a:xfrm>
        </p:spPr>
        <p:txBody>
          <a:bodyPr/>
          <a:lstStyle/>
          <a:p>
            <a:r>
              <a:rPr lang="en-US" dirty="0">
                <a:latin typeface="+mn-lt"/>
              </a:rPr>
              <a:t>Universal Object</a:t>
            </a:r>
          </a:p>
        </p:txBody>
      </p:sp>
      <p:sp>
        <p:nvSpPr>
          <p:cNvPr id="32" name="Footer Placeholder 31"/>
          <p:cNvSpPr>
            <a:spLocks noGrp="1"/>
          </p:cNvSpPr>
          <p:nvPr>
            <p:ph type="ftr" sz="quarter" idx="10"/>
          </p:nvPr>
        </p:nvSpPr>
        <p:spPr/>
        <p:txBody>
          <a:bodyPr/>
          <a:lstStyle/>
          <a:p>
            <a:pPr>
              <a:defRPr/>
            </a:pPr>
            <a:r>
              <a:rPr lang="en-US" dirty="0"/>
              <a:t>Art of Multiprocessor Programming</a:t>
            </a:r>
          </a:p>
        </p:txBody>
      </p:sp>
      <p:sp>
        <p:nvSpPr>
          <p:cNvPr id="31" name="Slide Number Placeholder 30"/>
          <p:cNvSpPr>
            <a:spLocks noGrp="1"/>
          </p:cNvSpPr>
          <p:nvPr>
            <p:ph type="sldNum" sz="quarter" idx="11"/>
          </p:nvPr>
        </p:nvSpPr>
        <p:spPr/>
        <p:txBody>
          <a:bodyPr/>
          <a:lstStyle/>
          <a:p>
            <a:pPr>
              <a:defRPr/>
            </a:pPr>
            <a:fld id="{E6B53126-0003-4205-8CA0-12067C577708}" type="slidenum">
              <a:rPr lang="ar-SA" smtClean="0"/>
              <a:pPr>
                <a:defRPr/>
              </a:pPr>
              <a:t>32</a:t>
            </a:fld>
            <a:endParaRPr lang="en-US" dirty="0"/>
          </a:p>
        </p:txBody>
      </p:sp>
      <p:sp>
        <p:nvSpPr>
          <p:cNvPr id="808964" name="AutoShape 4"/>
          <p:cNvSpPr>
            <a:spLocks noChangeArrowheads="1"/>
          </p:cNvSpPr>
          <p:nvPr/>
        </p:nvSpPr>
        <p:spPr bwMode="auto">
          <a:xfrm>
            <a:off x="4083050" y="3146425"/>
            <a:ext cx="912813"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n-lt"/>
            </a:endParaRPr>
          </a:p>
        </p:txBody>
      </p:sp>
      <p:sp>
        <p:nvSpPr>
          <p:cNvPr id="808965" name="AutoShape 5"/>
          <p:cNvSpPr>
            <a:spLocks noChangeArrowheads="1"/>
          </p:cNvSpPr>
          <p:nvPr/>
        </p:nvSpPr>
        <p:spPr bwMode="auto">
          <a:xfrm>
            <a:off x="2900363" y="3146425"/>
            <a:ext cx="914400"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n-lt"/>
            </a:endParaRPr>
          </a:p>
        </p:txBody>
      </p:sp>
      <p:sp>
        <p:nvSpPr>
          <p:cNvPr id="808966" name="AutoShape 6"/>
          <p:cNvSpPr>
            <a:spLocks noChangeArrowheads="1"/>
          </p:cNvSpPr>
          <p:nvPr/>
        </p:nvSpPr>
        <p:spPr bwMode="auto">
          <a:xfrm>
            <a:off x="1717675" y="3130550"/>
            <a:ext cx="912813"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ctr">
              <a:defRPr/>
            </a:pPr>
            <a:endParaRPr lang="en-US" sz="4400" b="1" dirty="0">
              <a:solidFill>
                <a:srgbClr val="FFFF00"/>
              </a:solidFill>
              <a:latin typeface="+mn-lt"/>
            </a:endParaRPr>
          </a:p>
        </p:txBody>
      </p:sp>
      <p:sp>
        <p:nvSpPr>
          <p:cNvPr id="37897" name="Line 7"/>
          <p:cNvSpPr>
            <a:spLocks noChangeShapeType="1"/>
          </p:cNvSpPr>
          <p:nvPr/>
        </p:nvSpPr>
        <p:spPr bwMode="auto">
          <a:xfrm>
            <a:off x="2630488" y="3381375"/>
            <a:ext cx="268287" cy="0"/>
          </a:xfrm>
          <a:prstGeom prst="line">
            <a:avLst/>
          </a:prstGeom>
          <a:noFill/>
          <a:ln w="76200">
            <a:solidFill>
              <a:schemeClr val="bg1"/>
            </a:solidFill>
            <a:round/>
            <a:headEnd/>
            <a:tailEnd type="triangle" w="med" len="med"/>
          </a:ln>
        </p:spPr>
        <p:txBody>
          <a:bodyPr wrap="none" anchor="ctr"/>
          <a:lstStyle/>
          <a:p>
            <a:endParaRPr lang="en-US" dirty="0">
              <a:solidFill>
                <a:srgbClr val="FFFF00"/>
              </a:solidFill>
              <a:latin typeface="+mn-lt"/>
            </a:endParaRPr>
          </a:p>
        </p:txBody>
      </p:sp>
      <p:sp>
        <p:nvSpPr>
          <p:cNvPr id="37898" name="Line 8"/>
          <p:cNvSpPr>
            <a:spLocks noChangeShapeType="1"/>
          </p:cNvSpPr>
          <p:nvPr/>
        </p:nvSpPr>
        <p:spPr bwMode="auto">
          <a:xfrm>
            <a:off x="3814763" y="3381375"/>
            <a:ext cx="268287" cy="0"/>
          </a:xfrm>
          <a:prstGeom prst="line">
            <a:avLst/>
          </a:prstGeom>
          <a:noFill/>
          <a:ln w="76200">
            <a:solidFill>
              <a:schemeClr val="bg1"/>
            </a:solidFill>
            <a:round/>
            <a:headEnd/>
            <a:tailEnd type="triangle" w="med" len="med"/>
          </a:ln>
        </p:spPr>
        <p:txBody>
          <a:bodyPr wrap="none" anchor="ctr"/>
          <a:lstStyle/>
          <a:p>
            <a:endParaRPr lang="en-US" dirty="0">
              <a:solidFill>
                <a:srgbClr val="FFFF00"/>
              </a:solidFill>
              <a:latin typeface="+mn-lt"/>
            </a:endParaRPr>
          </a:p>
        </p:txBody>
      </p:sp>
      <p:sp>
        <p:nvSpPr>
          <p:cNvPr id="37899" name="Line 9"/>
          <p:cNvSpPr>
            <a:spLocks noChangeShapeType="1"/>
          </p:cNvSpPr>
          <p:nvPr/>
        </p:nvSpPr>
        <p:spPr bwMode="auto">
          <a:xfrm>
            <a:off x="1447800" y="3365500"/>
            <a:ext cx="269875" cy="0"/>
          </a:xfrm>
          <a:prstGeom prst="line">
            <a:avLst/>
          </a:prstGeom>
          <a:noFill/>
          <a:ln w="76200">
            <a:solidFill>
              <a:schemeClr val="bg1"/>
            </a:solidFill>
            <a:round/>
            <a:headEnd/>
            <a:tailEnd type="triangle" w="med" len="med"/>
          </a:ln>
        </p:spPr>
        <p:txBody>
          <a:bodyPr wrap="none" anchor="ctr"/>
          <a:lstStyle/>
          <a:p>
            <a:endParaRPr lang="en-US" dirty="0">
              <a:solidFill>
                <a:srgbClr val="FFFF00"/>
              </a:solidFill>
              <a:latin typeface="+mn-lt"/>
            </a:endParaRPr>
          </a:p>
        </p:txBody>
      </p:sp>
      <p:sp>
        <p:nvSpPr>
          <p:cNvPr id="808970" name="AutoShape 10"/>
          <p:cNvSpPr>
            <a:spLocks noChangeArrowheads="1"/>
          </p:cNvSpPr>
          <p:nvPr/>
        </p:nvSpPr>
        <p:spPr bwMode="auto">
          <a:xfrm>
            <a:off x="3529013" y="4246563"/>
            <a:ext cx="1046162" cy="561975"/>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n-lt"/>
            </a:endParaRPr>
          </a:p>
        </p:txBody>
      </p:sp>
      <p:sp>
        <p:nvSpPr>
          <p:cNvPr id="37901" name="Text Box 11"/>
          <p:cNvSpPr txBox="1">
            <a:spLocks noChangeArrowheads="1"/>
          </p:cNvSpPr>
          <p:nvPr/>
        </p:nvSpPr>
        <p:spPr bwMode="auto">
          <a:xfrm>
            <a:off x="2454752" y="4300538"/>
            <a:ext cx="902811" cy="461665"/>
          </a:xfrm>
          <a:prstGeom prst="rect">
            <a:avLst/>
          </a:prstGeom>
          <a:noFill/>
          <a:ln w="9525">
            <a:noFill/>
            <a:miter lim="800000"/>
            <a:headEnd/>
            <a:tailEnd/>
          </a:ln>
        </p:spPr>
        <p:txBody>
          <a:bodyPr wrap="none">
            <a:spAutoFit/>
          </a:bodyPr>
          <a:lstStyle/>
          <a:p>
            <a:pPr algn="r"/>
            <a:r>
              <a:rPr lang="en-US" b="1" dirty="0">
                <a:solidFill>
                  <a:srgbClr val="FFFF00"/>
                </a:solidFill>
                <a:latin typeface="+mn-lt"/>
              </a:rPr>
              <a:t>head</a:t>
            </a:r>
          </a:p>
        </p:txBody>
      </p:sp>
      <p:sp>
        <p:nvSpPr>
          <p:cNvPr id="37902" name="Text Box 12"/>
          <p:cNvSpPr txBox="1">
            <a:spLocks noChangeArrowheads="1"/>
          </p:cNvSpPr>
          <p:nvPr/>
        </p:nvSpPr>
        <p:spPr bwMode="auto">
          <a:xfrm>
            <a:off x="873583" y="3092450"/>
            <a:ext cx="412292" cy="584775"/>
          </a:xfrm>
          <a:prstGeom prst="rect">
            <a:avLst/>
          </a:prstGeom>
          <a:noFill/>
          <a:ln w="9525">
            <a:noFill/>
            <a:miter lim="800000"/>
            <a:headEnd/>
            <a:tailEnd/>
          </a:ln>
        </p:spPr>
        <p:txBody>
          <a:bodyPr wrap="none">
            <a:spAutoFit/>
          </a:bodyPr>
          <a:lstStyle/>
          <a:p>
            <a:pPr algn="r"/>
            <a:r>
              <a:rPr lang="en-US" sz="3200" b="1" dirty="0">
                <a:solidFill>
                  <a:schemeClr val="tx1"/>
                </a:solidFill>
                <a:latin typeface="+mn-lt"/>
              </a:rPr>
              <a:t>1</a:t>
            </a:r>
          </a:p>
        </p:txBody>
      </p:sp>
      <p:sp>
        <p:nvSpPr>
          <p:cNvPr id="37903" name="Text Box 13"/>
          <p:cNvSpPr txBox="1">
            <a:spLocks noChangeArrowheads="1"/>
          </p:cNvSpPr>
          <p:nvPr/>
        </p:nvSpPr>
        <p:spPr bwMode="auto">
          <a:xfrm>
            <a:off x="1992771" y="3092450"/>
            <a:ext cx="412292" cy="584775"/>
          </a:xfrm>
          <a:prstGeom prst="rect">
            <a:avLst/>
          </a:prstGeom>
          <a:noFill/>
          <a:ln w="9525">
            <a:noFill/>
            <a:miter lim="800000"/>
            <a:headEnd/>
            <a:tailEnd/>
          </a:ln>
        </p:spPr>
        <p:txBody>
          <a:bodyPr wrap="none">
            <a:spAutoFit/>
          </a:bodyPr>
          <a:lstStyle/>
          <a:p>
            <a:pPr algn="r"/>
            <a:r>
              <a:rPr lang="en-US" sz="3200" b="1" dirty="0">
                <a:solidFill>
                  <a:schemeClr val="tx1"/>
                </a:solidFill>
                <a:latin typeface="+mn-lt"/>
              </a:rPr>
              <a:t>2</a:t>
            </a:r>
          </a:p>
        </p:txBody>
      </p:sp>
      <p:sp>
        <p:nvSpPr>
          <p:cNvPr id="37904" name="Text Box 14"/>
          <p:cNvSpPr txBox="1">
            <a:spLocks noChangeArrowheads="1"/>
          </p:cNvSpPr>
          <p:nvPr/>
        </p:nvSpPr>
        <p:spPr bwMode="auto">
          <a:xfrm>
            <a:off x="3111958" y="3092450"/>
            <a:ext cx="412292" cy="584775"/>
          </a:xfrm>
          <a:prstGeom prst="rect">
            <a:avLst/>
          </a:prstGeom>
          <a:noFill/>
          <a:ln w="9525">
            <a:noFill/>
            <a:miter lim="800000"/>
            <a:headEnd/>
            <a:tailEnd/>
          </a:ln>
        </p:spPr>
        <p:txBody>
          <a:bodyPr wrap="none">
            <a:spAutoFit/>
          </a:bodyPr>
          <a:lstStyle/>
          <a:p>
            <a:pPr algn="r"/>
            <a:r>
              <a:rPr lang="en-US" sz="3200" b="1" dirty="0">
                <a:solidFill>
                  <a:schemeClr val="tx1"/>
                </a:solidFill>
                <a:latin typeface="+mn-lt"/>
              </a:rPr>
              <a:t>3</a:t>
            </a:r>
          </a:p>
        </p:txBody>
      </p:sp>
      <p:sp>
        <p:nvSpPr>
          <p:cNvPr id="808975" name="AutoShape 15"/>
          <p:cNvSpPr>
            <a:spLocks noChangeArrowheads="1"/>
          </p:cNvSpPr>
          <p:nvPr/>
        </p:nvSpPr>
        <p:spPr bwMode="auto">
          <a:xfrm>
            <a:off x="2230438" y="1676400"/>
            <a:ext cx="2246312" cy="9017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n-lt"/>
            </a:endParaRPr>
          </a:p>
        </p:txBody>
      </p:sp>
      <p:sp>
        <p:nvSpPr>
          <p:cNvPr id="37906" name="Line 16"/>
          <p:cNvSpPr>
            <a:spLocks noChangeShapeType="1"/>
          </p:cNvSpPr>
          <p:nvPr/>
        </p:nvSpPr>
        <p:spPr bwMode="auto">
          <a:xfrm flipH="1" flipV="1">
            <a:off x="2273300" y="2547938"/>
            <a:ext cx="623888" cy="584200"/>
          </a:xfrm>
          <a:prstGeom prst="line">
            <a:avLst/>
          </a:prstGeom>
          <a:noFill/>
          <a:ln w="38100">
            <a:solidFill>
              <a:schemeClr val="bg1"/>
            </a:solidFill>
            <a:prstDash val="dash"/>
            <a:round/>
            <a:headEnd/>
            <a:tailEnd/>
          </a:ln>
        </p:spPr>
        <p:txBody>
          <a:bodyPr wrap="none" anchor="ctr"/>
          <a:lstStyle/>
          <a:p>
            <a:endParaRPr lang="en-US" dirty="0">
              <a:solidFill>
                <a:srgbClr val="FFFF00"/>
              </a:solidFill>
              <a:latin typeface="+mn-lt"/>
            </a:endParaRPr>
          </a:p>
        </p:txBody>
      </p:sp>
      <p:sp>
        <p:nvSpPr>
          <p:cNvPr id="37907" name="Line 17"/>
          <p:cNvSpPr>
            <a:spLocks noChangeShapeType="1"/>
          </p:cNvSpPr>
          <p:nvPr/>
        </p:nvSpPr>
        <p:spPr bwMode="auto">
          <a:xfrm flipV="1">
            <a:off x="3797300" y="2582863"/>
            <a:ext cx="614363" cy="558800"/>
          </a:xfrm>
          <a:prstGeom prst="line">
            <a:avLst/>
          </a:prstGeom>
          <a:noFill/>
          <a:ln w="38100">
            <a:solidFill>
              <a:schemeClr val="bg1"/>
            </a:solidFill>
            <a:prstDash val="dash"/>
            <a:round/>
            <a:headEnd/>
            <a:tailEnd/>
          </a:ln>
        </p:spPr>
        <p:txBody>
          <a:bodyPr wrap="none" anchor="ctr"/>
          <a:lstStyle/>
          <a:p>
            <a:endParaRPr lang="en-US" dirty="0">
              <a:solidFill>
                <a:srgbClr val="FFFF00"/>
              </a:solidFill>
              <a:latin typeface="+mn-lt"/>
            </a:endParaRPr>
          </a:p>
        </p:txBody>
      </p:sp>
      <p:sp>
        <p:nvSpPr>
          <p:cNvPr id="37908" name="Line 18"/>
          <p:cNvSpPr>
            <a:spLocks noChangeShapeType="1"/>
          </p:cNvSpPr>
          <p:nvPr/>
        </p:nvSpPr>
        <p:spPr bwMode="auto">
          <a:xfrm>
            <a:off x="4037013" y="1684338"/>
            <a:ext cx="12700" cy="862012"/>
          </a:xfrm>
          <a:prstGeom prst="line">
            <a:avLst/>
          </a:prstGeom>
          <a:noFill/>
          <a:ln w="9525">
            <a:solidFill>
              <a:schemeClr val="tx1"/>
            </a:solidFill>
            <a:round/>
            <a:headEnd/>
            <a:tailEnd/>
          </a:ln>
        </p:spPr>
        <p:txBody>
          <a:bodyPr wrap="none" anchor="ctr"/>
          <a:lstStyle/>
          <a:p>
            <a:endParaRPr lang="en-US" dirty="0">
              <a:solidFill>
                <a:srgbClr val="FFFF00"/>
              </a:solidFill>
              <a:latin typeface="+mn-lt"/>
            </a:endParaRPr>
          </a:p>
        </p:txBody>
      </p:sp>
      <p:sp>
        <p:nvSpPr>
          <p:cNvPr id="37909" name="Line 19"/>
          <p:cNvSpPr>
            <a:spLocks noChangeShapeType="1"/>
          </p:cNvSpPr>
          <p:nvPr/>
        </p:nvSpPr>
        <p:spPr bwMode="auto">
          <a:xfrm>
            <a:off x="3092450" y="1692275"/>
            <a:ext cx="0" cy="863600"/>
          </a:xfrm>
          <a:prstGeom prst="line">
            <a:avLst/>
          </a:prstGeom>
          <a:noFill/>
          <a:ln w="9525">
            <a:solidFill>
              <a:schemeClr val="tx1"/>
            </a:solidFill>
            <a:round/>
            <a:headEnd/>
            <a:tailEnd/>
          </a:ln>
        </p:spPr>
        <p:txBody>
          <a:bodyPr wrap="none" anchor="ctr"/>
          <a:lstStyle/>
          <a:p>
            <a:endParaRPr lang="en-US" dirty="0">
              <a:solidFill>
                <a:srgbClr val="FFFF00"/>
              </a:solidFill>
              <a:latin typeface="+mn-lt"/>
            </a:endParaRPr>
          </a:p>
        </p:txBody>
      </p:sp>
      <p:sp>
        <p:nvSpPr>
          <p:cNvPr id="37910" name="Line 20"/>
          <p:cNvSpPr>
            <a:spLocks noChangeShapeType="1"/>
          </p:cNvSpPr>
          <p:nvPr/>
        </p:nvSpPr>
        <p:spPr bwMode="auto">
          <a:xfrm>
            <a:off x="4333875" y="2120900"/>
            <a:ext cx="581025" cy="12700"/>
          </a:xfrm>
          <a:prstGeom prst="line">
            <a:avLst/>
          </a:prstGeom>
          <a:noFill/>
          <a:ln w="76200">
            <a:solidFill>
              <a:schemeClr val="bg1"/>
            </a:solidFill>
            <a:round/>
            <a:headEnd/>
            <a:tailEnd type="triangle" w="med" len="med"/>
          </a:ln>
        </p:spPr>
        <p:txBody>
          <a:bodyPr wrap="none" anchor="ctr"/>
          <a:lstStyle/>
          <a:p>
            <a:endParaRPr lang="en-US" dirty="0">
              <a:solidFill>
                <a:srgbClr val="FFFF00"/>
              </a:solidFill>
              <a:latin typeface="+mn-lt"/>
            </a:endParaRPr>
          </a:p>
        </p:txBody>
      </p:sp>
      <p:sp>
        <p:nvSpPr>
          <p:cNvPr id="808981" name="AutoShape 21"/>
          <p:cNvSpPr>
            <a:spLocks noChangeArrowheads="1"/>
          </p:cNvSpPr>
          <p:nvPr/>
        </p:nvSpPr>
        <p:spPr bwMode="auto">
          <a:xfrm>
            <a:off x="5713413" y="2630488"/>
            <a:ext cx="1962150" cy="1079500"/>
          </a:xfrm>
          <a:prstGeom prst="wedgeRoundRectCallout">
            <a:avLst>
              <a:gd name="adj1" fmla="val -153398"/>
              <a:gd name="adj2" fmla="val -90148"/>
              <a:gd name="adj3" fmla="val 16667"/>
            </a:avLst>
          </a:prstGeom>
          <a:solidFill>
            <a:schemeClr val="tx2">
              <a:alpha val="79999"/>
            </a:schemeClr>
          </a:solidFill>
          <a:ln w="38100">
            <a:solidFill>
              <a:srgbClr val="FF0000"/>
            </a:solidFill>
            <a:miter lim="800000"/>
            <a:headEnd/>
            <a:tailEnd/>
          </a:ln>
        </p:spPr>
        <p:txBody>
          <a:bodyPr anchor="ctr"/>
          <a:lstStyle/>
          <a:p>
            <a:pPr algn="ctr"/>
            <a:r>
              <a:rPr lang="en-US" sz="2000" b="1" dirty="0">
                <a:solidFill>
                  <a:srgbClr val="FFFF00"/>
                </a:solidFill>
                <a:latin typeface="Consolas" panose="020B0609020204030204" pitchFamily="49" charset="0"/>
                <a:cs typeface="Courier New" panose="02070309020205020404" pitchFamily="49" charset="0"/>
              </a:rPr>
              <a:t>decideNext</a:t>
            </a:r>
          </a:p>
          <a:p>
            <a:pPr algn="ctr"/>
            <a:r>
              <a:rPr lang="en-US" sz="2000" b="1" dirty="0">
                <a:solidFill>
                  <a:srgbClr val="FFFF00"/>
                </a:solidFill>
                <a:latin typeface="+mn-lt"/>
              </a:rPr>
              <a:t>(Consensus Object)</a:t>
            </a:r>
          </a:p>
        </p:txBody>
      </p:sp>
      <p:sp>
        <p:nvSpPr>
          <p:cNvPr id="808982" name="AutoShape 22"/>
          <p:cNvSpPr>
            <a:spLocks noChangeArrowheads="1"/>
          </p:cNvSpPr>
          <p:nvPr/>
        </p:nvSpPr>
        <p:spPr bwMode="auto">
          <a:xfrm>
            <a:off x="6202363" y="4776788"/>
            <a:ext cx="1990725" cy="947737"/>
          </a:xfrm>
          <a:prstGeom prst="wedgeRoundRectCallout">
            <a:avLst>
              <a:gd name="adj1" fmla="val -150560"/>
              <a:gd name="adj2" fmla="val -82162"/>
              <a:gd name="adj3" fmla="val 16667"/>
            </a:avLst>
          </a:prstGeom>
          <a:solidFill>
            <a:schemeClr val="tx2">
              <a:alpha val="79999"/>
            </a:schemeClr>
          </a:solidFill>
          <a:ln w="38100">
            <a:solidFill>
              <a:srgbClr val="FF0000"/>
            </a:solidFill>
            <a:miter lim="800000"/>
            <a:headEnd/>
            <a:tailEnd/>
          </a:ln>
        </p:spPr>
        <p:txBody>
          <a:bodyPr anchor="ctr"/>
          <a:lstStyle/>
          <a:p>
            <a:pPr algn="ctr"/>
            <a:r>
              <a:rPr lang="en-US" sz="2000" b="1" dirty="0">
                <a:solidFill>
                  <a:srgbClr val="FFFF00"/>
                </a:solidFill>
                <a:latin typeface="+mn-lt"/>
              </a:rPr>
              <a:t>points to cell with highest seq num</a:t>
            </a:r>
          </a:p>
        </p:txBody>
      </p:sp>
      <p:sp>
        <p:nvSpPr>
          <p:cNvPr id="808983" name="AutoShape 23"/>
          <p:cNvSpPr>
            <a:spLocks noChangeArrowheads="1"/>
          </p:cNvSpPr>
          <p:nvPr/>
        </p:nvSpPr>
        <p:spPr bwMode="auto">
          <a:xfrm>
            <a:off x="234950" y="536575"/>
            <a:ext cx="1989138" cy="1104900"/>
          </a:xfrm>
          <a:prstGeom prst="wedgeRoundRectCallout">
            <a:avLst>
              <a:gd name="adj1" fmla="val 72347"/>
              <a:gd name="adj2" fmla="val 84338"/>
              <a:gd name="adj3" fmla="val 16667"/>
            </a:avLst>
          </a:prstGeom>
          <a:noFill/>
          <a:ln w="38100">
            <a:solidFill>
              <a:srgbClr val="FF0000"/>
            </a:solidFill>
            <a:miter lim="800000"/>
            <a:headEnd/>
            <a:tailEnd/>
          </a:ln>
        </p:spPr>
        <p:txBody>
          <a:bodyPr anchor="ctr"/>
          <a:lstStyle/>
          <a:p>
            <a:pPr algn="ctr"/>
            <a:r>
              <a:rPr lang="en-US" sz="2000" b="1" dirty="0">
                <a:solidFill>
                  <a:srgbClr val="FFFF00"/>
                </a:solidFill>
                <a:latin typeface="+mn-lt"/>
              </a:rPr>
              <a:t>Seq number, Invoc </a:t>
            </a:r>
          </a:p>
        </p:txBody>
      </p:sp>
      <p:sp>
        <p:nvSpPr>
          <p:cNvPr id="37914" name="Text Box 24"/>
          <p:cNvSpPr txBox="1">
            <a:spLocks noChangeArrowheads="1"/>
          </p:cNvSpPr>
          <p:nvPr/>
        </p:nvSpPr>
        <p:spPr bwMode="auto">
          <a:xfrm>
            <a:off x="476203" y="2651125"/>
            <a:ext cx="628697" cy="461665"/>
          </a:xfrm>
          <a:prstGeom prst="rect">
            <a:avLst/>
          </a:prstGeom>
          <a:noFill/>
          <a:ln w="9525">
            <a:noFill/>
            <a:miter lim="800000"/>
            <a:headEnd/>
            <a:tailEnd/>
          </a:ln>
        </p:spPr>
        <p:txBody>
          <a:bodyPr wrap="none">
            <a:spAutoFit/>
          </a:bodyPr>
          <a:lstStyle/>
          <a:p>
            <a:pPr algn="r"/>
            <a:r>
              <a:rPr lang="en-US" b="1" dirty="0">
                <a:solidFill>
                  <a:srgbClr val="FFFF00"/>
                </a:solidFill>
                <a:latin typeface="+mn-lt"/>
              </a:rPr>
              <a:t>tail</a:t>
            </a:r>
          </a:p>
        </p:txBody>
      </p:sp>
      <p:sp>
        <p:nvSpPr>
          <p:cNvPr id="37915" name="Text Box 25"/>
          <p:cNvSpPr txBox="1">
            <a:spLocks noChangeArrowheads="1"/>
          </p:cNvSpPr>
          <p:nvPr/>
        </p:nvSpPr>
        <p:spPr bwMode="auto">
          <a:xfrm>
            <a:off x="1146497" y="1874838"/>
            <a:ext cx="918841" cy="461665"/>
          </a:xfrm>
          <a:prstGeom prst="rect">
            <a:avLst/>
          </a:prstGeom>
          <a:noFill/>
          <a:ln w="9525">
            <a:noFill/>
            <a:miter lim="800000"/>
            <a:headEnd/>
            <a:tailEnd/>
          </a:ln>
        </p:spPr>
        <p:txBody>
          <a:bodyPr wrap="none">
            <a:spAutoFit/>
          </a:bodyPr>
          <a:lstStyle/>
          <a:p>
            <a:pPr algn="r"/>
            <a:r>
              <a:rPr lang="en-US" b="1" dirty="0">
                <a:solidFill>
                  <a:srgbClr val="FFFF00"/>
                </a:solidFill>
                <a:latin typeface="+mn-lt"/>
              </a:rPr>
              <a:t>node</a:t>
            </a:r>
          </a:p>
        </p:txBody>
      </p:sp>
      <p:sp>
        <p:nvSpPr>
          <p:cNvPr id="808986" name="AutoShape 26"/>
          <p:cNvSpPr>
            <a:spLocks noChangeArrowheads="1"/>
          </p:cNvSpPr>
          <p:nvPr/>
        </p:nvSpPr>
        <p:spPr bwMode="auto">
          <a:xfrm>
            <a:off x="6935788" y="911225"/>
            <a:ext cx="1281112" cy="735013"/>
          </a:xfrm>
          <a:prstGeom prst="wedgeRoundRectCallout">
            <a:avLst>
              <a:gd name="adj1" fmla="val -256815"/>
              <a:gd name="adj2" fmla="val 81532"/>
              <a:gd name="adj3" fmla="val 16667"/>
            </a:avLst>
          </a:prstGeom>
          <a:noFill/>
          <a:ln w="38100">
            <a:solidFill>
              <a:srgbClr val="FF0000"/>
            </a:solidFill>
            <a:miter lim="800000"/>
            <a:headEnd/>
            <a:tailEnd/>
          </a:ln>
        </p:spPr>
        <p:txBody>
          <a:bodyPr anchor="ctr"/>
          <a:lstStyle/>
          <a:p>
            <a:pPr algn="ctr"/>
            <a:r>
              <a:rPr lang="en-US" sz="2000" b="1" dirty="0">
                <a:solidFill>
                  <a:srgbClr val="FFFF00"/>
                </a:solidFill>
                <a:latin typeface="+mn-lt"/>
              </a:rPr>
              <a:t>next</a:t>
            </a:r>
          </a:p>
        </p:txBody>
      </p:sp>
      <p:sp>
        <p:nvSpPr>
          <p:cNvPr id="37917" name="Text Box 27"/>
          <p:cNvSpPr txBox="1">
            <a:spLocks noChangeArrowheads="1"/>
          </p:cNvSpPr>
          <p:nvPr/>
        </p:nvSpPr>
        <p:spPr bwMode="auto">
          <a:xfrm>
            <a:off x="4324808" y="3095625"/>
            <a:ext cx="412292" cy="584775"/>
          </a:xfrm>
          <a:prstGeom prst="rect">
            <a:avLst/>
          </a:prstGeom>
          <a:noFill/>
          <a:ln w="9525">
            <a:noFill/>
            <a:miter lim="800000"/>
            <a:headEnd/>
            <a:tailEnd/>
          </a:ln>
        </p:spPr>
        <p:txBody>
          <a:bodyPr wrap="none">
            <a:spAutoFit/>
          </a:bodyPr>
          <a:lstStyle/>
          <a:p>
            <a:pPr algn="r"/>
            <a:r>
              <a:rPr lang="en-US" sz="3200" b="1" dirty="0">
                <a:solidFill>
                  <a:schemeClr val="tx1"/>
                </a:solidFill>
                <a:latin typeface="+mn-lt"/>
              </a:rPr>
              <a:t>4</a:t>
            </a:r>
          </a:p>
        </p:txBody>
      </p:sp>
      <p:sp>
        <p:nvSpPr>
          <p:cNvPr id="37918" name="Freeform 28"/>
          <p:cNvSpPr>
            <a:spLocks/>
          </p:cNvSpPr>
          <p:nvPr/>
        </p:nvSpPr>
        <p:spPr bwMode="auto">
          <a:xfrm>
            <a:off x="4048125" y="3670300"/>
            <a:ext cx="465138" cy="461665"/>
          </a:xfrm>
          <a:custGeom>
            <a:avLst/>
            <a:gdLst>
              <a:gd name="T0" fmla="*/ 0 w 293"/>
              <a:gd name="T1" fmla="*/ 2147483647 h 509"/>
              <a:gd name="T2" fmla="*/ 2147483647 w 293"/>
              <a:gd name="T3" fmla="*/ 2147483647 h 509"/>
              <a:gd name="T4" fmla="*/ 2147483647 w 293"/>
              <a:gd name="T5" fmla="*/ 0 h 509"/>
              <a:gd name="T6" fmla="*/ 0 60000 65536"/>
              <a:gd name="T7" fmla="*/ 0 60000 65536"/>
              <a:gd name="T8" fmla="*/ 0 60000 65536"/>
              <a:gd name="T9" fmla="*/ 0 w 293"/>
              <a:gd name="T10" fmla="*/ 0 h 509"/>
              <a:gd name="T11" fmla="*/ 293 w 293"/>
              <a:gd name="T12" fmla="*/ 509 h 509"/>
            </a:gdLst>
            <a:ahLst/>
            <a:cxnLst>
              <a:cxn ang="T6">
                <a:pos x="T0" y="T1"/>
              </a:cxn>
              <a:cxn ang="T7">
                <a:pos x="T2" y="T3"/>
              </a:cxn>
              <a:cxn ang="T8">
                <a:pos x="T4" y="T5"/>
              </a:cxn>
            </a:cxnLst>
            <a:rect l="T9" t="T10" r="T11" b="T12"/>
            <a:pathLst>
              <a:path w="293" h="509">
                <a:moveTo>
                  <a:pt x="0" y="509"/>
                </a:moveTo>
                <a:cubicBezTo>
                  <a:pt x="98" y="399"/>
                  <a:pt x="197" y="289"/>
                  <a:pt x="245" y="204"/>
                </a:cubicBezTo>
                <a:cubicBezTo>
                  <a:pt x="293" y="119"/>
                  <a:pt x="290" y="59"/>
                  <a:pt x="288" y="0"/>
                </a:cubicBezTo>
              </a:path>
            </a:pathLst>
          </a:custGeom>
          <a:noFill/>
          <a:ln w="76200">
            <a:solidFill>
              <a:schemeClr val="bg1"/>
            </a:solidFill>
            <a:round/>
            <a:headEnd/>
            <a:tailEnd type="triangle" w="med" len="med"/>
          </a:ln>
        </p:spPr>
        <p:txBody>
          <a:bodyPr>
            <a:spAutoFit/>
          </a:bodyPr>
          <a:lstStyle/>
          <a:p>
            <a:endParaRPr lang="en-US" dirty="0">
              <a:solidFill>
                <a:srgbClr val="FFFF00"/>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89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089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089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089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1" grpId="0" animBg="1"/>
      <p:bldP spid="808982" grpId="0" animBg="1"/>
      <p:bldP spid="808983" grpId="0" animBg="1"/>
      <p:bldP spid="80898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1010" name="AutoShape 2"/>
          <p:cNvSpPr>
            <a:spLocks noChangeArrowheads="1"/>
          </p:cNvSpPr>
          <p:nvPr/>
        </p:nvSpPr>
        <p:spPr bwMode="auto">
          <a:xfrm>
            <a:off x="528638" y="3149600"/>
            <a:ext cx="912812"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ctr">
              <a:defRPr/>
            </a:pPr>
            <a:endParaRPr lang="en-US" sz="4400" b="1" dirty="0">
              <a:solidFill>
                <a:schemeClr val="tx1">
                  <a:lumMod val="95000"/>
                  <a:lumOff val="5000"/>
                </a:schemeClr>
              </a:solidFill>
              <a:latin typeface="+mn-lt"/>
            </a:endParaRPr>
          </a:p>
        </p:txBody>
      </p:sp>
      <p:sp>
        <p:nvSpPr>
          <p:cNvPr id="38917" name="Rectangle 3"/>
          <p:cNvSpPr>
            <a:spLocks noGrp="1" noChangeArrowheads="1"/>
          </p:cNvSpPr>
          <p:nvPr>
            <p:ph type="title"/>
          </p:nvPr>
        </p:nvSpPr>
        <p:spPr>
          <a:xfrm>
            <a:off x="698500" y="427038"/>
            <a:ext cx="7772400" cy="1143000"/>
          </a:xfrm>
        </p:spPr>
        <p:txBody>
          <a:bodyPr/>
          <a:lstStyle/>
          <a:p>
            <a:r>
              <a:rPr lang="en-US" dirty="0">
                <a:latin typeface="+mn-lt"/>
              </a:rPr>
              <a:t>Universal Object</a:t>
            </a:r>
          </a:p>
        </p:txBody>
      </p:sp>
      <p:sp>
        <p:nvSpPr>
          <p:cNvPr id="30" name="Footer Placeholder 29"/>
          <p:cNvSpPr>
            <a:spLocks noGrp="1"/>
          </p:cNvSpPr>
          <p:nvPr>
            <p:ph type="ftr" sz="quarter" idx="10"/>
          </p:nvPr>
        </p:nvSpPr>
        <p:spPr/>
        <p:txBody>
          <a:bodyPr/>
          <a:lstStyle/>
          <a:p>
            <a:pPr>
              <a:defRPr/>
            </a:pPr>
            <a:r>
              <a:rPr lang="en-US" dirty="0"/>
              <a:t>Art of Multiprocessor Programming</a:t>
            </a:r>
          </a:p>
        </p:txBody>
      </p:sp>
      <p:sp>
        <p:nvSpPr>
          <p:cNvPr id="29" name="Slide Number Placeholder 28"/>
          <p:cNvSpPr>
            <a:spLocks noGrp="1"/>
          </p:cNvSpPr>
          <p:nvPr>
            <p:ph type="sldNum" sz="quarter" idx="11"/>
          </p:nvPr>
        </p:nvSpPr>
        <p:spPr/>
        <p:txBody>
          <a:bodyPr/>
          <a:lstStyle/>
          <a:p>
            <a:pPr>
              <a:defRPr/>
            </a:pPr>
            <a:fld id="{E6B53126-0003-4205-8CA0-12067C577708}" type="slidenum">
              <a:rPr lang="ar-SA" smtClean="0"/>
              <a:pPr>
                <a:defRPr/>
              </a:pPr>
              <a:t>33</a:t>
            </a:fld>
            <a:endParaRPr lang="en-US" dirty="0"/>
          </a:p>
        </p:txBody>
      </p:sp>
      <p:sp>
        <p:nvSpPr>
          <p:cNvPr id="811012" name="AutoShape 4"/>
          <p:cNvSpPr>
            <a:spLocks noChangeArrowheads="1"/>
          </p:cNvSpPr>
          <p:nvPr/>
        </p:nvSpPr>
        <p:spPr bwMode="auto">
          <a:xfrm>
            <a:off x="4083050" y="3146425"/>
            <a:ext cx="912813"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chemeClr val="tx1">
                  <a:lumMod val="95000"/>
                  <a:lumOff val="5000"/>
                </a:schemeClr>
              </a:solidFill>
              <a:latin typeface="+mn-lt"/>
            </a:endParaRPr>
          </a:p>
        </p:txBody>
      </p:sp>
      <p:sp>
        <p:nvSpPr>
          <p:cNvPr id="811013" name="AutoShape 5"/>
          <p:cNvSpPr>
            <a:spLocks noChangeArrowheads="1"/>
          </p:cNvSpPr>
          <p:nvPr/>
        </p:nvSpPr>
        <p:spPr bwMode="auto">
          <a:xfrm>
            <a:off x="2900363" y="3146425"/>
            <a:ext cx="914400"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chemeClr val="tx1">
                  <a:lumMod val="95000"/>
                  <a:lumOff val="5000"/>
                </a:schemeClr>
              </a:solidFill>
              <a:latin typeface="+mn-lt"/>
            </a:endParaRPr>
          </a:p>
        </p:txBody>
      </p:sp>
      <p:sp>
        <p:nvSpPr>
          <p:cNvPr id="811014" name="AutoShape 6"/>
          <p:cNvSpPr>
            <a:spLocks noChangeArrowheads="1"/>
          </p:cNvSpPr>
          <p:nvPr/>
        </p:nvSpPr>
        <p:spPr bwMode="auto">
          <a:xfrm>
            <a:off x="1717675" y="3130550"/>
            <a:ext cx="912813"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ctr">
              <a:defRPr/>
            </a:pPr>
            <a:endParaRPr lang="en-US" sz="4400" b="1" dirty="0">
              <a:solidFill>
                <a:schemeClr val="tx1">
                  <a:lumMod val="95000"/>
                  <a:lumOff val="5000"/>
                </a:schemeClr>
              </a:solidFill>
              <a:latin typeface="+mn-lt"/>
            </a:endParaRPr>
          </a:p>
        </p:txBody>
      </p:sp>
      <p:sp>
        <p:nvSpPr>
          <p:cNvPr id="38921" name="Line 7"/>
          <p:cNvSpPr>
            <a:spLocks noChangeShapeType="1"/>
          </p:cNvSpPr>
          <p:nvPr/>
        </p:nvSpPr>
        <p:spPr bwMode="auto">
          <a:xfrm>
            <a:off x="2630488" y="3381375"/>
            <a:ext cx="268287" cy="0"/>
          </a:xfrm>
          <a:prstGeom prst="line">
            <a:avLst/>
          </a:prstGeom>
          <a:noFill/>
          <a:ln w="76200">
            <a:solidFill>
              <a:schemeClr val="bg1"/>
            </a:solidFill>
            <a:round/>
            <a:headEnd/>
            <a:tailEnd type="triangle" w="med" len="med"/>
          </a:ln>
        </p:spPr>
        <p:txBody>
          <a:bodyPr wrap="none" anchor="ctr"/>
          <a:lstStyle/>
          <a:p>
            <a:endParaRPr lang="en-US" dirty="0">
              <a:solidFill>
                <a:schemeClr val="tx1">
                  <a:lumMod val="95000"/>
                  <a:lumOff val="5000"/>
                </a:schemeClr>
              </a:solidFill>
              <a:latin typeface="+mn-lt"/>
            </a:endParaRPr>
          </a:p>
        </p:txBody>
      </p:sp>
      <p:sp>
        <p:nvSpPr>
          <p:cNvPr id="38922" name="Line 8"/>
          <p:cNvSpPr>
            <a:spLocks noChangeShapeType="1"/>
          </p:cNvSpPr>
          <p:nvPr/>
        </p:nvSpPr>
        <p:spPr bwMode="auto">
          <a:xfrm>
            <a:off x="3814763" y="3381375"/>
            <a:ext cx="268287" cy="0"/>
          </a:xfrm>
          <a:prstGeom prst="line">
            <a:avLst/>
          </a:prstGeom>
          <a:noFill/>
          <a:ln w="76200">
            <a:solidFill>
              <a:schemeClr val="bg1"/>
            </a:solidFill>
            <a:round/>
            <a:headEnd/>
            <a:tailEnd type="triangle" w="med" len="med"/>
          </a:ln>
        </p:spPr>
        <p:txBody>
          <a:bodyPr wrap="none" anchor="ctr"/>
          <a:lstStyle/>
          <a:p>
            <a:endParaRPr lang="en-US" dirty="0">
              <a:solidFill>
                <a:schemeClr val="tx1">
                  <a:lumMod val="95000"/>
                  <a:lumOff val="5000"/>
                </a:schemeClr>
              </a:solidFill>
              <a:latin typeface="+mn-lt"/>
            </a:endParaRPr>
          </a:p>
        </p:txBody>
      </p:sp>
      <p:sp>
        <p:nvSpPr>
          <p:cNvPr id="38923" name="Line 9"/>
          <p:cNvSpPr>
            <a:spLocks noChangeShapeType="1"/>
          </p:cNvSpPr>
          <p:nvPr/>
        </p:nvSpPr>
        <p:spPr bwMode="auto">
          <a:xfrm>
            <a:off x="1447800" y="3365500"/>
            <a:ext cx="269875" cy="0"/>
          </a:xfrm>
          <a:prstGeom prst="line">
            <a:avLst/>
          </a:prstGeom>
          <a:noFill/>
          <a:ln w="76200">
            <a:solidFill>
              <a:schemeClr val="bg1"/>
            </a:solidFill>
            <a:round/>
            <a:headEnd/>
            <a:tailEnd type="triangle" w="med" len="med"/>
          </a:ln>
        </p:spPr>
        <p:txBody>
          <a:bodyPr wrap="none" anchor="ctr"/>
          <a:lstStyle/>
          <a:p>
            <a:endParaRPr lang="en-US" dirty="0">
              <a:solidFill>
                <a:schemeClr val="tx1">
                  <a:lumMod val="95000"/>
                  <a:lumOff val="5000"/>
                </a:schemeClr>
              </a:solidFill>
              <a:latin typeface="+mn-lt"/>
            </a:endParaRPr>
          </a:p>
        </p:txBody>
      </p:sp>
      <p:sp>
        <p:nvSpPr>
          <p:cNvPr id="811018" name="AutoShape 10"/>
          <p:cNvSpPr>
            <a:spLocks noChangeArrowheads="1"/>
          </p:cNvSpPr>
          <p:nvPr/>
        </p:nvSpPr>
        <p:spPr bwMode="auto">
          <a:xfrm>
            <a:off x="3529013" y="4246563"/>
            <a:ext cx="1046162" cy="561975"/>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n-lt"/>
            </a:endParaRPr>
          </a:p>
        </p:txBody>
      </p:sp>
      <p:sp>
        <p:nvSpPr>
          <p:cNvPr id="38925" name="Text Box 11"/>
          <p:cNvSpPr txBox="1">
            <a:spLocks noChangeArrowheads="1"/>
          </p:cNvSpPr>
          <p:nvPr/>
        </p:nvSpPr>
        <p:spPr bwMode="auto">
          <a:xfrm>
            <a:off x="2454752" y="4300538"/>
            <a:ext cx="902811" cy="461665"/>
          </a:xfrm>
          <a:prstGeom prst="rect">
            <a:avLst/>
          </a:prstGeom>
          <a:noFill/>
          <a:ln w="9525">
            <a:noFill/>
            <a:miter lim="800000"/>
            <a:headEnd/>
            <a:tailEnd/>
          </a:ln>
        </p:spPr>
        <p:txBody>
          <a:bodyPr wrap="none">
            <a:spAutoFit/>
          </a:bodyPr>
          <a:lstStyle/>
          <a:p>
            <a:pPr algn="r"/>
            <a:r>
              <a:rPr lang="en-US" b="1" dirty="0">
                <a:solidFill>
                  <a:srgbClr val="FFFF00"/>
                </a:solidFill>
                <a:latin typeface="+mn-lt"/>
              </a:rPr>
              <a:t>head</a:t>
            </a:r>
          </a:p>
        </p:txBody>
      </p:sp>
      <p:sp>
        <p:nvSpPr>
          <p:cNvPr id="38926" name="Text Box 12"/>
          <p:cNvSpPr txBox="1">
            <a:spLocks noChangeArrowheads="1"/>
          </p:cNvSpPr>
          <p:nvPr/>
        </p:nvSpPr>
        <p:spPr bwMode="auto">
          <a:xfrm>
            <a:off x="873583" y="3092450"/>
            <a:ext cx="412292" cy="584775"/>
          </a:xfrm>
          <a:prstGeom prst="rect">
            <a:avLst/>
          </a:prstGeom>
          <a:noFill/>
          <a:ln w="9525">
            <a:noFill/>
            <a:miter lim="800000"/>
            <a:headEnd/>
            <a:tailEnd/>
          </a:ln>
        </p:spPr>
        <p:txBody>
          <a:bodyPr wrap="none">
            <a:spAutoFit/>
          </a:bodyPr>
          <a:lstStyle/>
          <a:p>
            <a:pPr algn="r"/>
            <a:r>
              <a:rPr lang="en-US" sz="3200" b="1" dirty="0">
                <a:solidFill>
                  <a:schemeClr val="tx1">
                    <a:lumMod val="95000"/>
                    <a:lumOff val="5000"/>
                  </a:schemeClr>
                </a:solidFill>
                <a:latin typeface="+mn-lt"/>
              </a:rPr>
              <a:t>1</a:t>
            </a:r>
          </a:p>
        </p:txBody>
      </p:sp>
      <p:sp>
        <p:nvSpPr>
          <p:cNvPr id="38927" name="Text Box 13"/>
          <p:cNvSpPr txBox="1">
            <a:spLocks noChangeArrowheads="1"/>
          </p:cNvSpPr>
          <p:nvPr/>
        </p:nvSpPr>
        <p:spPr bwMode="auto">
          <a:xfrm>
            <a:off x="1992771" y="3092450"/>
            <a:ext cx="412292" cy="584775"/>
          </a:xfrm>
          <a:prstGeom prst="rect">
            <a:avLst/>
          </a:prstGeom>
          <a:noFill/>
          <a:ln w="9525">
            <a:noFill/>
            <a:miter lim="800000"/>
            <a:headEnd/>
            <a:tailEnd/>
          </a:ln>
        </p:spPr>
        <p:txBody>
          <a:bodyPr wrap="none">
            <a:spAutoFit/>
          </a:bodyPr>
          <a:lstStyle/>
          <a:p>
            <a:pPr algn="r"/>
            <a:r>
              <a:rPr lang="en-US" sz="3200" b="1" dirty="0">
                <a:solidFill>
                  <a:schemeClr val="tx1">
                    <a:lumMod val="95000"/>
                    <a:lumOff val="5000"/>
                  </a:schemeClr>
                </a:solidFill>
                <a:latin typeface="+mn-lt"/>
              </a:rPr>
              <a:t>2</a:t>
            </a:r>
          </a:p>
        </p:txBody>
      </p:sp>
      <p:sp>
        <p:nvSpPr>
          <p:cNvPr id="38928" name="Text Box 14"/>
          <p:cNvSpPr txBox="1">
            <a:spLocks noChangeArrowheads="1"/>
          </p:cNvSpPr>
          <p:nvPr/>
        </p:nvSpPr>
        <p:spPr bwMode="auto">
          <a:xfrm>
            <a:off x="3111958" y="3092450"/>
            <a:ext cx="412292" cy="584775"/>
          </a:xfrm>
          <a:prstGeom prst="rect">
            <a:avLst/>
          </a:prstGeom>
          <a:noFill/>
          <a:ln w="9525">
            <a:noFill/>
            <a:miter lim="800000"/>
            <a:headEnd/>
            <a:tailEnd/>
          </a:ln>
        </p:spPr>
        <p:txBody>
          <a:bodyPr wrap="none">
            <a:spAutoFit/>
          </a:bodyPr>
          <a:lstStyle/>
          <a:p>
            <a:pPr algn="r"/>
            <a:r>
              <a:rPr lang="en-US" sz="3200" b="1" dirty="0">
                <a:solidFill>
                  <a:schemeClr val="tx1">
                    <a:lumMod val="95000"/>
                    <a:lumOff val="5000"/>
                  </a:schemeClr>
                </a:solidFill>
                <a:latin typeface="+mn-lt"/>
              </a:rPr>
              <a:t>3</a:t>
            </a:r>
          </a:p>
        </p:txBody>
      </p:sp>
      <p:sp>
        <p:nvSpPr>
          <p:cNvPr id="811023" name="AutoShape 15"/>
          <p:cNvSpPr>
            <a:spLocks noChangeArrowheads="1"/>
          </p:cNvSpPr>
          <p:nvPr/>
        </p:nvSpPr>
        <p:spPr bwMode="auto">
          <a:xfrm>
            <a:off x="2230438" y="1676400"/>
            <a:ext cx="2246312" cy="9017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n-lt"/>
            </a:endParaRPr>
          </a:p>
        </p:txBody>
      </p:sp>
      <p:sp>
        <p:nvSpPr>
          <p:cNvPr id="38930" name="Line 16"/>
          <p:cNvSpPr>
            <a:spLocks noChangeShapeType="1"/>
          </p:cNvSpPr>
          <p:nvPr/>
        </p:nvSpPr>
        <p:spPr bwMode="auto">
          <a:xfrm flipH="1" flipV="1">
            <a:off x="2273300" y="2547938"/>
            <a:ext cx="623888" cy="584200"/>
          </a:xfrm>
          <a:prstGeom prst="line">
            <a:avLst/>
          </a:prstGeom>
          <a:noFill/>
          <a:ln w="38100">
            <a:solidFill>
              <a:schemeClr val="bg1"/>
            </a:solidFill>
            <a:prstDash val="dash"/>
            <a:round/>
            <a:headEnd/>
            <a:tailEnd/>
          </a:ln>
        </p:spPr>
        <p:txBody>
          <a:bodyPr wrap="none" anchor="ctr"/>
          <a:lstStyle/>
          <a:p>
            <a:endParaRPr lang="en-US" dirty="0">
              <a:solidFill>
                <a:srgbClr val="FFFF00"/>
              </a:solidFill>
              <a:latin typeface="+mn-lt"/>
            </a:endParaRPr>
          </a:p>
        </p:txBody>
      </p:sp>
      <p:sp>
        <p:nvSpPr>
          <p:cNvPr id="38931" name="Line 17"/>
          <p:cNvSpPr>
            <a:spLocks noChangeShapeType="1"/>
          </p:cNvSpPr>
          <p:nvPr/>
        </p:nvSpPr>
        <p:spPr bwMode="auto">
          <a:xfrm flipV="1">
            <a:off x="3797300" y="2582863"/>
            <a:ext cx="614363" cy="558800"/>
          </a:xfrm>
          <a:prstGeom prst="line">
            <a:avLst/>
          </a:prstGeom>
          <a:noFill/>
          <a:ln w="38100">
            <a:solidFill>
              <a:schemeClr val="bg1"/>
            </a:solidFill>
            <a:prstDash val="dash"/>
            <a:round/>
            <a:headEnd/>
            <a:tailEnd/>
          </a:ln>
        </p:spPr>
        <p:txBody>
          <a:bodyPr wrap="none" anchor="ctr"/>
          <a:lstStyle/>
          <a:p>
            <a:endParaRPr lang="en-US" dirty="0">
              <a:solidFill>
                <a:srgbClr val="FFFF00"/>
              </a:solidFill>
              <a:latin typeface="+mn-lt"/>
            </a:endParaRPr>
          </a:p>
        </p:txBody>
      </p:sp>
      <p:sp>
        <p:nvSpPr>
          <p:cNvPr id="38932" name="Line 18"/>
          <p:cNvSpPr>
            <a:spLocks noChangeShapeType="1"/>
          </p:cNvSpPr>
          <p:nvPr/>
        </p:nvSpPr>
        <p:spPr bwMode="auto">
          <a:xfrm>
            <a:off x="4037013" y="1684338"/>
            <a:ext cx="12700" cy="862012"/>
          </a:xfrm>
          <a:prstGeom prst="line">
            <a:avLst/>
          </a:prstGeom>
          <a:noFill/>
          <a:ln w="9525">
            <a:solidFill>
              <a:schemeClr val="tx1"/>
            </a:solidFill>
            <a:round/>
            <a:headEnd/>
            <a:tailEnd/>
          </a:ln>
        </p:spPr>
        <p:txBody>
          <a:bodyPr wrap="none" anchor="ctr"/>
          <a:lstStyle/>
          <a:p>
            <a:endParaRPr lang="en-US" dirty="0">
              <a:solidFill>
                <a:srgbClr val="FFFF00"/>
              </a:solidFill>
              <a:latin typeface="+mn-lt"/>
            </a:endParaRPr>
          </a:p>
        </p:txBody>
      </p:sp>
      <p:sp>
        <p:nvSpPr>
          <p:cNvPr id="38933" name="Line 19"/>
          <p:cNvSpPr>
            <a:spLocks noChangeShapeType="1"/>
          </p:cNvSpPr>
          <p:nvPr/>
        </p:nvSpPr>
        <p:spPr bwMode="auto">
          <a:xfrm>
            <a:off x="3092450" y="1692275"/>
            <a:ext cx="0" cy="863600"/>
          </a:xfrm>
          <a:prstGeom prst="line">
            <a:avLst/>
          </a:prstGeom>
          <a:noFill/>
          <a:ln w="9525">
            <a:solidFill>
              <a:schemeClr val="tx1"/>
            </a:solidFill>
            <a:round/>
            <a:headEnd/>
            <a:tailEnd/>
          </a:ln>
        </p:spPr>
        <p:txBody>
          <a:bodyPr wrap="none" anchor="ctr"/>
          <a:lstStyle/>
          <a:p>
            <a:endParaRPr lang="en-US" dirty="0">
              <a:solidFill>
                <a:srgbClr val="FFFF00"/>
              </a:solidFill>
              <a:latin typeface="+mn-lt"/>
            </a:endParaRPr>
          </a:p>
        </p:txBody>
      </p:sp>
      <p:sp>
        <p:nvSpPr>
          <p:cNvPr id="38934" name="Line 20"/>
          <p:cNvSpPr>
            <a:spLocks noChangeShapeType="1"/>
          </p:cNvSpPr>
          <p:nvPr/>
        </p:nvSpPr>
        <p:spPr bwMode="auto">
          <a:xfrm>
            <a:off x="4333875" y="2120900"/>
            <a:ext cx="581025" cy="12700"/>
          </a:xfrm>
          <a:prstGeom prst="line">
            <a:avLst/>
          </a:prstGeom>
          <a:noFill/>
          <a:ln w="76200">
            <a:solidFill>
              <a:schemeClr val="bg1"/>
            </a:solidFill>
            <a:round/>
            <a:headEnd/>
            <a:tailEnd type="triangle" w="med" len="med"/>
          </a:ln>
        </p:spPr>
        <p:txBody>
          <a:bodyPr wrap="none" anchor="ctr"/>
          <a:lstStyle/>
          <a:p>
            <a:endParaRPr lang="en-US" dirty="0">
              <a:solidFill>
                <a:srgbClr val="FFFF00"/>
              </a:solidFill>
              <a:latin typeface="+mn-lt"/>
            </a:endParaRPr>
          </a:p>
        </p:txBody>
      </p:sp>
      <p:sp>
        <p:nvSpPr>
          <p:cNvPr id="38935" name="AutoShape 22"/>
          <p:cNvSpPr>
            <a:spLocks noChangeArrowheads="1"/>
          </p:cNvSpPr>
          <p:nvPr/>
        </p:nvSpPr>
        <p:spPr bwMode="auto">
          <a:xfrm>
            <a:off x="5635625" y="3248025"/>
            <a:ext cx="2974975" cy="1781175"/>
          </a:xfrm>
          <a:prstGeom prst="wedgeRoundRectCallout">
            <a:avLst>
              <a:gd name="adj1" fmla="val -75724"/>
              <a:gd name="adj2" fmla="val 25964"/>
              <a:gd name="adj3" fmla="val 16667"/>
            </a:avLst>
          </a:prstGeom>
          <a:solidFill>
            <a:schemeClr val="tx2">
              <a:alpha val="79999"/>
            </a:schemeClr>
          </a:solidFill>
          <a:ln w="38100">
            <a:solidFill>
              <a:srgbClr val="FF0000"/>
            </a:solidFill>
            <a:miter lim="800000"/>
            <a:headEnd/>
            <a:tailEnd/>
          </a:ln>
        </p:spPr>
        <p:txBody>
          <a:bodyPr anchor="ctr"/>
          <a:lstStyle/>
          <a:p>
            <a:pPr algn="ctr"/>
            <a:r>
              <a:rPr lang="en-US" dirty="0">
                <a:solidFill>
                  <a:srgbClr val="FFFF00"/>
                </a:solidFill>
                <a:latin typeface="+mn-lt"/>
              </a:rPr>
              <a:t>All threads repeatedly modify  head…back to where we started? </a:t>
            </a:r>
          </a:p>
        </p:txBody>
      </p:sp>
      <p:sp>
        <p:nvSpPr>
          <p:cNvPr id="38936" name="Text Box 24"/>
          <p:cNvSpPr txBox="1">
            <a:spLocks noChangeArrowheads="1"/>
          </p:cNvSpPr>
          <p:nvPr/>
        </p:nvSpPr>
        <p:spPr bwMode="auto">
          <a:xfrm>
            <a:off x="476203" y="2651125"/>
            <a:ext cx="628697" cy="461665"/>
          </a:xfrm>
          <a:prstGeom prst="rect">
            <a:avLst/>
          </a:prstGeom>
          <a:noFill/>
          <a:ln w="9525">
            <a:noFill/>
            <a:miter lim="800000"/>
            <a:headEnd/>
            <a:tailEnd/>
          </a:ln>
        </p:spPr>
        <p:txBody>
          <a:bodyPr wrap="none">
            <a:spAutoFit/>
          </a:bodyPr>
          <a:lstStyle/>
          <a:p>
            <a:pPr algn="r"/>
            <a:r>
              <a:rPr lang="en-US" b="1" dirty="0">
                <a:solidFill>
                  <a:srgbClr val="FFFF00"/>
                </a:solidFill>
                <a:latin typeface="+mn-lt"/>
              </a:rPr>
              <a:t>tail</a:t>
            </a:r>
          </a:p>
        </p:txBody>
      </p:sp>
      <p:sp>
        <p:nvSpPr>
          <p:cNvPr id="38937" name="Text Box 25"/>
          <p:cNvSpPr txBox="1">
            <a:spLocks noChangeArrowheads="1"/>
          </p:cNvSpPr>
          <p:nvPr/>
        </p:nvSpPr>
        <p:spPr bwMode="auto">
          <a:xfrm>
            <a:off x="1146497" y="1874838"/>
            <a:ext cx="918841" cy="461665"/>
          </a:xfrm>
          <a:prstGeom prst="rect">
            <a:avLst/>
          </a:prstGeom>
          <a:noFill/>
          <a:ln w="9525">
            <a:noFill/>
            <a:miter lim="800000"/>
            <a:headEnd/>
            <a:tailEnd/>
          </a:ln>
        </p:spPr>
        <p:txBody>
          <a:bodyPr wrap="none">
            <a:spAutoFit/>
          </a:bodyPr>
          <a:lstStyle/>
          <a:p>
            <a:pPr algn="r"/>
            <a:r>
              <a:rPr lang="en-US" b="1" dirty="0">
                <a:solidFill>
                  <a:srgbClr val="FFFF00"/>
                </a:solidFill>
                <a:latin typeface="+mn-lt"/>
              </a:rPr>
              <a:t>node</a:t>
            </a:r>
          </a:p>
        </p:txBody>
      </p:sp>
      <p:sp>
        <p:nvSpPr>
          <p:cNvPr id="38938" name="Text Box 27"/>
          <p:cNvSpPr txBox="1">
            <a:spLocks noChangeArrowheads="1"/>
          </p:cNvSpPr>
          <p:nvPr/>
        </p:nvSpPr>
        <p:spPr bwMode="auto">
          <a:xfrm>
            <a:off x="4324808" y="3095625"/>
            <a:ext cx="412292" cy="584775"/>
          </a:xfrm>
          <a:prstGeom prst="rect">
            <a:avLst/>
          </a:prstGeom>
          <a:noFill/>
          <a:ln w="9525">
            <a:noFill/>
            <a:miter lim="800000"/>
            <a:headEnd/>
            <a:tailEnd/>
          </a:ln>
        </p:spPr>
        <p:txBody>
          <a:bodyPr wrap="none">
            <a:spAutoFit/>
          </a:bodyPr>
          <a:lstStyle/>
          <a:p>
            <a:pPr algn="r"/>
            <a:r>
              <a:rPr lang="en-US" sz="3200" b="1" dirty="0">
                <a:solidFill>
                  <a:schemeClr val="tx1">
                    <a:lumMod val="95000"/>
                    <a:lumOff val="5000"/>
                  </a:schemeClr>
                </a:solidFill>
                <a:latin typeface="+mn-lt"/>
              </a:rPr>
              <a:t>4</a:t>
            </a:r>
          </a:p>
        </p:txBody>
      </p:sp>
      <p:sp>
        <p:nvSpPr>
          <p:cNvPr id="38939" name="Freeform 28"/>
          <p:cNvSpPr>
            <a:spLocks/>
          </p:cNvSpPr>
          <p:nvPr/>
        </p:nvSpPr>
        <p:spPr bwMode="auto">
          <a:xfrm>
            <a:off x="4048125" y="3670300"/>
            <a:ext cx="465138" cy="461665"/>
          </a:xfrm>
          <a:custGeom>
            <a:avLst/>
            <a:gdLst>
              <a:gd name="T0" fmla="*/ 0 w 293"/>
              <a:gd name="T1" fmla="*/ 2147483647 h 509"/>
              <a:gd name="T2" fmla="*/ 2147483647 w 293"/>
              <a:gd name="T3" fmla="*/ 2147483647 h 509"/>
              <a:gd name="T4" fmla="*/ 2147483647 w 293"/>
              <a:gd name="T5" fmla="*/ 0 h 509"/>
              <a:gd name="T6" fmla="*/ 0 60000 65536"/>
              <a:gd name="T7" fmla="*/ 0 60000 65536"/>
              <a:gd name="T8" fmla="*/ 0 60000 65536"/>
              <a:gd name="T9" fmla="*/ 0 w 293"/>
              <a:gd name="T10" fmla="*/ 0 h 509"/>
              <a:gd name="T11" fmla="*/ 293 w 293"/>
              <a:gd name="T12" fmla="*/ 509 h 509"/>
            </a:gdLst>
            <a:ahLst/>
            <a:cxnLst>
              <a:cxn ang="T6">
                <a:pos x="T0" y="T1"/>
              </a:cxn>
              <a:cxn ang="T7">
                <a:pos x="T2" y="T3"/>
              </a:cxn>
              <a:cxn ang="T8">
                <a:pos x="T4" y="T5"/>
              </a:cxn>
            </a:cxnLst>
            <a:rect l="T9" t="T10" r="T11" b="T12"/>
            <a:pathLst>
              <a:path w="293" h="509">
                <a:moveTo>
                  <a:pt x="0" y="509"/>
                </a:moveTo>
                <a:cubicBezTo>
                  <a:pt x="98" y="399"/>
                  <a:pt x="197" y="289"/>
                  <a:pt x="245" y="204"/>
                </a:cubicBezTo>
                <a:cubicBezTo>
                  <a:pt x="293" y="119"/>
                  <a:pt x="290" y="59"/>
                  <a:pt x="288" y="0"/>
                </a:cubicBezTo>
              </a:path>
            </a:pathLst>
          </a:custGeom>
          <a:noFill/>
          <a:ln w="76200">
            <a:solidFill>
              <a:schemeClr val="bg1"/>
            </a:solidFill>
            <a:round/>
            <a:headEnd/>
            <a:tailEnd type="triangle" w="med" len="med"/>
          </a:ln>
        </p:spPr>
        <p:txBody>
          <a:bodyPr>
            <a:spAutoFit/>
          </a:bodyPr>
          <a:lstStyle/>
          <a:p>
            <a:endParaRPr lang="en-US" dirty="0">
              <a:solidFill>
                <a:srgbClr val="FFFF00"/>
              </a:solidFill>
              <a:latin typeface="+mn-lt"/>
            </a:endParaRPr>
          </a:p>
        </p:txBody>
      </p:sp>
      <p:sp>
        <p:nvSpPr>
          <p:cNvPr id="38940" name="AutoShape 29"/>
          <p:cNvSpPr>
            <a:spLocks noChangeArrowheads="1"/>
          </p:cNvSpPr>
          <p:nvPr/>
        </p:nvSpPr>
        <p:spPr bwMode="auto">
          <a:xfrm>
            <a:off x="3589338" y="4147642"/>
            <a:ext cx="1493837" cy="1037630"/>
          </a:xfrm>
          <a:prstGeom prst="irregularSeal2">
            <a:avLst/>
          </a:prstGeom>
          <a:solidFill>
            <a:srgbClr val="FFFF00"/>
          </a:solidFill>
          <a:ln w="76200" algn="ctr">
            <a:solidFill>
              <a:srgbClr val="FF0000"/>
            </a:solidFill>
            <a:miter lim="800000"/>
            <a:headEnd/>
            <a:tailEnd/>
          </a:ln>
        </p:spPr>
        <p:txBody>
          <a:bodyPr anchor="ctr">
            <a:spAutoFit/>
          </a:bodyPr>
          <a:lstStyle/>
          <a:p>
            <a:endParaRPr lang="en-US" dirty="0">
              <a:solidFill>
                <a:srgbClr val="FFFF00"/>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40" name="Group 57"/>
          <p:cNvGrpSpPr>
            <a:grpSpLocks/>
          </p:cNvGrpSpPr>
          <p:nvPr/>
        </p:nvGrpSpPr>
        <p:grpSpPr bwMode="auto">
          <a:xfrm>
            <a:off x="1876425" y="4054475"/>
            <a:ext cx="4205288" cy="719138"/>
            <a:chOff x="1182" y="2554"/>
            <a:chExt cx="2649" cy="453"/>
          </a:xfrm>
        </p:grpSpPr>
        <p:sp>
          <p:nvSpPr>
            <p:cNvPr id="813067" name="AutoShape 11"/>
            <p:cNvSpPr>
              <a:spLocks noChangeArrowheads="1"/>
            </p:cNvSpPr>
            <p:nvPr/>
          </p:nvSpPr>
          <p:spPr bwMode="auto">
            <a:xfrm>
              <a:off x="1182" y="2642"/>
              <a:ext cx="2649" cy="354"/>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j-lt"/>
              </a:endParaRPr>
            </a:p>
          </p:txBody>
        </p:sp>
        <p:sp>
          <p:nvSpPr>
            <p:cNvPr id="39973" name="Line 12"/>
            <p:cNvSpPr>
              <a:spLocks noChangeShapeType="1"/>
            </p:cNvSpPr>
            <p:nvPr/>
          </p:nvSpPr>
          <p:spPr bwMode="auto">
            <a:xfrm>
              <a:off x="1467" y="2642"/>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39974" name="Line 13"/>
            <p:cNvSpPr>
              <a:spLocks noChangeShapeType="1"/>
            </p:cNvSpPr>
            <p:nvPr/>
          </p:nvSpPr>
          <p:spPr bwMode="auto">
            <a:xfrm>
              <a:off x="1769" y="2642"/>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39975" name="Line 14"/>
            <p:cNvSpPr>
              <a:spLocks noChangeShapeType="1"/>
            </p:cNvSpPr>
            <p:nvPr/>
          </p:nvSpPr>
          <p:spPr bwMode="auto">
            <a:xfrm>
              <a:off x="2071" y="2642"/>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39976" name="Line 15"/>
            <p:cNvSpPr>
              <a:spLocks noChangeShapeType="1"/>
            </p:cNvSpPr>
            <p:nvPr/>
          </p:nvSpPr>
          <p:spPr bwMode="auto">
            <a:xfrm>
              <a:off x="2373" y="2642"/>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39977" name="Line 18"/>
            <p:cNvSpPr>
              <a:spLocks noChangeShapeType="1"/>
            </p:cNvSpPr>
            <p:nvPr/>
          </p:nvSpPr>
          <p:spPr bwMode="auto">
            <a:xfrm>
              <a:off x="3279" y="2642"/>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39978" name="Line 19"/>
            <p:cNvSpPr>
              <a:spLocks noChangeShapeType="1"/>
            </p:cNvSpPr>
            <p:nvPr/>
          </p:nvSpPr>
          <p:spPr bwMode="auto">
            <a:xfrm>
              <a:off x="3581" y="2642"/>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39979" name="Text Box 56"/>
            <p:cNvSpPr txBox="1">
              <a:spLocks noChangeArrowheads="1"/>
            </p:cNvSpPr>
            <p:nvPr/>
          </p:nvSpPr>
          <p:spPr bwMode="auto">
            <a:xfrm>
              <a:off x="2682" y="2554"/>
              <a:ext cx="375" cy="368"/>
            </a:xfrm>
            <a:prstGeom prst="rect">
              <a:avLst/>
            </a:prstGeom>
            <a:noFill/>
            <a:ln w="9525" algn="ctr">
              <a:noFill/>
              <a:miter lim="800000"/>
              <a:headEnd/>
              <a:tailEnd/>
            </a:ln>
          </p:spPr>
          <p:txBody>
            <a:bodyPr wrap="none">
              <a:spAutoFit/>
            </a:bodyPr>
            <a:lstStyle/>
            <a:p>
              <a:r>
                <a:rPr lang="en-US" sz="3200" dirty="0">
                  <a:solidFill>
                    <a:schemeClr val="tx1"/>
                  </a:solidFill>
                  <a:latin typeface="+mj-lt"/>
                </a:rPr>
                <a:t>…</a:t>
              </a:r>
            </a:p>
          </p:txBody>
        </p:sp>
      </p:grpSp>
      <p:sp>
        <p:nvSpPr>
          <p:cNvPr id="813058" name="AutoShape 2"/>
          <p:cNvSpPr>
            <a:spLocks noChangeArrowheads="1"/>
          </p:cNvSpPr>
          <p:nvPr/>
        </p:nvSpPr>
        <p:spPr bwMode="auto">
          <a:xfrm>
            <a:off x="528638" y="3149600"/>
            <a:ext cx="912812"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ctr">
              <a:defRPr/>
            </a:pPr>
            <a:endParaRPr lang="en-US" sz="4400" b="1" dirty="0">
              <a:solidFill>
                <a:schemeClr val="tx1"/>
              </a:solidFill>
              <a:latin typeface="+mj-lt"/>
            </a:endParaRPr>
          </a:p>
        </p:txBody>
      </p:sp>
      <p:sp>
        <p:nvSpPr>
          <p:cNvPr id="39942" name="Rectangle 3"/>
          <p:cNvSpPr>
            <a:spLocks noGrp="1" noChangeArrowheads="1"/>
          </p:cNvSpPr>
          <p:nvPr>
            <p:ph type="title"/>
          </p:nvPr>
        </p:nvSpPr>
        <p:spPr>
          <a:xfrm>
            <a:off x="698500" y="427038"/>
            <a:ext cx="7772400" cy="1143000"/>
          </a:xfrm>
        </p:spPr>
        <p:txBody>
          <a:bodyPr/>
          <a:lstStyle/>
          <a:p>
            <a:r>
              <a:rPr lang="en-US" dirty="0"/>
              <a:t>The Solution</a:t>
            </a:r>
          </a:p>
        </p:txBody>
      </p:sp>
      <p:sp>
        <p:nvSpPr>
          <p:cNvPr id="45" name="Footer Placeholder 44"/>
          <p:cNvSpPr>
            <a:spLocks noGrp="1"/>
          </p:cNvSpPr>
          <p:nvPr>
            <p:ph type="ftr" sz="quarter" idx="10"/>
          </p:nvPr>
        </p:nvSpPr>
        <p:spPr/>
        <p:txBody>
          <a:bodyPr/>
          <a:lstStyle/>
          <a:p>
            <a:pPr>
              <a:defRPr/>
            </a:pPr>
            <a:r>
              <a:rPr lang="en-US" dirty="0">
                <a:latin typeface="+mj-lt"/>
              </a:rPr>
              <a:t>Art of Multiprocessor Programming</a:t>
            </a:r>
          </a:p>
        </p:txBody>
      </p:sp>
      <p:sp>
        <p:nvSpPr>
          <p:cNvPr id="44" name="Slide Number Placeholder 43"/>
          <p:cNvSpPr>
            <a:spLocks noGrp="1"/>
          </p:cNvSpPr>
          <p:nvPr>
            <p:ph type="sldNum" sz="quarter" idx="11"/>
          </p:nvPr>
        </p:nvSpPr>
        <p:spPr/>
        <p:txBody>
          <a:bodyPr/>
          <a:lstStyle/>
          <a:p>
            <a:pPr>
              <a:defRPr/>
            </a:pPr>
            <a:fld id="{E6B53126-0003-4205-8CA0-12067C577708}" type="slidenum">
              <a:rPr lang="ar-SA" smtClean="0">
                <a:latin typeface="+mj-lt"/>
              </a:rPr>
              <a:pPr>
                <a:defRPr/>
              </a:pPr>
              <a:t>34</a:t>
            </a:fld>
            <a:endParaRPr lang="en-US" dirty="0">
              <a:latin typeface="+mj-lt"/>
            </a:endParaRPr>
          </a:p>
        </p:txBody>
      </p:sp>
      <p:sp>
        <p:nvSpPr>
          <p:cNvPr id="813060" name="AutoShape 4"/>
          <p:cNvSpPr>
            <a:spLocks noChangeArrowheads="1"/>
          </p:cNvSpPr>
          <p:nvPr/>
        </p:nvSpPr>
        <p:spPr bwMode="auto">
          <a:xfrm>
            <a:off x="4083050" y="3146425"/>
            <a:ext cx="912813"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chemeClr val="tx1"/>
              </a:solidFill>
              <a:latin typeface="+mj-lt"/>
            </a:endParaRPr>
          </a:p>
        </p:txBody>
      </p:sp>
      <p:sp>
        <p:nvSpPr>
          <p:cNvPr id="813061" name="AutoShape 5"/>
          <p:cNvSpPr>
            <a:spLocks noChangeArrowheads="1"/>
          </p:cNvSpPr>
          <p:nvPr/>
        </p:nvSpPr>
        <p:spPr bwMode="auto">
          <a:xfrm>
            <a:off x="2900363" y="3146425"/>
            <a:ext cx="914400"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chemeClr val="tx1"/>
              </a:solidFill>
              <a:latin typeface="+mj-lt"/>
            </a:endParaRPr>
          </a:p>
        </p:txBody>
      </p:sp>
      <p:sp>
        <p:nvSpPr>
          <p:cNvPr id="813062" name="AutoShape 6"/>
          <p:cNvSpPr>
            <a:spLocks noChangeArrowheads="1"/>
          </p:cNvSpPr>
          <p:nvPr/>
        </p:nvSpPr>
        <p:spPr bwMode="auto">
          <a:xfrm>
            <a:off x="1717675" y="3130550"/>
            <a:ext cx="912813"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ctr">
              <a:defRPr/>
            </a:pPr>
            <a:endParaRPr lang="en-US" sz="4400" b="1" dirty="0">
              <a:solidFill>
                <a:schemeClr val="tx1"/>
              </a:solidFill>
              <a:latin typeface="+mj-lt"/>
            </a:endParaRPr>
          </a:p>
        </p:txBody>
      </p:sp>
      <p:sp>
        <p:nvSpPr>
          <p:cNvPr id="39946" name="Line 7"/>
          <p:cNvSpPr>
            <a:spLocks noChangeShapeType="1"/>
          </p:cNvSpPr>
          <p:nvPr/>
        </p:nvSpPr>
        <p:spPr bwMode="auto">
          <a:xfrm>
            <a:off x="2630488" y="3381375"/>
            <a:ext cx="268287" cy="0"/>
          </a:xfrm>
          <a:prstGeom prst="line">
            <a:avLst/>
          </a:prstGeom>
          <a:noFill/>
          <a:ln w="76200">
            <a:solidFill>
              <a:schemeClr val="tx1"/>
            </a:solidFill>
            <a:round/>
            <a:headEnd/>
            <a:tailEnd type="triangle" w="med" len="med"/>
          </a:ln>
        </p:spPr>
        <p:txBody>
          <a:bodyPr wrap="none" anchor="ctr"/>
          <a:lstStyle/>
          <a:p>
            <a:endParaRPr lang="en-US" dirty="0">
              <a:solidFill>
                <a:schemeClr val="tx1"/>
              </a:solidFill>
              <a:latin typeface="+mj-lt"/>
            </a:endParaRPr>
          </a:p>
        </p:txBody>
      </p:sp>
      <p:sp>
        <p:nvSpPr>
          <p:cNvPr id="39947" name="Line 8"/>
          <p:cNvSpPr>
            <a:spLocks noChangeShapeType="1"/>
          </p:cNvSpPr>
          <p:nvPr/>
        </p:nvSpPr>
        <p:spPr bwMode="auto">
          <a:xfrm>
            <a:off x="3814763" y="3381375"/>
            <a:ext cx="268287" cy="0"/>
          </a:xfrm>
          <a:prstGeom prst="line">
            <a:avLst/>
          </a:prstGeom>
          <a:noFill/>
          <a:ln w="76200">
            <a:solidFill>
              <a:schemeClr val="tx1"/>
            </a:solidFill>
            <a:round/>
            <a:headEnd/>
            <a:tailEnd type="triangle" w="med" len="med"/>
          </a:ln>
        </p:spPr>
        <p:txBody>
          <a:bodyPr wrap="none" anchor="ctr"/>
          <a:lstStyle/>
          <a:p>
            <a:endParaRPr lang="en-US" dirty="0">
              <a:solidFill>
                <a:schemeClr val="tx1"/>
              </a:solidFill>
              <a:latin typeface="+mj-lt"/>
            </a:endParaRPr>
          </a:p>
        </p:txBody>
      </p:sp>
      <p:sp>
        <p:nvSpPr>
          <p:cNvPr id="39948" name="Line 9"/>
          <p:cNvSpPr>
            <a:spLocks noChangeShapeType="1"/>
          </p:cNvSpPr>
          <p:nvPr/>
        </p:nvSpPr>
        <p:spPr bwMode="auto">
          <a:xfrm>
            <a:off x="1447800" y="3365500"/>
            <a:ext cx="269875" cy="0"/>
          </a:xfrm>
          <a:prstGeom prst="line">
            <a:avLst/>
          </a:prstGeom>
          <a:noFill/>
          <a:ln w="76200">
            <a:solidFill>
              <a:schemeClr val="tx1"/>
            </a:solidFill>
            <a:round/>
            <a:headEnd/>
            <a:tailEnd type="triangle" w="med" len="med"/>
          </a:ln>
        </p:spPr>
        <p:txBody>
          <a:bodyPr wrap="none" anchor="ctr"/>
          <a:lstStyle/>
          <a:p>
            <a:endParaRPr lang="en-US" dirty="0">
              <a:solidFill>
                <a:schemeClr val="tx1"/>
              </a:solidFill>
              <a:latin typeface="+mj-lt"/>
            </a:endParaRPr>
          </a:p>
        </p:txBody>
      </p:sp>
      <p:sp>
        <p:nvSpPr>
          <p:cNvPr id="39949" name="Text Box 20"/>
          <p:cNvSpPr txBox="1">
            <a:spLocks noChangeArrowheads="1"/>
          </p:cNvSpPr>
          <p:nvPr/>
        </p:nvSpPr>
        <p:spPr bwMode="auto">
          <a:xfrm>
            <a:off x="746602" y="4260850"/>
            <a:ext cx="902811" cy="461665"/>
          </a:xfrm>
          <a:prstGeom prst="rect">
            <a:avLst/>
          </a:prstGeom>
          <a:noFill/>
          <a:ln w="9525">
            <a:noFill/>
            <a:miter lim="800000"/>
            <a:headEnd/>
            <a:tailEnd/>
          </a:ln>
        </p:spPr>
        <p:txBody>
          <a:bodyPr wrap="none">
            <a:spAutoFit/>
          </a:bodyPr>
          <a:lstStyle/>
          <a:p>
            <a:pPr algn="r"/>
            <a:r>
              <a:rPr lang="en-US" b="1" dirty="0">
                <a:solidFill>
                  <a:srgbClr val="FFFF00"/>
                </a:solidFill>
                <a:latin typeface="+mj-lt"/>
              </a:rPr>
              <a:t>head</a:t>
            </a:r>
          </a:p>
        </p:txBody>
      </p:sp>
      <p:sp>
        <p:nvSpPr>
          <p:cNvPr id="39950" name="Text Box 21"/>
          <p:cNvSpPr txBox="1">
            <a:spLocks noChangeArrowheads="1"/>
          </p:cNvSpPr>
          <p:nvPr/>
        </p:nvSpPr>
        <p:spPr bwMode="auto">
          <a:xfrm>
            <a:off x="873583" y="3094038"/>
            <a:ext cx="412292" cy="584775"/>
          </a:xfrm>
          <a:prstGeom prst="rect">
            <a:avLst/>
          </a:prstGeom>
          <a:noFill/>
          <a:ln w="9525">
            <a:noFill/>
            <a:miter lim="800000"/>
            <a:headEnd/>
            <a:tailEnd/>
          </a:ln>
        </p:spPr>
        <p:txBody>
          <a:bodyPr wrap="none">
            <a:spAutoFit/>
          </a:bodyPr>
          <a:lstStyle/>
          <a:p>
            <a:pPr algn="r"/>
            <a:r>
              <a:rPr lang="en-US" sz="3200" b="1" dirty="0">
                <a:solidFill>
                  <a:schemeClr val="tx1"/>
                </a:solidFill>
                <a:latin typeface="+mj-lt"/>
              </a:rPr>
              <a:t>1</a:t>
            </a:r>
          </a:p>
        </p:txBody>
      </p:sp>
      <p:sp>
        <p:nvSpPr>
          <p:cNvPr id="39951" name="Text Box 22"/>
          <p:cNvSpPr txBox="1">
            <a:spLocks noChangeArrowheads="1"/>
          </p:cNvSpPr>
          <p:nvPr/>
        </p:nvSpPr>
        <p:spPr bwMode="auto">
          <a:xfrm>
            <a:off x="1992771" y="3094038"/>
            <a:ext cx="412292" cy="584775"/>
          </a:xfrm>
          <a:prstGeom prst="rect">
            <a:avLst/>
          </a:prstGeom>
          <a:noFill/>
          <a:ln w="9525">
            <a:noFill/>
            <a:miter lim="800000"/>
            <a:headEnd/>
            <a:tailEnd/>
          </a:ln>
        </p:spPr>
        <p:txBody>
          <a:bodyPr wrap="none">
            <a:spAutoFit/>
          </a:bodyPr>
          <a:lstStyle/>
          <a:p>
            <a:pPr algn="r"/>
            <a:r>
              <a:rPr lang="en-US" sz="3200" b="1" dirty="0">
                <a:solidFill>
                  <a:schemeClr val="tx1"/>
                </a:solidFill>
                <a:latin typeface="+mj-lt"/>
              </a:rPr>
              <a:t>2</a:t>
            </a:r>
          </a:p>
        </p:txBody>
      </p:sp>
      <p:sp>
        <p:nvSpPr>
          <p:cNvPr id="39952" name="Text Box 23"/>
          <p:cNvSpPr txBox="1">
            <a:spLocks noChangeArrowheads="1"/>
          </p:cNvSpPr>
          <p:nvPr/>
        </p:nvSpPr>
        <p:spPr bwMode="auto">
          <a:xfrm>
            <a:off x="3111958" y="3094038"/>
            <a:ext cx="412292" cy="584775"/>
          </a:xfrm>
          <a:prstGeom prst="rect">
            <a:avLst/>
          </a:prstGeom>
          <a:noFill/>
          <a:ln w="9525">
            <a:noFill/>
            <a:miter lim="800000"/>
            <a:headEnd/>
            <a:tailEnd/>
          </a:ln>
        </p:spPr>
        <p:txBody>
          <a:bodyPr wrap="none">
            <a:spAutoFit/>
          </a:bodyPr>
          <a:lstStyle/>
          <a:p>
            <a:pPr algn="r"/>
            <a:r>
              <a:rPr lang="en-US" sz="3200" b="1" dirty="0">
                <a:solidFill>
                  <a:schemeClr val="tx1"/>
                </a:solidFill>
                <a:latin typeface="+mj-lt"/>
              </a:rPr>
              <a:t>3</a:t>
            </a:r>
          </a:p>
        </p:txBody>
      </p:sp>
      <p:sp>
        <p:nvSpPr>
          <p:cNvPr id="813080" name="AutoShape 24"/>
          <p:cNvSpPr>
            <a:spLocks noChangeArrowheads="1"/>
          </p:cNvSpPr>
          <p:nvPr/>
        </p:nvSpPr>
        <p:spPr bwMode="auto">
          <a:xfrm>
            <a:off x="2230438" y="1676400"/>
            <a:ext cx="2246312" cy="9017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j-lt"/>
            </a:endParaRPr>
          </a:p>
        </p:txBody>
      </p:sp>
      <p:sp>
        <p:nvSpPr>
          <p:cNvPr id="39954" name="Line 25"/>
          <p:cNvSpPr>
            <a:spLocks noChangeShapeType="1"/>
          </p:cNvSpPr>
          <p:nvPr/>
        </p:nvSpPr>
        <p:spPr bwMode="auto">
          <a:xfrm flipH="1" flipV="1">
            <a:off x="2273300" y="2547938"/>
            <a:ext cx="623888" cy="584200"/>
          </a:xfrm>
          <a:prstGeom prst="line">
            <a:avLst/>
          </a:prstGeom>
          <a:noFill/>
          <a:ln w="9525">
            <a:solidFill>
              <a:schemeClr val="tx1"/>
            </a:solidFill>
            <a:prstDash val="dash"/>
            <a:round/>
            <a:headEnd/>
            <a:tailEnd/>
          </a:ln>
        </p:spPr>
        <p:txBody>
          <a:bodyPr wrap="none" anchor="ctr"/>
          <a:lstStyle/>
          <a:p>
            <a:endParaRPr lang="en-US" dirty="0">
              <a:solidFill>
                <a:srgbClr val="FFFF00"/>
              </a:solidFill>
              <a:latin typeface="+mj-lt"/>
            </a:endParaRPr>
          </a:p>
        </p:txBody>
      </p:sp>
      <p:sp>
        <p:nvSpPr>
          <p:cNvPr id="39955" name="Line 26"/>
          <p:cNvSpPr>
            <a:spLocks noChangeShapeType="1"/>
          </p:cNvSpPr>
          <p:nvPr/>
        </p:nvSpPr>
        <p:spPr bwMode="auto">
          <a:xfrm flipV="1">
            <a:off x="3797300" y="2582863"/>
            <a:ext cx="614363" cy="558800"/>
          </a:xfrm>
          <a:prstGeom prst="line">
            <a:avLst/>
          </a:prstGeom>
          <a:noFill/>
          <a:ln w="9525">
            <a:solidFill>
              <a:schemeClr val="tx1"/>
            </a:solidFill>
            <a:prstDash val="dash"/>
            <a:round/>
            <a:headEnd/>
            <a:tailEnd/>
          </a:ln>
        </p:spPr>
        <p:txBody>
          <a:bodyPr wrap="none" anchor="ctr"/>
          <a:lstStyle/>
          <a:p>
            <a:endParaRPr lang="en-US" dirty="0">
              <a:solidFill>
                <a:srgbClr val="FFFF00"/>
              </a:solidFill>
              <a:latin typeface="+mj-lt"/>
            </a:endParaRPr>
          </a:p>
        </p:txBody>
      </p:sp>
      <p:sp>
        <p:nvSpPr>
          <p:cNvPr id="39956" name="Line 27"/>
          <p:cNvSpPr>
            <a:spLocks noChangeShapeType="1"/>
          </p:cNvSpPr>
          <p:nvPr/>
        </p:nvSpPr>
        <p:spPr bwMode="auto">
          <a:xfrm>
            <a:off x="4037013" y="1684338"/>
            <a:ext cx="12700" cy="862012"/>
          </a:xfrm>
          <a:prstGeom prst="line">
            <a:avLst/>
          </a:prstGeom>
          <a:noFill/>
          <a:ln w="9525">
            <a:solidFill>
              <a:schemeClr val="tx1"/>
            </a:solidFill>
            <a:round/>
            <a:headEnd/>
            <a:tailEnd/>
          </a:ln>
        </p:spPr>
        <p:txBody>
          <a:bodyPr wrap="none" anchor="ctr"/>
          <a:lstStyle/>
          <a:p>
            <a:endParaRPr lang="en-US" dirty="0">
              <a:solidFill>
                <a:srgbClr val="FFFF00"/>
              </a:solidFill>
              <a:latin typeface="+mj-lt"/>
            </a:endParaRPr>
          </a:p>
        </p:txBody>
      </p:sp>
      <p:sp>
        <p:nvSpPr>
          <p:cNvPr id="39957" name="Line 28"/>
          <p:cNvSpPr>
            <a:spLocks noChangeShapeType="1"/>
          </p:cNvSpPr>
          <p:nvPr/>
        </p:nvSpPr>
        <p:spPr bwMode="auto">
          <a:xfrm>
            <a:off x="3092450" y="1692275"/>
            <a:ext cx="0" cy="863600"/>
          </a:xfrm>
          <a:prstGeom prst="line">
            <a:avLst/>
          </a:prstGeom>
          <a:noFill/>
          <a:ln w="9525">
            <a:solidFill>
              <a:schemeClr val="tx1"/>
            </a:solidFill>
            <a:round/>
            <a:headEnd/>
            <a:tailEnd/>
          </a:ln>
        </p:spPr>
        <p:txBody>
          <a:bodyPr wrap="none" anchor="ctr"/>
          <a:lstStyle/>
          <a:p>
            <a:endParaRPr lang="en-US" dirty="0">
              <a:solidFill>
                <a:srgbClr val="FFFF00"/>
              </a:solidFill>
              <a:latin typeface="+mj-lt"/>
            </a:endParaRPr>
          </a:p>
        </p:txBody>
      </p:sp>
      <p:sp>
        <p:nvSpPr>
          <p:cNvPr id="39958" name="Line 29"/>
          <p:cNvSpPr>
            <a:spLocks noChangeShapeType="1"/>
          </p:cNvSpPr>
          <p:nvPr/>
        </p:nvSpPr>
        <p:spPr bwMode="auto">
          <a:xfrm>
            <a:off x="4333875" y="2120900"/>
            <a:ext cx="581025" cy="12700"/>
          </a:xfrm>
          <a:prstGeom prst="line">
            <a:avLst/>
          </a:prstGeom>
          <a:noFill/>
          <a:ln w="76200">
            <a:solidFill>
              <a:schemeClr val="bg1"/>
            </a:solidFill>
            <a:round/>
            <a:headEnd/>
            <a:tailEnd type="triangle" w="med" len="med"/>
          </a:ln>
        </p:spPr>
        <p:txBody>
          <a:bodyPr wrap="none" anchor="ctr"/>
          <a:lstStyle/>
          <a:p>
            <a:endParaRPr lang="en-US" dirty="0">
              <a:solidFill>
                <a:srgbClr val="FFFF00"/>
              </a:solidFill>
              <a:latin typeface="+mj-lt"/>
            </a:endParaRPr>
          </a:p>
        </p:txBody>
      </p:sp>
      <p:sp>
        <p:nvSpPr>
          <p:cNvPr id="39959" name="Text Box 42"/>
          <p:cNvSpPr txBox="1">
            <a:spLocks noChangeArrowheads="1"/>
          </p:cNvSpPr>
          <p:nvPr/>
        </p:nvSpPr>
        <p:spPr bwMode="auto">
          <a:xfrm>
            <a:off x="476203" y="2651125"/>
            <a:ext cx="628697" cy="461665"/>
          </a:xfrm>
          <a:prstGeom prst="rect">
            <a:avLst/>
          </a:prstGeom>
          <a:noFill/>
          <a:ln w="9525">
            <a:noFill/>
            <a:miter lim="800000"/>
            <a:headEnd/>
            <a:tailEnd/>
          </a:ln>
        </p:spPr>
        <p:txBody>
          <a:bodyPr wrap="none">
            <a:spAutoFit/>
          </a:bodyPr>
          <a:lstStyle/>
          <a:p>
            <a:pPr algn="r"/>
            <a:r>
              <a:rPr lang="en-US" b="1" dirty="0">
                <a:solidFill>
                  <a:srgbClr val="FFFF00"/>
                </a:solidFill>
                <a:latin typeface="+mj-lt"/>
              </a:rPr>
              <a:t>tail</a:t>
            </a:r>
          </a:p>
        </p:txBody>
      </p:sp>
      <p:sp>
        <p:nvSpPr>
          <p:cNvPr id="39960" name="Text Box 43"/>
          <p:cNvSpPr txBox="1">
            <a:spLocks noChangeArrowheads="1"/>
          </p:cNvSpPr>
          <p:nvPr/>
        </p:nvSpPr>
        <p:spPr bwMode="auto">
          <a:xfrm>
            <a:off x="1186184" y="1887538"/>
            <a:ext cx="918841" cy="461665"/>
          </a:xfrm>
          <a:prstGeom prst="rect">
            <a:avLst/>
          </a:prstGeom>
          <a:noFill/>
          <a:ln w="9525">
            <a:noFill/>
            <a:miter lim="800000"/>
            <a:headEnd/>
            <a:tailEnd/>
          </a:ln>
        </p:spPr>
        <p:txBody>
          <a:bodyPr wrap="none">
            <a:spAutoFit/>
          </a:bodyPr>
          <a:lstStyle/>
          <a:p>
            <a:pPr algn="r"/>
            <a:r>
              <a:rPr lang="en-US" b="1" dirty="0">
                <a:solidFill>
                  <a:srgbClr val="FFFF00"/>
                </a:solidFill>
                <a:latin typeface="+mj-lt"/>
              </a:rPr>
              <a:t>node</a:t>
            </a:r>
          </a:p>
        </p:txBody>
      </p:sp>
      <p:sp>
        <p:nvSpPr>
          <p:cNvPr id="39961" name="Text Box 44"/>
          <p:cNvSpPr txBox="1">
            <a:spLocks noChangeArrowheads="1"/>
          </p:cNvSpPr>
          <p:nvPr/>
        </p:nvSpPr>
        <p:spPr bwMode="auto">
          <a:xfrm>
            <a:off x="3438525" y="4878388"/>
            <a:ext cx="255588" cy="396875"/>
          </a:xfrm>
          <a:prstGeom prst="rect">
            <a:avLst/>
          </a:prstGeom>
          <a:noFill/>
          <a:ln w="9525">
            <a:noFill/>
            <a:miter lim="800000"/>
            <a:headEnd/>
            <a:tailEnd/>
          </a:ln>
        </p:spPr>
        <p:txBody>
          <a:bodyPr wrap="none">
            <a:spAutoFit/>
          </a:bodyPr>
          <a:lstStyle/>
          <a:p>
            <a:pPr algn="r"/>
            <a:r>
              <a:rPr lang="en-US" sz="2000" b="1" dirty="0">
                <a:solidFill>
                  <a:srgbClr val="FFFF00"/>
                </a:solidFill>
                <a:latin typeface="+mj-lt"/>
              </a:rPr>
              <a:t>i</a:t>
            </a:r>
          </a:p>
        </p:txBody>
      </p:sp>
      <p:sp>
        <p:nvSpPr>
          <p:cNvPr id="39962" name="Text Box 46"/>
          <p:cNvSpPr txBox="1">
            <a:spLocks noChangeArrowheads="1"/>
          </p:cNvSpPr>
          <p:nvPr/>
        </p:nvSpPr>
        <p:spPr bwMode="auto">
          <a:xfrm>
            <a:off x="4324808" y="3094038"/>
            <a:ext cx="412292" cy="584775"/>
          </a:xfrm>
          <a:prstGeom prst="rect">
            <a:avLst/>
          </a:prstGeom>
          <a:noFill/>
          <a:ln w="9525">
            <a:noFill/>
            <a:miter lim="800000"/>
            <a:headEnd/>
            <a:tailEnd/>
          </a:ln>
        </p:spPr>
        <p:txBody>
          <a:bodyPr wrap="none">
            <a:spAutoFit/>
          </a:bodyPr>
          <a:lstStyle/>
          <a:p>
            <a:pPr algn="r"/>
            <a:r>
              <a:rPr lang="en-US" sz="3200" b="1" dirty="0">
                <a:solidFill>
                  <a:schemeClr val="tx1"/>
                </a:solidFill>
                <a:latin typeface="+mj-lt"/>
              </a:rPr>
              <a:t>4</a:t>
            </a:r>
          </a:p>
        </p:txBody>
      </p:sp>
      <p:sp>
        <p:nvSpPr>
          <p:cNvPr id="813103" name="AutoShape 47"/>
          <p:cNvSpPr>
            <a:spLocks noChangeArrowheads="1"/>
          </p:cNvSpPr>
          <p:nvPr/>
        </p:nvSpPr>
        <p:spPr bwMode="auto">
          <a:xfrm>
            <a:off x="517525" y="5602288"/>
            <a:ext cx="2066925" cy="742950"/>
          </a:xfrm>
          <a:prstGeom prst="wedgeRoundRectCallout">
            <a:avLst>
              <a:gd name="adj1" fmla="val 22194"/>
              <a:gd name="adj2" fmla="val -156625"/>
              <a:gd name="adj3" fmla="val 16667"/>
            </a:avLst>
          </a:prstGeom>
          <a:solidFill>
            <a:schemeClr val="tx1">
              <a:alpha val="79999"/>
            </a:schemeClr>
          </a:solidFill>
          <a:ln w="38100">
            <a:solidFill>
              <a:srgbClr val="FF0000"/>
            </a:solidFill>
            <a:miter lim="800000"/>
            <a:headEnd/>
            <a:tailEnd/>
          </a:ln>
        </p:spPr>
        <p:txBody>
          <a:bodyPr anchor="ctr"/>
          <a:lstStyle/>
          <a:p>
            <a:pPr algn="ctr"/>
            <a:r>
              <a:rPr lang="en-US" b="1" dirty="0">
                <a:solidFill>
                  <a:srgbClr val="FFFF00"/>
                </a:solidFill>
                <a:latin typeface="+mj-lt"/>
              </a:rPr>
              <a:t>Make head an array </a:t>
            </a:r>
          </a:p>
        </p:txBody>
      </p:sp>
      <p:sp>
        <p:nvSpPr>
          <p:cNvPr id="813104" name="AutoShape 48"/>
          <p:cNvSpPr>
            <a:spLocks noChangeArrowheads="1"/>
          </p:cNvSpPr>
          <p:nvPr/>
        </p:nvSpPr>
        <p:spPr bwMode="auto">
          <a:xfrm>
            <a:off x="6202363" y="4683125"/>
            <a:ext cx="1546225" cy="1216025"/>
          </a:xfrm>
          <a:prstGeom prst="wedgeRoundRectCallout">
            <a:avLst>
              <a:gd name="adj1" fmla="val -90347"/>
              <a:gd name="adj2" fmla="val -56657"/>
              <a:gd name="adj3" fmla="val 16667"/>
            </a:avLst>
          </a:prstGeom>
          <a:solidFill>
            <a:schemeClr val="tx1">
              <a:alpha val="79999"/>
            </a:schemeClr>
          </a:solidFill>
          <a:ln w="38100">
            <a:solidFill>
              <a:srgbClr val="FF0000"/>
            </a:solidFill>
            <a:miter lim="800000"/>
            <a:headEnd/>
            <a:tailEnd/>
          </a:ln>
        </p:spPr>
        <p:txBody>
          <a:bodyPr anchor="ctr"/>
          <a:lstStyle/>
          <a:p>
            <a:pPr algn="ctr"/>
            <a:r>
              <a:rPr lang="en-US" sz="2000" b="1" dirty="0">
                <a:solidFill>
                  <a:srgbClr val="FFFF00"/>
                </a:solidFill>
                <a:latin typeface="+mj-lt"/>
              </a:rPr>
              <a:t>Ref to node at front</a:t>
            </a:r>
          </a:p>
        </p:txBody>
      </p:sp>
      <p:sp>
        <p:nvSpPr>
          <p:cNvPr id="39965" name="Freeform 49"/>
          <p:cNvSpPr>
            <a:spLocks/>
          </p:cNvSpPr>
          <p:nvPr/>
        </p:nvSpPr>
        <p:spPr bwMode="auto">
          <a:xfrm>
            <a:off x="5059363" y="3692525"/>
            <a:ext cx="484187" cy="461665"/>
          </a:xfrm>
          <a:custGeom>
            <a:avLst/>
            <a:gdLst>
              <a:gd name="T0" fmla="*/ 2147483647 w 129"/>
              <a:gd name="T1" fmla="*/ 2147483647 h 428"/>
              <a:gd name="T2" fmla="*/ 2147483647 w 129"/>
              <a:gd name="T3" fmla="*/ 2147483647 h 428"/>
              <a:gd name="T4" fmla="*/ 0 w 129"/>
              <a:gd name="T5" fmla="*/ 0 h 428"/>
              <a:gd name="T6" fmla="*/ 0 60000 65536"/>
              <a:gd name="T7" fmla="*/ 0 60000 65536"/>
              <a:gd name="T8" fmla="*/ 0 60000 65536"/>
              <a:gd name="T9" fmla="*/ 0 w 129"/>
              <a:gd name="T10" fmla="*/ 0 h 428"/>
              <a:gd name="T11" fmla="*/ 129 w 129"/>
              <a:gd name="T12" fmla="*/ 428 h 428"/>
            </a:gdLst>
            <a:ahLst/>
            <a:cxnLst>
              <a:cxn ang="T6">
                <a:pos x="T0" y="T1"/>
              </a:cxn>
              <a:cxn ang="T7">
                <a:pos x="T2" y="T3"/>
              </a:cxn>
              <a:cxn ang="T8">
                <a:pos x="T4" y="T5"/>
              </a:cxn>
            </a:cxnLst>
            <a:rect l="T9" t="T10" r="T11" b="T12"/>
            <a:pathLst>
              <a:path w="129" h="428">
                <a:moveTo>
                  <a:pt x="111" y="428"/>
                </a:moveTo>
                <a:cubicBezTo>
                  <a:pt x="120" y="328"/>
                  <a:pt x="129" y="229"/>
                  <a:pt x="111" y="158"/>
                </a:cubicBezTo>
                <a:cubicBezTo>
                  <a:pt x="93" y="87"/>
                  <a:pt x="46" y="43"/>
                  <a:pt x="0" y="0"/>
                </a:cubicBezTo>
              </a:path>
            </a:pathLst>
          </a:custGeom>
          <a:noFill/>
          <a:ln w="76200">
            <a:solidFill>
              <a:schemeClr val="bg1"/>
            </a:solidFill>
            <a:round/>
            <a:headEnd/>
            <a:tailEnd type="triangle" w="med" len="med"/>
          </a:ln>
        </p:spPr>
        <p:txBody>
          <a:bodyPr>
            <a:spAutoFit/>
          </a:bodyPr>
          <a:lstStyle/>
          <a:p>
            <a:endParaRPr lang="en-US" dirty="0">
              <a:solidFill>
                <a:srgbClr val="FFFF00"/>
              </a:solidFill>
              <a:latin typeface="+mj-lt"/>
            </a:endParaRPr>
          </a:p>
        </p:txBody>
      </p:sp>
      <p:sp>
        <p:nvSpPr>
          <p:cNvPr id="39966" name="Freeform 50"/>
          <p:cNvSpPr>
            <a:spLocks/>
          </p:cNvSpPr>
          <p:nvPr/>
        </p:nvSpPr>
        <p:spPr bwMode="auto">
          <a:xfrm flipH="1">
            <a:off x="3487738" y="3692525"/>
            <a:ext cx="703262" cy="461665"/>
          </a:xfrm>
          <a:custGeom>
            <a:avLst/>
            <a:gdLst>
              <a:gd name="T0" fmla="*/ 2147483647 w 129"/>
              <a:gd name="T1" fmla="*/ 2147483647 h 428"/>
              <a:gd name="T2" fmla="*/ 2147483647 w 129"/>
              <a:gd name="T3" fmla="*/ 2147483647 h 428"/>
              <a:gd name="T4" fmla="*/ 0 w 129"/>
              <a:gd name="T5" fmla="*/ 0 h 428"/>
              <a:gd name="T6" fmla="*/ 0 60000 65536"/>
              <a:gd name="T7" fmla="*/ 0 60000 65536"/>
              <a:gd name="T8" fmla="*/ 0 60000 65536"/>
              <a:gd name="T9" fmla="*/ 0 w 129"/>
              <a:gd name="T10" fmla="*/ 0 h 428"/>
              <a:gd name="T11" fmla="*/ 129 w 129"/>
              <a:gd name="T12" fmla="*/ 428 h 428"/>
            </a:gdLst>
            <a:ahLst/>
            <a:cxnLst>
              <a:cxn ang="T6">
                <a:pos x="T0" y="T1"/>
              </a:cxn>
              <a:cxn ang="T7">
                <a:pos x="T2" y="T3"/>
              </a:cxn>
              <a:cxn ang="T8">
                <a:pos x="T4" y="T5"/>
              </a:cxn>
            </a:cxnLst>
            <a:rect l="T9" t="T10" r="T11" b="T12"/>
            <a:pathLst>
              <a:path w="129" h="428">
                <a:moveTo>
                  <a:pt x="111" y="428"/>
                </a:moveTo>
                <a:cubicBezTo>
                  <a:pt x="120" y="328"/>
                  <a:pt x="129" y="229"/>
                  <a:pt x="111" y="158"/>
                </a:cubicBezTo>
                <a:cubicBezTo>
                  <a:pt x="93" y="87"/>
                  <a:pt x="46" y="43"/>
                  <a:pt x="0" y="0"/>
                </a:cubicBezTo>
              </a:path>
            </a:pathLst>
          </a:custGeom>
          <a:noFill/>
          <a:ln w="76200">
            <a:solidFill>
              <a:schemeClr val="bg1"/>
            </a:solidFill>
            <a:round/>
            <a:headEnd/>
            <a:tailEnd type="triangle" w="med" len="med"/>
          </a:ln>
        </p:spPr>
        <p:txBody>
          <a:bodyPr>
            <a:spAutoFit/>
          </a:bodyPr>
          <a:lstStyle/>
          <a:p>
            <a:endParaRPr lang="en-US" dirty="0">
              <a:solidFill>
                <a:srgbClr val="FFFF00"/>
              </a:solidFill>
              <a:latin typeface="+mj-lt"/>
            </a:endParaRPr>
          </a:p>
        </p:txBody>
      </p:sp>
      <p:sp>
        <p:nvSpPr>
          <p:cNvPr id="39967" name="Freeform 51"/>
          <p:cNvSpPr>
            <a:spLocks/>
          </p:cNvSpPr>
          <p:nvPr/>
        </p:nvSpPr>
        <p:spPr bwMode="auto">
          <a:xfrm>
            <a:off x="2541588" y="3722688"/>
            <a:ext cx="542925" cy="461665"/>
          </a:xfrm>
          <a:custGeom>
            <a:avLst/>
            <a:gdLst>
              <a:gd name="T0" fmla="*/ 2147483647 w 129"/>
              <a:gd name="T1" fmla="*/ 2147483647 h 428"/>
              <a:gd name="T2" fmla="*/ 2147483647 w 129"/>
              <a:gd name="T3" fmla="*/ 2147483647 h 428"/>
              <a:gd name="T4" fmla="*/ 0 w 129"/>
              <a:gd name="T5" fmla="*/ 0 h 428"/>
              <a:gd name="T6" fmla="*/ 0 60000 65536"/>
              <a:gd name="T7" fmla="*/ 0 60000 65536"/>
              <a:gd name="T8" fmla="*/ 0 60000 65536"/>
              <a:gd name="T9" fmla="*/ 0 w 129"/>
              <a:gd name="T10" fmla="*/ 0 h 428"/>
              <a:gd name="T11" fmla="*/ 129 w 129"/>
              <a:gd name="T12" fmla="*/ 428 h 428"/>
            </a:gdLst>
            <a:ahLst/>
            <a:cxnLst>
              <a:cxn ang="T6">
                <a:pos x="T0" y="T1"/>
              </a:cxn>
              <a:cxn ang="T7">
                <a:pos x="T2" y="T3"/>
              </a:cxn>
              <a:cxn ang="T8">
                <a:pos x="T4" y="T5"/>
              </a:cxn>
            </a:cxnLst>
            <a:rect l="T9" t="T10" r="T11" b="T12"/>
            <a:pathLst>
              <a:path w="129" h="428">
                <a:moveTo>
                  <a:pt x="111" y="428"/>
                </a:moveTo>
                <a:cubicBezTo>
                  <a:pt x="120" y="328"/>
                  <a:pt x="129" y="229"/>
                  <a:pt x="111" y="158"/>
                </a:cubicBezTo>
                <a:cubicBezTo>
                  <a:pt x="93" y="87"/>
                  <a:pt x="46" y="43"/>
                  <a:pt x="0" y="0"/>
                </a:cubicBezTo>
              </a:path>
            </a:pathLst>
          </a:custGeom>
          <a:noFill/>
          <a:ln w="76200">
            <a:solidFill>
              <a:schemeClr val="bg1"/>
            </a:solidFill>
            <a:round/>
            <a:headEnd/>
            <a:tailEnd type="triangle" w="med" len="med"/>
          </a:ln>
        </p:spPr>
        <p:txBody>
          <a:bodyPr>
            <a:spAutoFit/>
          </a:bodyPr>
          <a:lstStyle/>
          <a:p>
            <a:endParaRPr lang="en-US" dirty="0">
              <a:solidFill>
                <a:srgbClr val="FFFF00"/>
              </a:solidFill>
              <a:latin typeface="+mj-lt"/>
            </a:endParaRPr>
          </a:p>
        </p:txBody>
      </p:sp>
      <p:sp>
        <p:nvSpPr>
          <p:cNvPr id="39968" name="Line 53"/>
          <p:cNvSpPr>
            <a:spLocks noChangeShapeType="1"/>
          </p:cNvSpPr>
          <p:nvPr/>
        </p:nvSpPr>
        <p:spPr bwMode="auto">
          <a:xfrm flipH="1" flipV="1">
            <a:off x="2074863" y="3956050"/>
            <a:ext cx="7937" cy="577850"/>
          </a:xfrm>
          <a:prstGeom prst="line">
            <a:avLst/>
          </a:prstGeom>
          <a:noFill/>
          <a:ln w="76200">
            <a:solidFill>
              <a:schemeClr val="bg1"/>
            </a:solidFill>
            <a:round/>
            <a:headEnd/>
            <a:tailEnd type="triangle" w="med" len="med"/>
          </a:ln>
        </p:spPr>
        <p:txBody>
          <a:bodyPr wrap="none" anchor="ctr"/>
          <a:lstStyle/>
          <a:p>
            <a:endParaRPr lang="en-US" dirty="0">
              <a:solidFill>
                <a:srgbClr val="FFFF00"/>
              </a:solidFill>
              <a:latin typeface="+mj-lt"/>
            </a:endParaRPr>
          </a:p>
        </p:txBody>
      </p:sp>
      <p:sp>
        <p:nvSpPr>
          <p:cNvPr id="39969" name="Freeform 54"/>
          <p:cNvSpPr>
            <a:spLocks/>
          </p:cNvSpPr>
          <p:nvPr/>
        </p:nvSpPr>
        <p:spPr bwMode="auto">
          <a:xfrm>
            <a:off x="1484313" y="3663950"/>
            <a:ext cx="1220787" cy="461665"/>
          </a:xfrm>
          <a:custGeom>
            <a:avLst/>
            <a:gdLst>
              <a:gd name="T0" fmla="*/ 2147483647 w 129"/>
              <a:gd name="T1" fmla="*/ 2147483647 h 428"/>
              <a:gd name="T2" fmla="*/ 2147483647 w 129"/>
              <a:gd name="T3" fmla="*/ 2147483647 h 428"/>
              <a:gd name="T4" fmla="*/ 0 w 129"/>
              <a:gd name="T5" fmla="*/ 0 h 428"/>
              <a:gd name="T6" fmla="*/ 0 60000 65536"/>
              <a:gd name="T7" fmla="*/ 0 60000 65536"/>
              <a:gd name="T8" fmla="*/ 0 60000 65536"/>
              <a:gd name="T9" fmla="*/ 0 w 129"/>
              <a:gd name="T10" fmla="*/ 0 h 428"/>
              <a:gd name="T11" fmla="*/ 129 w 129"/>
              <a:gd name="T12" fmla="*/ 428 h 428"/>
            </a:gdLst>
            <a:ahLst/>
            <a:cxnLst>
              <a:cxn ang="T6">
                <a:pos x="T0" y="T1"/>
              </a:cxn>
              <a:cxn ang="T7">
                <a:pos x="T2" y="T3"/>
              </a:cxn>
              <a:cxn ang="T8">
                <a:pos x="T4" y="T5"/>
              </a:cxn>
            </a:cxnLst>
            <a:rect l="T9" t="T10" r="T11" b="T12"/>
            <a:pathLst>
              <a:path w="129" h="428">
                <a:moveTo>
                  <a:pt x="111" y="428"/>
                </a:moveTo>
                <a:cubicBezTo>
                  <a:pt x="120" y="328"/>
                  <a:pt x="129" y="229"/>
                  <a:pt x="111" y="158"/>
                </a:cubicBezTo>
                <a:cubicBezTo>
                  <a:pt x="93" y="87"/>
                  <a:pt x="46" y="43"/>
                  <a:pt x="0" y="0"/>
                </a:cubicBezTo>
              </a:path>
            </a:pathLst>
          </a:custGeom>
          <a:noFill/>
          <a:ln w="76200">
            <a:solidFill>
              <a:schemeClr val="bg1"/>
            </a:solidFill>
            <a:round/>
            <a:headEnd/>
            <a:tailEnd type="triangle" w="med" len="med"/>
          </a:ln>
        </p:spPr>
        <p:txBody>
          <a:bodyPr>
            <a:spAutoFit/>
          </a:bodyPr>
          <a:lstStyle/>
          <a:p>
            <a:endParaRPr lang="en-US" dirty="0">
              <a:solidFill>
                <a:srgbClr val="FFFF00"/>
              </a:solidFill>
              <a:latin typeface="+mj-lt"/>
            </a:endParaRPr>
          </a:p>
        </p:txBody>
      </p:sp>
      <p:sp>
        <p:nvSpPr>
          <p:cNvPr id="813114" name="AutoShape 58"/>
          <p:cNvSpPr>
            <a:spLocks noChangeArrowheads="1"/>
          </p:cNvSpPr>
          <p:nvPr/>
        </p:nvSpPr>
        <p:spPr bwMode="auto">
          <a:xfrm>
            <a:off x="3552825" y="5311775"/>
            <a:ext cx="1990725" cy="947738"/>
          </a:xfrm>
          <a:prstGeom prst="wedgeRoundRectCallout">
            <a:avLst>
              <a:gd name="adj1" fmla="val -48005"/>
              <a:gd name="adj2" fmla="val -122866"/>
              <a:gd name="adj3" fmla="val 16667"/>
            </a:avLst>
          </a:prstGeom>
          <a:solidFill>
            <a:schemeClr val="tx1">
              <a:alpha val="79999"/>
            </a:schemeClr>
          </a:solidFill>
          <a:ln w="38100">
            <a:solidFill>
              <a:srgbClr val="FF0000"/>
            </a:solidFill>
            <a:miter lim="800000"/>
            <a:headEnd/>
            <a:tailEnd/>
          </a:ln>
        </p:spPr>
        <p:txBody>
          <a:bodyPr anchor="ctr"/>
          <a:lstStyle/>
          <a:p>
            <a:pPr algn="ctr"/>
            <a:r>
              <a:rPr lang="en-US" sz="2000" b="1" dirty="0">
                <a:solidFill>
                  <a:srgbClr val="FFFF00"/>
                </a:solidFill>
                <a:latin typeface="+mj-lt"/>
              </a:rPr>
              <a:t>Thread i updates location i</a:t>
            </a:r>
          </a:p>
        </p:txBody>
      </p:sp>
      <p:sp>
        <p:nvSpPr>
          <p:cNvPr id="813115" name="AutoShape 59"/>
          <p:cNvSpPr>
            <a:spLocks noChangeArrowheads="1"/>
          </p:cNvSpPr>
          <p:nvPr/>
        </p:nvSpPr>
        <p:spPr bwMode="auto">
          <a:xfrm>
            <a:off x="5829300" y="1546225"/>
            <a:ext cx="2746375" cy="1612900"/>
          </a:xfrm>
          <a:prstGeom prst="wedgeRoundRectCallout">
            <a:avLst>
              <a:gd name="adj1" fmla="val -59829"/>
              <a:gd name="adj2" fmla="val 120079"/>
              <a:gd name="adj3" fmla="val 16667"/>
            </a:avLst>
          </a:prstGeom>
          <a:solidFill>
            <a:schemeClr val="tx1">
              <a:alpha val="79999"/>
            </a:schemeClr>
          </a:solidFill>
          <a:ln w="38100">
            <a:solidFill>
              <a:srgbClr val="FF0000"/>
            </a:solidFill>
            <a:miter lim="800000"/>
            <a:headEnd/>
            <a:tailEnd/>
          </a:ln>
        </p:spPr>
        <p:txBody>
          <a:bodyPr anchor="ctr"/>
          <a:lstStyle/>
          <a:p>
            <a:pPr algn="ctr"/>
            <a:r>
              <a:rPr lang="en-US" sz="2000" b="1" dirty="0">
                <a:solidFill>
                  <a:srgbClr val="FFFF00"/>
                </a:solidFill>
                <a:latin typeface="+mj-lt"/>
              </a:rPr>
              <a:t>Find head by finding Max of nodes referenced by head array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31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31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310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31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3103" grpId="0" animBg="1" autoUpdateAnimBg="0"/>
      <p:bldP spid="813104" grpId="0" animBg="1"/>
      <p:bldP spid="813114" grpId="0" animBg="1"/>
      <p:bldP spid="81311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2"/>
          <p:cNvSpPr>
            <a:spLocks noGrp="1" noChangeArrowheads="1"/>
          </p:cNvSpPr>
          <p:nvPr>
            <p:ph type="title"/>
          </p:nvPr>
        </p:nvSpPr>
        <p:spPr/>
        <p:txBody>
          <a:bodyPr/>
          <a:lstStyle/>
          <a:p>
            <a:r>
              <a:rPr lang="en-US" dirty="0"/>
              <a:t>Universal Object</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E6B53126-0003-4205-8CA0-12067C577708}" type="slidenum">
              <a:rPr lang="ar-SA" smtClean="0"/>
              <a:pPr>
                <a:defRPr/>
              </a:pPr>
              <a:t>35</a:t>
            </a:fld>
            <a:endParaRPr lang="en-US" dirty="0"/>
          </a:p>
        </p:txBody>
      </p:sp>
      <p:sp>
        <p:nvSpPr>
          <p:cNvPr id="40965" name="Rectangle 3"/>
          <p:cNvSpPr>
            <a:spLocks noChangeArrowheads="1"/>
          </p:cNvSpPr>
          <p:nvPr/>
        </p:nvSpPr>
        <p:spPr bwMode="auto">
          <a:xfrm>
            <a:off x="715963" y="1908175"/>
            <a:ext cx="7610475" cy="3416320"/>
          </a:xfrm>
          <a:prstGeom prst="rect">
            <a:avLst/>
          </a:prstGeom>
          <a:solidFill>
            <a:schemeClr val="tx1"/>
          </a:solidFill>
          <a:ln w="9525">
            <a:noFill/>
            <a:miter lim="800000"/>
            <a:headEnd/>
            <a:tailEnd/>
          </a:ln>
        </p:spPr>
        <p:txBody>
          <a:bodyPr>
            <a:spAutoFit/>
          </a:bodyPr>
          <a:lstStyle/>
          <a:p>
            <a:r>
              <a:rPr lang="en-US" b="1" dirty="0">
                <a:solidFill>
                  <a:srgbClr val="569CD6"/>
                </a:solidFill>
                <a:effectLst/>
                <a:latin typeface="Consolas" panose="020B0609020204030204" pitchFamily="49" charset="0"/>
              </a:rPr>
              <a:t>public</a:t>
            </a:r>
            <a:r>
              <a:rPr lang="en-US" b="1" dirty="0">
                <a:solidFill>
                  <a:srgbClr val="D4D4D4"/>
                </a:solidFill>
                <a:effectLst/>
                <a:latin typeface="Consolas" panose="020B0609020204030204" pitchFamily="49" charset="0"/>
              </a:rPr>
              <a:t> </a:t>
            </a:r>
            <a:r>
              <a:rPr lang="en-US" b="1" dirty="0">
                <a:solidFill>
                  <a:srgbClr val="569CD6"/>
                </a:solidFill>
                <a:effectLst/>
                <a:latin typeface="Consolas" panose="020B0609020204030204" pitchFamily="49" charset="0"/>
              </a:rPr>
              <a:t>class</a:t>
            </a:r>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Universal</a:t>
            </a:r>
            <a:r>
              <a:rPr lang="en-US" b="1" dirty="0">
                <a:solidFill>
                  <a:srgbClr val="D4D4D4"/>
                </a:solidFill>
                <a:effectLst/>
                <a:latin typeface="Consolas" panose="020B0609020204030204" pitchFamily="49" charset="0"/>
              </a:rPr>
              <a:t> {</a:t>
            </a:r>
          </a:p>
          <a:p>
            <a:r>
              <a:rPr lang="en-US" b="1" dirty="0">
                <a:solidFill>
                  <a:srgbClr val="D4D4D4"/>
                </a:solidFill>
                <a:effectLst/>
                <a:latin typeface="Consolas" panose="020B0609020204030204" pitchFamily="49" charset="0"/>
              </a:rPr>
              <a:t>  </a:t>
            </a:r>
            <a:r>
              <a:rPr lang="en-US" b="1" dirty="0">
                <a:solidFill>
                  <a:srgbClr val="569CD6"/>
                </a:solidFill>
                <a:effectLst/>
                <a:latin typeface="Consolas" panose="020B0609020204030204" pitchFamily="49" charset="0"/>
              </a:rPr>
              <a:t>private</a:t>
            </a:r>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Node</a:t>
            </a:r>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head</a:t>
            </a:r>
            <a:r>
              <a:rPr lang="en-US" b="1" dirty="0">
                <a:solidFill>
                  <a:srgbClr val="D4D4D4"/>
                </a:solidFill>
                <a:effectLst/>
                <a:latin typeface="Consolas" panose="020B0609020204030204" pitchFamily="49" charset="0"/>
              </a:rPr>
              <a:t>;</a:t>
            </a:r>
          </a:p>
          <a:p>
            <a:r>
              <a:rPr lang="en-US" b="1" dirty="0">
                <a:solidFill>
                  <a:srgbClr val="D4D4D4"/>
                </a:solidFill>
                <a:effectLst/>
                <a:latin typeface="Consolas" panose="020B0609020204030204" pitchFamily="49" charset="0"/>
              </a:rPr>
              <a:t>  </a:t>
            </a:r>
            <a:r>
              <a:rPr lang="en-US" b="1" dirty="0">
                <a:solidFill>
                  <a:srgbClr val="569CD6"/>
                </a:solidFill>
                <a:effectLst/>
                <a:latin typeface="Consolas" panose="020B0609020204030204" pitchFamily="49" charset="0"/>
              </a:rPr>
              <a:t>private</a:t>
            </a:r>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Node</a:t>
            </a:r>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tail</a:t>
            </a:r>
            <a:r>
              <a:rPr lang="en-US" b="1" dirty="0">
                <a:solidFill>
                  <a:srgbClr val="D4D4D4"/>
                </a:solidFill>
                <a:effectLst/>
                <a:latin typeface="Consolas" panose="020B0609020204030204" pitchFamily="49" charset="0"/>
              </a:rPr>
              <a:t> = </a:t>
            </a:r>
            <a:r>
              <a:rPr lang="en-US" b="1" dirty="0">
                <a:solidFill>
                  <a:srgbClr val="C586C0"/>
                </a:solidFill>
                <a:effectLst/>
                <a:latin typeface="Consolas" panose="020B0609020204030204" pitchFamily="49" charset="0"/>
              </a:rPr>
              <a:t>new</a:t>
            </a:r>
            <a:r>
              <a:rPr lang="en-US" b="1" dirty="0">
                <a:solidFill>
                  <a:srgbClr val="D4D4D4"/>
                </a:solidFill>
                <a:effectLst/>
                <a:latin typeface="Consolas" panose="020B0609020204030204" pitchFamily="49" charset="0"/>
              </a:rPr>
              <a:t> </a:t>
            </a:r>
            <a:r>
              <a:rPr lang="en-US" b="1" dirty="0">
                <a:solidFill>
                  <a:srgbClr val="DCDCAA"/>
                </a:solidFill>
                <a:effectLst/>
                <a:latin typeface="Consolas" panose="020B0609020204030204" pitchFamily="49" charset="0"/>
              </a:rPr>
              <a:t>Node</a:t>
            </a:r>
            <a:r>
              <a:rPr lang="en-US" b="1" dirty="0">
                <a:solidFill>
                  <a:srgbClr val="D4D4D4"/>
                </a:solidFill>
                <a:effectLst/>
                <a:latin typeface="Consolas" panose="020B0609020204030204" pitchFamily="49" charset="0"/>
              </a:rPr>
              <a:t>(); </a:t>
            </a:r>
          </a:p>
          <a:p>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tail</a:t>
            </a:r>
            <a:r>
              <a:rPr lang="en-US" b="1" dirty="0">
                <a:solidFill>
                  <a:srgbClr val="D4D4D4"/>
                </a:solidFill>
                <a:effectLst/>
                <a:latin typeface="Consolas" panose="020B0609020204030204" pitchFamily="49" charset="0"/>
              </a:rPr>
              <a:t>.</a:t>
            </a:r>
            <a:r>
              <a:rPr lang="en-US" b="1" dirty="0">
                <a:solidFill>
                  <a:srgbClr val="9CDCFE"/>
                </a:solidFill>
                <a:effectLst/>
                <a:latin typeface="Consolas" panose="020B0609020204030204" pitchFamily="49" charset="0"/>
              </a:rPr>
              <a:t>seq</a:t>
            </a:r>
            <a:r>
              <a:rPr lang="en-US" b="1" dirty="0">
                <a:solidFill>
                  <a:srgbClr val="D4D4D4"/>
                </a:solidFill>
                <a:effectLst/>
                <a:latin typeface="Consolas" panose="020B0609020204030204" pitchFamily="49" charset="0"/>
              </a:rPr>
              <a:t> = </a:t>
            </a:r>
            <a:r>
              <a:rPr lang="en-US" b="1" dirty="0">
                <a:solidFill>
                  <a:srgbClr val="B5CEA8"/>
                </a:solidFill>
                <a:effectLst/>
                <a:latin typeface="Consolas" panose="020B0609020204030204" pitchFamily="49" charset="0"/>
              </a:rPr>
              <a:t>1</a:t>
            </a:r>
            <a:r>
              <a:rPr lang="en-US" b="1" dirty="0">
                <a:solidFill>
                  <a:srgbClr val="D4D4D4"/>
                </a:solidFill>
                <a:effectLst/>
                <a:latin typeface="Consolas" panose="020B0609020204030204" pitchFamily="49" charset="0"/>
              </a:rPr>
              <a:t>; </a:t>
            </a:r>
          </a:p>
          <a:p>
            <a:r>
              <a:rPr lang="en-US" b="1" dirty="0">
                <a:solidFill>
                  <a:srgbClr val="D4D4D4"/>
                </a:solidFill>
                <a:effectLst/>
                <a:latin typeface="Consolas" panose="020B0609020204030204" pitchFamily="49" charset="0"/>
              </a:rPr>
              <a:t>  </a:t>
            </a:r>
            <a:r>
              <a:rPr lang="en-US" b="1" dirty="0">
                <a:solidFill>
                  <a:srgbClr val="DCDCAA"/>
                </a:solidFill>
                <a:effectLst/>
                <a:latin typeface="Consolas" panose="020B0609020204030204" pitchFamily="49" charset="0"/>
              </a:rPr>
              <a:t>for</a:t>
            </a:r>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int</a:t>
            </a:r>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j</a:t>
            </a:r>
            <a:r>
              <a:rPr lang="en-US" b="1" dirty="0">
                <a:solidFill>
                  <a:srgbClr val="D4D4D4"/>
                </a:solidFill>
                <a:effectLst/>
                <a:latin typeface="Consolas" panose="020B0609020204030204" pitchFamily="49" charset="0"/>
              </a:rPr>
              <a:t>=</a:t>
            </a:r>
            <a:r>
              <a:rPr lang="en-US" b="1" dirty="0">
                <a:solidFill>
                  <a:srgbClr val="9CDCFE"/>
                </a:solidFill>
                <a:effectLst/>
                <a:latin typeface="Consolas" panose="020B0609020204030204" pitchFamily="49" charset="0"/>
              </a:rPr>
              <a:t>0</a:t>
            </a:r>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j</a:t>
            </a:r>
            <a:r>
              <a:rPr lang="en-US" b="1" dirty="0">
                <a:solidFill>
                  <a:srgbClr val="D4D4D4"/>
                </a:solidFill>
                <a:effectLst/>
                <a:latin typeface="Consolas" panose="020B0609020204030204" pitchFamily="49" charset="0"/>
              </a:rPr>
              <a:t> &lt; </a:t>
            </a:r>
            <a:r>
              <a:rPr lang="en-US" b="1" dirty="0">
                <a:solidFill>
                  <a:srgbClr val="4EC9B0"/>
                </a:solidFill>
                <a:effectLst/>
                <a:latin typeface="Consolas" panose="020B0609020204030204" pitchFamily="49" charset="0"/>
              </a:rPr>
              <a:t>n</a:t>
            </a:r>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j</a:t>
            </a:r>
            <a:r>
              <a:rPr lang="en-US" b="1" dirty="0">
                <a:solidFill>
                  <a:srgbClr val="D4D4D4"/>
                </a:solidFill>
                <a:effectLst/>
                <a:latin typeface="Consolas" panose="020B0609020204030204" pitchFamily="49" charset="0"/>
              </a:rPr>
              <a:t>++){</a:t>
            </a:r>
          </a:p>
          <a:p>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head</a:t>
            </a:r>
            <a:r>
              <a:rPr lang="en-US" b="1" dirty="0">
                <a:solidFill>
                  <a:srgbClr val="D4D4D4"/>
                </a:solidFill>
                <a:effectLst/>
                <a:latin typeface="Consolas" panose="020B0609020204030204" pitchFamily="49" charset="0"/>
              </a:rPr>
              <a:t>[</a:t>
            </a:r>
            <a:r>
              <a:rPr lang="en-US" b="1" dirty="0">
                <a:solidFill>
                  <a:srgbClr val="9CDCFE"/>
                </a:solidFill>
                <a:effectLst/>
                <a:latin typeface="Consolas" panose="020B0609020204030204" pitchFamily="49" charset="0"/>
              </a:rPr>
              <a:t>j</a:t>
            </a:r>
            <a:r>
              <a:rPr lang="en-US" b="1" dirty="0">
                <a:solidFill>
                  <a:srgbClr val="D4D4D4"/>
                </a:solidFill>
                <a:effectLst/>
                <a:latin typeface="Consolas" panose="020B0609020204030204" pitchFamily="49" charset="0"/>
              </a:rPr>
              <a:t>] = </a:t>
            </a:r>
            <a:r>
              <a:rPr lang="en-US" b="1" dirty="0">
                <a:solidFill>
                  <a:srgbClr val="9CDCFE"/>
                </a:solidFill>
                <a:effectLst/>
                <a:latin typeface="Consolas" panose="020B0609020204030204" pitchFamily="49" charset="0"/>
              </a:rPr>
              <a:t>tail</a:t>
            </a:r>
            <a:endParaRPr lang="en-US" b="1" dirty="0">
              <a:solidFill>
                <a:srgbClr val="D4D4D4"/>
              </a:solidFill>
              <a:effectLst/>
              <a:latin typeface="Consolas" panose="020B0609020204030204" pitchFamily="49" charset="0"/>
            </a:endParaRPr>
          </a:p>
          <a:p>
            <a:r>
              <a:rPr lang="en-US" b="1" dirty="0">
                <a:solidFill>
                  <a:srgbClr val="D4D4D4"/>
                </a:solidFill>
                <a:effectLst/>
                <a:latin typeface="Consolas" panose="020B0609020204030204" pitchFamily="49" charset="0"/>
              </a:rPr>
              <a:t>}</a:t>
            </a:r>
          </a:p>
          <a:p>
            <a:br>
              <a:rPr lang="en-US" b="1" dirty="0">
                <a:solidFill>
                  <a:srgbClr val="D4D4D4"/>
                </a:solidFill>
                <a:effectLst/>
                <a:latin typeface="Consolas" panose="020B0609020204030204" pitchFamily="49" charset="0"/>
              </a:rPr>
            </a:br>
            <a:endParaRPr lang="en-US" b="1" dirty="0">
              <a:solidFill>
                <a:srgbClr val="D4D4D4"/>
              </a:solidFill>
              <a:effectLst/>
              <a:latin typeface="Consolas" panose="020B0609020204030204" pitchFamily="49" charset="0"/>
            </a:endParaRPr>
          </a:p>
        </p:txBody>
      </p:sp>
      <p:sp>
        <p:nvSpPr>
          <p:cNvPr id="3" name="AutoShape 4">
            <a:extLst>
              <a:ext uri="{FF2B5EF4-FFF2-40B4-BE49-F238E27FC236}">
                <a16:creationId xmlns:a16="http://schemas.microsoft.com/office/drawing/2014/main" id="{EC278546-2752-CE42-B527-78F7A33CC7CD}"/>
              </a:ext>
            </a:extLst>
          </p:cNvPr>
          <p:cNvSpPr>
            <a:spLocks noChangeArrowheads="1"/>
          </p:cNvSpPr>
          <p:nvPr/>
        </p:nvSpPr>
        <p:spPr bwMode="auto">
          <a:xfrm>
            <a:off x="969963" y="2287588"/>
            <a:ext cx="4071937" cy="527050"/>
          </a:xfrm>
          <a:prstGeom prst="wedgeRoundRectCallout">
            <a:avLst>
              <a:gd name="adj1" fmla="val 34912"/>
              <a:gd name="adj2" fmla="val 398796"/>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5" name="Rectangle 5">
            <a:extLst>
              <a:ext uri="{FF2B5EF4-FFF2-40B4-BE49-F238E27FC236}">
                <a16:creationId xmlns:a16="http://schemas.microsoft.com/office/drawing/2014/main" id="{D6EE1946-5A80-31CF-D2C1-4564EA131A16}"/>
              </a:ext>
            </a:extLst>
          </p:cNvPr>
          <p:cNvSpPr>
            <a:spLocks noChangeArrowheads="1"/>
          </p:cNvSpPr>
          <p:nvPr/>
        </p:nvSpPr>
        <p:spPr bwMode="auto">
          <a:xfrm>
            <a:off x="2705490" y="4805383"/>
            <a:ext cx="3571485" cy="519112"/>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mj-lt"/>
              </a:rPr>
              <a:t>Head pointers array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F87113FB-8273-1D28-86FB-9CEDC6435CB4}"/>
              </a:ext>
            </a:extLst>
          </p:cNvPr>
          <p:cNvSpPr>
            <a:spLocks noChangeArrowheads="1"/>
          </p:cNvSpPr>
          <p:nvPr/>
        </p:nvSpPr>
        <p:spPr bwMode="auto">
          <a:xfrm>
            <a:off x="715963" y="1908175"/>
            <a:ext cx="7610475" cy="3416320"/>
          </a:xfrm>
          <a:prstGeom prst="rect">
            <a:avLst/>
          </a:prstGeom>
          <a:solidFill>
            <a:schemeClr val="tx1"/>
          </a:solidFill>
          <a:ln w="9525">
            <a:noFill/>
            <a:miter lim="800000"/>
            <a:headEnd/>
            <a:tailEnd/>
          </a:ln>
        </p:spPr>
        <p:txBody>
          <a:bodyPr>
            <a:spAutoFit/>
          </a:bodyPr>
          <a:lstStyle/>
          <a:p>
            <a:r>
              <a:rPr lang="en-US" b="1" dirty="0">
                <a:solidFill>
                  <a:srgbClr val="569CD6"/>
                </a:solidFill>
                <a:effectLst/>
                <a:latin typeface="Consolas" panose="020B0609020204030204" pitchFamily="49" charset="0"/>
              </a:rPr>
              <a:t>public</a:t>
            </a:r>
            <a:r>
              <a:rPr lang="en-US" b="1" dirty="0">
                <a:solidFill>
                  <a:srgbClr val="D4D4D4"/>
                </a:solidFill>
                <a:effectLst/>
                <a:latin typeface="Consolas" panose="020B0609020204030204" pitchFamily="49" charset="0"/>
              </a:rPr>
              <a:t> </a:t>
            </a:r>
            <a:r>
              <a:rPr lang="en-US" b="1" dirty="0">
                <a:solidFill>
                  <a:srgbClr val="569CD6"/>
                </a:solidFill>
                <a:effectLst/>
                <a:latin typeface="Consolas" panose="020B0609020204030204" pitchFamily="49" charset="0"/>
              </a:rPr>
              <a:t>class</a:t>
            </a:r>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Universal</a:t>
            </a:r>
            <a:r>
              <a:rPr lang="en-US" b="1" dirty="0">
                <a:solidFill>
                  <a:srgbClr val="D4D4D4"/>
                </a:solidFill>
                <a:effectLst/>
                <a:latin typeface="Consolas" panose="020B0609020204030204" pitchFamily="49" charset="0"/>
              </a:rPr>
              <a:t> {</a:t>
            </a:r>
          </a:p>
          <a:p>
            <a:r>
              <a:rPr lang="en-US" b="1" dirty="0">
                <a:solidFill>
                  <a:srgbClr val="D4D4D4"/>
                </a:solidFill>
                <a:effectLst/>
                <a:latin typeface="Consolas" panose="020B0609020204030204" pitchFamily="49" charset="0"/>
              </a:rPr>
              <a:t>  </a:t>
            </a:r>
            <a:r>
              <a:rPr lang="en-US" b="1" dirty="0">
                <a:solidFill>
                  <a:srgbClr val="569CD6"/>
                </a:solidFill>
                <a:effectLst/>
                <a:latin typeface="Consolas" panose="020B0609020204030204" pitchFamily="49" charset="0"/>
              </a:rPr>
              <a:t>private</a:t>
            </a:r>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Node</a:t>
            </a:r>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head</a:t>
            </a:r>
            <a:r>
              <a:rPr lang="en-US" b="1" dirty="0">
                <a:solidFill>
                  <a:srgbClr val="D4D4D4"/>
                </a:solidFill>
                <a:effectLst/>
                <a:latin typeface="Consolas" panose="020B0609020204030204" pitchFamily="49" charset="0"/>
              </a:rPr>
              <a:t>;</a:t>
            </a:r>
          </a:p>
          <a:p>
            <a:r>
              <a:rPr lang="en-US" b="1" dirty="0">
                <a:solidFill>
                  <a:srgbClr val="D4D4D4"/>
                </a:solidFill>
                <a:effectLst/>
                <a:latin typeface="Consolas" panose="020B0609020204030204" pitchFamily="49" charset="0"/>
              </a:rPr>
              <a:t>  </a:t>
            </a:r>
            <a:r>
              <a:rPr lang="en-US" b="1" dirty="0">
                <a:solidFill>
                  <a:srgbClr val="569CD6"/>
                </a:solidFill>
                <a:effectLst/>
                <a:latin typeface="Consolas" panose="020B0609020204030204" pitchFamily="49" charset="0"/>
              </a:rPr>
              <a:t>private</a:t>
            </a:r>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Node</a:t>
            </a:r>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tail</a:t>
            </a:r>
            <a:r>
              <a:rPr lang="en-US" b="1" dirty="0">
                <a:solidFill>
                  <a:srgbClr val="D4D4D4"/>
                </a:solidFill>
                <a:effectLst/>
                <a:latin typeface="Consolas" panose="020B0609020204030204" pitchFamily="49" charset="0"/>
              </a:rPr>
              <a:t> = </a:t>
            </a:r>
            <a:r>
              <a:rPr lang="en-US" b="1" dirty="0">
                <a:solidFill>
                  <a:srgbClr val="C586C0"/>
                </a:solidFill>
                <a:effectLst/>
                <a:latin typeface="Consolas" panose="020B0609020204030204" pitchFamily="49" charset="0"/>
              </a:rPr>
              <a:t>new</a:t>
            </a:r>
            <a:r>
              <a:rPr lang="en-US" b="1" dirty="0">
                <a:solidFill>
                  <a:srgbClr val="D4D4D4"/>
                </a:solidFill>
                <a:effectLst/>
                <a:latin typeface="Consolas" panose="020B0609020204030204" pitchFamily="49" charset="0"/>
              </a:rPr>
              <a:t> </a:t>
            </a:r>
            <a:r>
              <a:rPr lang="en-US" b="1" dirty="0">
                <a:solidFill>
                  <a:srgbClr val="DCDCAA"/>
                </a:solidFill>
                <a:effectLst/>
                <a:latin typeface="Consolas" panose="020B0609020204030204" pitchFamily="49" charset="0"/>
              </a:rPr>
              <a:t>Node</a:t>
            </a:r>
            <a:r>
              <a:rPr lang="en-US" b="1" dirty="0">
                <a:solidFill>
                  <a:srgbClr val="D4D4D4"/>
                </a:solidFill>
                <a:effectLst/>
                <a:latin typeface="Consolas" panose="020B0609020204030204" pitchFamily="49" charset="0"/>
              </a:rPr>
              <a:t>(); </a:t>
            </a:r>
          </a:p>
          <a:p>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tail</a:t>
            </a:r>
            <a:r>
              <a:rPr lang="en-US" b="1" dirty="0">
                <a:solidFill>
                  <a:srgbClr val="D4D4D4"/>
                </a:solidFill>
                <a:effectLst/>
                <a:latin typeface="Consolas" panose="020B0609020204030204" pitchFamily="49" charset="0"/>
              </a:rPr>
              <a:t>.</a:t>
            </a:r>
            <a:r>
              <a:rPr lang="en-US" b="1" dirty="0">
                <a:solidFill>
                  <a:srgbClr val="9CDCFE"/>
                </a:solidFill>
                <a:effectLst/>
                <a:latin typeface="Consolas" panose="020B0609020204030204" pitchFamily="49" charset="0"/>
              </a:rPr>
              <a:t>seq</a:t>
            </a:r>
            <a:r>
              <a:rPr lang="en-US" b="1" dirty="0">
                <a:solidFill>
                  <a:srgbClr val="D4D4D4"/>
                </a:solidFill>
                <a:effectLst/>
                <a:latin typeface="Consolas" panose="020B0609020204030204" pitchFamily="49" charset="0"/>
              </a:rPr>
              <a:t> = </a:t>
            </a:r>
            <a:r>
              <a:rPr lang="en-US" b="1" dirty="0">
                <a:solidFill>
                  <a:srgbClr val="B5CEA8"/>
                </a:solidFill>
                <a:effectLst/>
                <a:latin typeface="Consolas" panose="020B0609020204030204" pitchFamily="49" charset="0"/>
              </a:rPr>
              <a:t>1</a:t>
            </a:r>
            <a:r>
              <a:rPr lang="en-US" b="1" dirty="0">
                <a:solidFill>
                  <a:srgbClr val="D4D4D4"/>
                </a:solidFill>
                <a:effectLst/>
                <a:latin typeface="Consolas" panose="020B0609020204030204" pitchFamily="49" charset="0"/>
              </a:rPr>
              <a:t>; </a:t>
            </a:r>
          </a:p>
          <a:p>
            <a:r>
              <a:rPr lang="en-US" b="1" dirty="0">
                <a:solidFill>
                  <a:srgbClr val="D4D4D4"/>
                </a:solidFill>
                <a:effectLst/>
                <a:latin typeface="Consolas" panose="020B0609020204030204" pitchFamily="49" charset="0"/>
              </a:rPr>
              <a:t>  </a:t>
            </a:r>
            <a:r>
              <a:rPr lang="en-US" b="1" dirty="0">
                <a:solidFill>
                  <a:srgbClr val="DCDCAA"/>
                </a:solidFill>
                <a:effectLst/>
                <a:latin typeface="Consolas" panose="020B0609020204030204" pitchFamily="49" charset="0"/>
              </a:rPr>
              <a:t>for</a:t>
            </a:r>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int</a:t>
            </a:r>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j</a:t>
            </a:r>
            <a:r>
              <a:rPr lang="en-US" b="1" dirty="0">
                <a:solidFill>
                  <a:srgbClr val="D4D4D4"/>
                </a:solidFill>
                <a:effectLst/>
                <a:latin typeface="Consolas" panose="020B0609020204030204" pitchFamily="49" charset="0"/>
              </a:rPr>
              <a:t>=</a:t>
            </a:r>
            <a:r>
              <a:rPr lang="en-US" b="1" dirty="0">
                <a:solidFill>
                  <a:srgbClr val="9CDCFE"/>
                </a:solidFill>
                <a:effectLst/>
                <a:latin typeface="Consolas" panose="020B0609020204030204" pitchFamily="49" charset="0"/>
              </a:rPr>
              <a:t>0</a:t>
            </a:r>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j</a:t>
            </a:r>
            <a:r>
              <a:rPr lang="en-US" b="1" dirty="0">
                <a:solidFill>
                  <a:srgbClr val="D4D4D4"/>
                </a:solidFill>
                <a:effectLst/>
                <a:latin typeface="Consolas" panose="020B0609020204030204" pitchFamily="49" charset="0"/>
              </a:rPr>
              <a:t> &lt; </a:t>
            </a:r>
            <a:r>
              <a:rPr lang="en-US" b="1" dirty="0">
                <a:solidFill>
                  <a:srgbClr val="4EC9B0"/>
                </a:solidFill>
                <a:effectLst/>
                <a:latin typeface="Consolas" panose="020B0609020204030204" pitchFamily="49" charset="0"/>
              </a:rPr>
              <a:t>n</a:t>
            </a:r>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j</a:t>
            </a:r>
            <a:r>
              <a:rPr lang="en-US" b="1" dirty="0">
                <a:solidFill>
                  <a:srgbClr val="D4D4D4"/>
                </a:solidFill>
                <a:effectLst/>
                <a:latin typeface="Consolas" panose="020B0609020204030204" pitchFamily="49" charset="0"/>
              </a:rPr>
              <a:t>++){</a:t>
            </a:r>
          </a:p>
          <a:p>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head</a:t>
            </a:r>
            <a:r>
              <a:rPr lang="en-US" b="1" dirty="0">
                <a:solidFill>
                  <a:srgbClr val="D4D4D4"/>
                </a:solidFill>
                <a:effectLst/>
                <a:latin typeface="Consolas" panose="020B0609020204030204" pitchFamily="49" charset="0"/>
              </a:rPr>
              <a:t>[</a:t>
            </a:r>
            <a:r>
              <a:rPr lang="en-US" b="1" dirty="0">
                <a:solidFill>
                  <a:srgbClr val="9CDCFE"/>
                </a:solidFill>
                <a:effectLst/>
                <a:latin typeface="Consolas" panose="020B0609020204030204" pitchFamily="49" charset="0"/>
              </a:rPr>
              <a:t>j</a:t>
            </a:r>
            <a:r>
              <a:rPr lang="en-US" b="1" dirty="0">
                <a:solidFill>
                  <a:srgbClr val="D4D4D4"/>
                </a:solidFill>
                <a:effectLst/>
                <a:latin typeface="Consolas" panose="020B0609020204030204" pitchFamily="49" charset="0"/>
              </a:rPr>
              <a:t>] = </a:t>
            </a:r>
            <a:r>
              <a:rPr lang="en-US" b="1" dirty="0">
                <a:solidFill>
                  <a:srgbClr val="9CDCFE"/>
                </a:solidFill>
                <a:effectLst/>
                <a:latin typeface="Consolas" panose="020B0609020204030204" pitchFamily="49" charset="0"/>
              </a:rPr>
              <a:t>tail</a:t>
            </a:r>
            <a:endParaRPr lang="en-US" b="1" dirty="0">
              <a:solidFill>
                <a:srgbClr val="D4D4D4"/>
              </a:solidFill>
              <a:effectLst/>
              <a:latin typeface="Consolas" panose="020B0609020204030204" pitchFamily="49" charset="0"/>
            </a:endParaRPr>
          </a:p>
          <a:p>
            <a:r>
              <a:rPr lang="en-US" b="1" dirty="0">
                <a:solidFill>
                  <a:srgbClr val="D4D4D4"/>
                </a:solidFill>
                <a:effectLst/>
                <a:latin typeface="Consolas" panose="020B0609020204030204" pitchFamily="49" charset="0"/>
              </a:rPr>
              <a:t>}</a:t>
            </a:r>
          </a:p>
          <a:p>
            <a:br>
              <a:rPr lang="en-US" b="1" dirty="0">
                <a:solidFill>
                  <a:srgbClr val="D4D4D4"/>
                </a:solidFill>
                <a:effectLst/>
                <a:latin typeface="Consolas" panose="020B0609020204030204" pitchFamily="49" charset="0"/>
              </a:rPr>
            </a:br>
            <a:endParaRPr lang="en-US" b="1" dirty="0">
              <a:solidFill>
                <a:srgbClr val="D4D4D4"/>
              </a:solidFill>
              <a:effectLst/>
              <a:latin typeface="Consolas" panose="020B0609020204030204" pitchFamily="49" charset="0"/>
            </a:endParaRPr>
          </a:p>
        </p:txBody>
      </p:sp>
      <p:sp>
        <p:nvSpPr>
          <p:cNvPr id="43012" name="Rectangle 2"/>
          <p:cNvSpPr>
            <a:spLocks noGrp="1" noChangeArrowheads="1"/>
          </p:cNvSpPr>
          <p:nvPr>
            <p:ph type="title"/>
          </p:nvPr>
        </p:nvSpPr>
        <p:spPr/>
        <p:txBody>
          <a:bodyPr/>
          <a:lstStyle/>
          <a:p>
            <a:r>
              <a:rPr lang="en-US" dirty="0"/>
              <a:t>Universal Object</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36</a:t>
            </a:fld>
            <a:endParaRPr lang="en-US" dirty="0"/>
          </a:p>
        </p:txBody>
      </p:sp>
      <p:sp>
        <p:nvSpPr>
          <p:cNvPr id="43014" name="AutoShape 4"/>
          <p:cNvSpPr>
            <a:spLocks noChangeArrowheads="1"/>
          </p:cNvSpPr>
          <p:nvPr/>
        </p:nvSpPr>
        <p:spPr bwMode="auto">
          <a:xfrm>
            <a:off x="1000125" y="2613025"/>
            <a:ext cx="5973763" cy="866775"/>
          </a:xfrm>
          <a:prstGeom prst="wedgeRoundRectCallout">
            <a:avLst>
              <a:gd name="adj1" fmla="val 8120"/>
              <a:gd name="adj2" fmla="val 219412"/>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43015" name="Rectangle 5"/>
          <p:cNvSpPr>
            <a:spLocks noChangeArrowheads="1"/>
          </p:cNvSpPr>
          <p:nvPr/>
        </p:nvSpPr>
        <p:spPr bwMode="auto">
          <a:xfrm>
            <a:off x="2298939" y="5003016"/>
            <a:ext cx="4546122" cy="954107"/>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mj-lt"/>
              </a:rPr>
              <a:t>Tail is a </a:t>
            </a:r>
            <a:r>
              <a:rPr lang="en-US" sz="2800" i="1" dirty="0">
                <a:solidFill>
                  <a:schemeClr val="bg1"/>
                </a:solidFill>
                <a:latin typeface="+mj-lt"/>
              </a:rPr>
              <a:t>sentinel</a:t>
            </a:r>
            <a:r>
              <a:rPr lang="en-US" sz="2800" dirty="0">
                <a:solidFill>
                  <a:srgbClr val="FFFF00"/>
                </a:solidFill>
                <a:latin typeface="+mj-lt"/>
              </a:rPr>
              <a:t> node with </a:t>
            </a:r>
          </a:p>
          <a:p>
            <a:pPr algn="ctr"/>
            <a:r>
              <a:rPr lang="en-US" sz="2800" dirty="0">
                <a:solidFill>
                  <a:srgbClr val="FFFF00"/>
                </a:solidFill>
                <a:latin typeface="+mj-lt"/>
              </a:rPr>
              <a:t>sequence number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3F091614-51C8-7BA9-9CCF-39700E053A4F}"/>
              </a:ext>
            </a:extLst>
          </p:cNvPr>
          <p:cNvSpPr>
            <a:spLocks noChangeArrowheads="1"/>
          </p:cNvSpPr>
          <p:nvPr/>
        </p:nvSpPr>
        <p:spPr bwMode="auto">
          <a:xfrm>
            <a:off x="715963" y="1908175"/>
            <a:ext cx="7610475" cy="3416320"/>
          </a:xfrm>
          <a:prstGeom prst="rect">
            <a:avLst/>
          </a:prstGeom>
          <a:solidFill>
            <a:schemeClr val="tx1"/>
          </a:solidFill>
          <a:ln w="9525">
            <a:noFill/>
            <a:miter lim="800000"/>
            <a:headEnd/>
            <a:tailEnd/>
          </a:ln>
        </p:spPr>
        <p:txBody>
          <a:bodyPr>
            <a:spAutoFit/>
          </a:bodyPr>
          <a:lstStyle/>
          <a:p>
            <a:r>
              <a:rPr lang="en-US" b="1" dirty="0">
                <a:solidFill>
                  <a:srgbClr val="569CD6"/>
                </a:solidFill>
                <a:effectLst/>
                <a:latin typeface="Consolas" panose="020B0609020204030204" pitchFamily="49" charset="0"/>
              </a:rPr>
              <a:t>public</a:t>
            </a:r>
            <a:r>
              <a:rPr lang="en-US" b="1" dirty="0">
                <a:solidFill>
                  <a:srgbClr val="D4D4D4"/>
                </a:solidFill>
                <a:effectLst/>
                <a:latin typeface="Consolas" panose="020B0609020204030204" pitchFamily="49" charset="0"/>
              </a:rPr>
              <a:t> </a:t>
            </a:r>
            <a:r>
              <a:rPr lang="en-US" b="1" dirty="0">
                <a:solidFill>
                  <a:srgbClr val="569CD6"/>
                </a:solidFill>
                <a:effectLst/>
                <a:latin typeface="Consolas" panose="020B0609020204030204" pitchFamily="49" charset="0"/>
              </a:rPr>
              <a:t>class</a:t>
            </a:r>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Universal</a:t>
            </a:r>
            <a:r>
              <a:rPr lang="en-US" b="1" dirty="0">
                <a:solidFill>
                  <a:srgbClr val="D4D4D4"/>
                </a:solidFill>
                <a:effectLst/>
                <a:latin typeface="Consolas" panose="020B0609020204030204" pitchFamily="49" charset="0"/>
              </a:rPr>
              <a:t> {</a:t>
            </a:r>
          </a:p>
          <a:p>
            <a:r>
              <a:rPr lang="en-US" b="1" dirty="0">
                <a:solidFill>
                  <a:srgbClr val="D4D4D4"/>
                </a:solidFill>
                <a:effectLst/>
                <a:latin typeface="Consolas" panose="020B0609020204030204" pitchFamily="49" charset="0"/>
              </a:rPr>
              <a:t>  </a:t>
            </a:r>
            <a:r>
              <a:rPr lang="en-US" b="1" dirty="0">
                <a:solidFill>
                  <a:srgbClr val="569CD6"/>
                </a:solidFill>
                <a:effectLst/>
                <a:latin typeface="Consolas" panose="020B0609020204030204" pitchFamily="49" charset="0"/>
              </a:rPr>
              <a:t>private</a:t>
            </a:r>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Node</a:t>
            </a:r>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head</a:t>
            </a:r>
            <a:r>
              <a:rPr lang="en-US" b="1" dirty="0">
                <a:solidFill>
                  <a:srgbClr val="D4D4D4"/>
                </a:solidFill>
                <a:effectLst/>
                <a:latin typeface="Consolas" panose="020B0609020204030204" pitchFamily="49" charset="0"/>
              </a:rPr>
              <a:t>;</a:t>
            </a:r>
          </a:p>
          <a:p>
            <a:r>
              <a:rPr lang="en-US" b="1" dirty="0">
                <a:solidFill>
                  <a:srgbClr val="D4D4D4"/>
                </a:solidFill>
                <a:effectLst/>
                <a:latin typeface="Consolas" panose="020B0609020204030204" pitchFamily="49" charset="0"/>
              </a:rPr>
              <a:t>  </a:t>
            </a:r>
            <a:r>
              <a:rPr lang="en-US" b="1" dirty="0">
                <a:solidFill>
                  <a:srgbClr val="569CD6"/>
                </a:solidFill>
                <a:effectLst/>
                <a:latin typeface="Consolas" panose="020B0609020204030204" pitchFamily="49" charset="0"/>
              </a:rPr>
              <a:t>private</a:t>
            </a:r>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Node</a:t>
            </a:r>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tail</a:t>
            </a:r>
            <a:r>
              <a:rPr lang="en-US" b="1" dirty="0">
                <a:solidFill>
                  <a:srgbClr val="D4D4D4"/>
                </a:solidFill>
                <a:effectLst/>
                <a:latin typeface="Consolas" panose="020B0609020204030204" pitchFamily="49" charset="0"/>
              </a:rPr>
              <a:t> = </a:t>
            </a:r>
            <a:r>
              <a:rPr lang="en-US" b="1" dirty="0">
                <a:solidFill>
                  <a:srgbClr val="C586C0"/>
                </a:solidFill>
                <a:effectLst/>
                <a:latin typeface="Consolas" panose="020B0609020204030204" pitchFamily="49" charset="0"/>
              </a:rPr>
              <a:t>new</a:t>
            </a:r>
            <a:r>
              <a:rPr lang="en-US" b="1" dirty="0">
                <a:solidFill>
                  <a:srgbClr val="D4D4D4"/>
                </a:solidFill>
                <a:effectLst/>
                <a:latin typeface="Consolas" panose="020B0609020204030204" pitchFamily="49" charset="0"/>
              </a:rPr>
              <a:t> </a:t>
            </a:r>
            <a:r>
              <a:rPr lang="en-US" b="1" dirty="0">
                <a:solidFill>
                  <a:srgbClr val="DCDCAA"/>
                </a:solidFill>
                <a:effectLst/>
                <a:latin typeface="Consolas" panose="020B0609020204030204" pitchFamily="49" charset="0"/>
              </a:rPr>
              <a:t>Node</a:t>
            </a:r>
            <a:r>
              <a:rPr lang="en-US" b="1" dirty="0">
                <a:solidFill>
                  <a:srgbClr val="D4D4D4"/>
                </a:solidFill>
                <a:effectLst/>
                <a:latin typeface="Consolas" panose="020B0609020204030204" pitchFamily="49" charset="0"/>
              </a:rPr>
              <a:t>(); </a:t>
            </a:r>
          </a:p>
          <a:p>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tail</a:t>
            </a:r>
            <a:r>
              <a:rPr lang="en-US" b="1" dirty="0">
                <a:solidFill>
                  <a:srgbClr val="D4D4D4"/>
                </a:solidFill>
                <a:effectLst/>
                <a:latin typeface="Consolas" panose="020B0609020204030204" pitchFamily="49" charset="0"/>
              </a:rPr>
              <a:t>.</a:t>
            </a:r>
            <a:r>
              <a:rPr lang="en-US" b="1" dirty="0">
                <a:solidFill>
                  <a:srgbClr val="9CDCFE"/>
                </a:solidFill>
                <a:effectLst/>
                <a:latin typeface="Consolas" panose="020B0609020204030204" pitchFamily="49" charset="0"/>
              </a:rPr>
              <a:t>seq</a:t>
            </a:r>
            <a:r>
              <a:rPr lang="en-US" b="1" dirty="0">
                <a:solidFill>
                  <a:srgbClr val="D4D4D4"/>
                </a:solidFill>
                <a:effectLst/>
                <a:latin typeface="Consolas" panose="020B0609020204030204" pitchFamily="49" charset="0"/>
              </a:rPr>
              <a:t> = </a:t>
            </a:r>
            <a:r>
              <a:rPr lang="en-US" b="1" dirty="0">
                <a:solidFill>
                  <a:srgbClr val="B5CEA8"/>
                </a:solidFill>
                <a:effectLst/>
                <a:latin typeface="Consolas" panose="020B0609020204030204" pitchFamily="49" charset="0"/>
              </a:rPr>
              <a:t>1</a:t>
            </a:r>
            <a:r>
              <a:rPr lang="en-US" b="1" dirty="0">
                <a:solidFill>
                  <a:srgbClr val="D4D4D4"/>
                </a:solidFill>
                <a:effectLst/>
                <a:latin typeface="Consolas" panose="020B0609020204030204" pitchFamily="49" charset="0"/>
              </a:rPr>
              <a:t>; </a:t>
            </a:r>
          </a:p>
          <a:p>
            <a:r>
              <a:rPr lang="en-US" b="1" dirty="0">
                <a:solidFill>
                  <a:srgbClr val="D4D4D4"/>
                </a:solidFill>
                <a:effectLst/>
                <a:latin typeface="Consolas" panose="020B0609020204030204" pitchFamily="49" charset="0"/>
              </a:rPr>
              <a:t>  </a:t>
            </a:r>
            <a:r>
              <a:rPr lang="en-US" b="1" dirty="0">
                <a:solidFill>
                  <a:srgbClr val="DCDCAA"/>
                </a:solidFill>
                <a:effectLst/>
                <a:latin typeface="Consolas" panose="020B0609020204030204" pitchFamily="49" charset="0"/>
              </a:rPr>
              <a:t>for</a:t>
            </a:r>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int</a:t>
            </a:r>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j</a:t>
            </a:r>
            <a:r>
              <a:rPr lang="en-US" b="1" dirty="0">
                <a:solidFill>
                  <a:srgbClr val="D4D4D4"/>
                </a:solidFill>
                <a:effectLst/>
                <a:latin typeface="Consolas" panose="020B0609020204030204" pitchFamily="49" charset="0"/>
              </a:rPr>
              <a:t>=</a:t>
            </a:r>
            <a:r>
              <a:rPr lang="en-US" b="1" dirty="0">
                <a:solidFill>
                  <a:srgbClr val="9CDCFE"/>
                </a:solidFill>
                <a:effectLst/>
                <a:latin typeface="Consolas" panose="020B0609020204030204" pitchFamily="49" charset="0"/>
              </a:rPr>
              <a:t>0</a:t>
            </a:r>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j</a:t>
            </a:r>
            <a:r>
              <a:rPr lang="en-US" b="1" dirty="0">
                <a:solidFill>
                  <a:srgbClr val="D4D4D4"/>
                </a:solidFill>
                <a:effectLst/>
                <a:latin typeface="Consolas" panose="020B0609020204030204" pitchFamily="49" charset="0"/>
              </a:rPr>
              <a:t> &lt; </a:t>
            </a:r>
            <a:r>
              <a:rPr lang="en-US" b="1" dirty="0">
                <a:solidFill>
                  <a:srgbClr val="4EC9B0"/>
                </a:solidFill>
                <a:effectLst/>
                <a:latin typeface="Consolas" panose="020B0609020204030204" pitchFamily="49" charset="0"/>
              </a:rPr>
              <a:t>n</a:t>
            </a:r>
            <a:r>
              <a:rPr lang="en-US" b="1" dirty="0">
                <a:solidFill>
                  <a:srgbClr val="D4D4D4"/>
                </a:solidFill>
                <a:effectLst/>
                <a:latin typeface="Consolas" panose="020B0609020204030204" pitchFamily="49" charset="0"/>
              </a:rPr>
              <a:t>; </a:t>
            </a:r>
            <a:r>
              <a:rPr lang="en-US" b="1" dirty="0">
                <a:solidFill>
                  <a:srgbClr val="4EC9B0"/>
                </a:solidFill>
                <a:effectLst/>
                <a:latin typeface="Consolas" panose="020B0609020204030204" pitchFamily="49" charset="0"/>
              </a:rPr>
              <a:t>j</a:t>
            </a:r>
            <a:r>
              <a:rPr lang="en-US" b="1" dirty="0">
                <a:solidFill>
                  <a:srgbClr val="D4D4D4"/>
                </a:solidFill>
                <a:effectLst/>
                <a:latin typeface="Consolas" panose="020B0609020204030204" pitchFamily="49" charset="0"/>
              </a:rPr>
              <a:t>++){</a:t>
            </a:r>
          </a:p>
          <a:p>
            <a:r>
              <a:rPr lang="en-US" b="1" dirty="0">
                <a:solidFill>
                  <a:srgbClr val="D4D4D4"/>
                </a:solidFill>
                <a:effectLst/>
                <a:latin typeface="Consolas" panose="020B0609020204030204" pitchFamily="49" charset="0"/>
              </a:rPr>
              <a:t>      </a:t>
            </a:r>
            <a:r>
              <a:rPr lang="en-US" b="1" dirty="0">
                <a:solidFill>
                  <a:srgbClr val="9CDCFE"/>
                </a:solidFill>
                <a:effectLst/>
                <a:latin typeface="Consolas" panose="020B0609020204030204" pitchFamily="49" charset="0"/>
              </a:rPr>
              <a:t>head</a:t>
            </a:r>
            <a:r>
              <a:rPr lang="en-US" b="1" dirty="0">
                <a:solidFill>
                  <a:srgbClr val="D4D4D4"/>
                </a:solidFill>
                <a:effectLst/>
                <a:latin typeface="Consolas" panose="020B0609020204030204" pitchFamily="49" charset="0"/>
              </a:rPr>
              <a:t>[</a:t>
            </a:r>
            <a:r>
              <a:rPr lang="en-US" b="1" dirty="0">
                <a:solidFill>
                  <a:srgbClr val="9CDCFE"/>
                </a:solidFill>
                <a:effectLst/>
                <a:latin typeface="Consolas" panose="020B0609020204030204" pitchFamily="49" charset="0"/>
              </a:rPr>
              <a:t>j</a:t>
            </a:r>
            <a:r>
              <a:rPr lang="en-US" b="1" dirty="0">
                <a:solidFill>
                  <a:srgbClr val="D4D4D4"/>
                </a:solidFill>
                <a:effectLst/>
                <a:latin typeface="Consolas" panose="020B0609020204030204" pitchFamily="49" charset="0"/>
              </a:rPr>
              <a:t>] = </a:t>
            </a:r>
            <a:r>
              <a:rPr lang="en-US" b="1" dirty="0">
                <a:solidFill>
                  <a:srgbClr val="9CDCFE"/>
                </a:solidFill>
                <a:effectLst/>
                <a:latin typeface="Consolas" panose="020B0609020204030204" pitchFamily="49" charset="0"/>
              </a:rPr>
              <a:t>tail</a:t>
            </a:r>
            <a:endParaRPr lang="en-US" b="1" dirty="0">
              <a:solidFill>
                <a:srgbClr val="D4D4D4"/>
              </a:solidFill>
              <a:effectLst/>
              <a:latin typeface="Consolas" panose="020B0609020204030204" pitchFamily="49" charset="0"/>
            </a:endParaRPr>
          </a:p>
          <a:p>
            <a:r>
              <a:rPr lang="en-US" b="1" dirty="0">
                <a:solidFill>
                  <a:srgbClr val="D4D4D4"/>
                </a:solidFill>
                <a:effectLst/>
                <a:latin typeface="Consolas" panose="020B0609020204030204" pitchFamily="49" charset="0"/>
              </a:rPr>
              <a:t>}</a:t>
            </a:r>
          </a:p>
          <a:p>
            <a:br>
              <a:rPr lang="en-US" b="1" dirty="0">
                <a:solidFill>
                  <a:srgbClr val="D4D4D4"/>
                </a:solidFill>
                <a:effectLst/>
                <a:latin typeface="Consolas" panose="020B0609020204030204" pitchFamily="49" charset="0"/>
              </a:rPr>
            </a:br>
            <a:endParaRPr lang="en-US" b="1" dirty="0">
              <a:solidFill>
                <a:srgbClr val="D4D4D4"/>
              </a:solidFill>
              <a:effectLst/>
              <a:latin typeface="Consolas" panose="020B0609020204030204" pitchFamily="49" charset="0"/>
            </a:endParaRPr>
          </a:p>
        </p:txBody>
      </p:sp>
      <p:sp>
        <p:nvSpPr>
          <p:cNvPr id="44036" name="Rectangle 2"/>
          <p:cNvSpPr>
            <a:spLocks noGrp="1" noChangeArrowheads="1"/>
          </p:cNvSpPr>
          <p:nvPr>
            <p:ph type="title"/>
          </p:nvPr>
        </p:nvSpPr>
        <p:spPr/>
        <p:txBody>
          <a:bodyPr/>
          <a:lstStyle/>
          <a:p>
            <a:r>
              <a:rPr lang="en-US" dirty="0"/>
              <a:t>Universal Object</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37</a:t>
            </a:fld>
            <a:endParaRPr lang="en-US" dirty="0"/>
          </a:p>
        </p:txBody>
      </p:sp>
      <p:sp>
        <p:nvSpPr>
          <p:cNvPr id="44038" name="AutoShape 4"/>
          <p:cNvSpPr>
            <a:spLocks noChangeArrowheads="1"/>
          </p:cNvSpPr>
          <p:nvPr/>
        </p:nvSpPr>
        <p:spPr bwMode="auto">
          <a:xfrm>
            <a:off x="941388" y="3306763"/>
            <a:ext cx="5310187" cy="911225"/>
          </a:xfrm>
          <a:prstGeom prst="wedgeRoundRectCallout">
            <a:avLst>
              <a:gd name="adj1" fmla="val -20167"/>
              <a:gd name="adj2" fmla="val 96167"/>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44039" name="Rectangle 5"/>
          <p:cNvSpPr>
            <a:spLocks noChangeArrowheads="1"/>
          </p:cNvSpPr>
          <p:nvPr/>
        </p:nvSpPr>
        <p:spPr bwMode="auto">
          <a:xfrm>
            <a:off x="454025" y="4732548"/>
            <a:ext cx="6645515" cy="523220"/>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mj-lt"/>
              </a:rPr>
              <a:t>Initially each head entry points to the tail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2"/>
          <p:cNvSpPr>
            <a:spLocks noChangeArrowheads="1"/>
          </p:cNvSpPr>
          <p:nvPr/>
        </p:nvSpPr>
        <p:spPr bwMode="auto">
          <a:xfrm>
            <a:off x="465138" y="2224088"/>
            <a:ext cx="8304212" cy="3416320"/>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static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max</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array)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max</a:t>
            </a:r>
            <a:r>
              <a:rPr lang="en-US" b="0" dirty="0">
                <a:solidFill>
                  <a:srgbClr val="D4D4D4"/>
                </a:solidFill>
                <a:effectLst/>
                <a:latin typeface="Consolas" panose="020B0609020204030204" pitchFamily="49" charset="0"/>
              </a:rPr>
              <a:t> = array[</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 i &lt; </a:t>
            </a:r>
            <a:r>
              <a:rPr lang="en-US" b="0" dirty="0">
                <a:solidFill>
                  <a:srgbClr val="9CDCFE"/>
                </a:solidFill>
                <a:effectLst/>
                <a:latin typeface="Consolas" panose="020B0609020204030204" pitchFamily="49" charset="0"/>
              </a:rPr>
              <a:t>array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 i++)</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max</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&lt; array[i].</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max = array[i];</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max;</a:t>
            </a:r>
          </a:p>
          <a:p>
            <a:r>
              <a:rPr lang="en-US" b="0" dirty="0">
                <a:solidFill>
                  <a:srgbClr val="D4D4D4"/>
                </a:solidFill>
                <a:effectLst/>
                <a:latin typeface="Consolas" panose="020B0609020204030204" pitchFamily="49" charset="0"/>
              </a:rPr>
              <a:t>}</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45061" name="Rectangle 3"/>
          <p:cNvSpPr>
            <a:spLocks noGrp="1" noChangeArrowheads="1"/>
          </p:cNvSpPr>
          <p:nvPr>
            <p:ph type="title"/>
          </p:nvPr>
        </p:nvSpPr>
        <p:spPr/>
        <p:txBody>
          <a:bodyPr/>
          <a:lstStyle/>
          <a:p>
            <a:r>
              <a:rPr lang="en-US" dirty="0"/>
              <a:t>Find Max Head Value</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E6B53126-0003-4205-8CA0-12067C577708}" type="slidenum">
              <a:rPr lang="ar-SA" smtClean="0"/>
              <a:pPr>
                <a:defRPr/>
              </a:pPr>
              <a:t>38</a:t>
            </a:fld>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C75BBAA-FDE1-DC38-EEFF-F359CCD14DFE}"/>
              </a:ext>
            </a:extLst>
          </p:cNvPr>
          <p:cNvSpPr>
            <a:spLocks noChangeArrowheads="1"/>
          </p:cNvSpPr>
          <p:nvPr/>
        </p:nvSpPr>
        <p:spPr bwMode="auto">
          <a:xfrm>
            <a:off x="465138" y="2224088"/>
            <a:ext cx="8304212" cy="3416320"/>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static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max</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array)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max</a:t>
            </a:r>
            <a:r>
              <a:rPr lang="en-US" b="0" dirty="0">
                <a:solidFill>
                  <a:srgbClr val="D4D4D4"/>
                </a:solidFill>
                <a:effectLst/>
                <a:latin typeface="Consolas" panose="020B0609020204030204" pitchFamily="49" charset="0"/>
              </a:rPr>
              <a:t> = array[</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 i &lt; </a:t>
            </a:r>
            <a:r>
              <a:rPr lang="en-US" b="0" dirty="0">
                <a:solidFill>
                  <a:srgbClr val="9CDCFE"/>
                </a:solidFill>
                <a:effectLst/>
                <a:latin typeface="Consolas" panose="020B0609020204030204" pitchFamily="49" charset="0"/>
              </a:rPr>
              <a:t>array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 i++)</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max</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&lt; array[i].</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max = array[i];</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max;</a:t>
            </a:r>
          </a:p>
          <a:p>
            <a:r>
              <a:rPr lang="en-US" b="0" dirty="0">
                <a:solidFill>
                  <a:srgbClr val="D4D4D4"/>
                </a:solidFill>
                <a:effectLst/>
                <a:latin typeface="Consolas" panose="020B0609020204030204" pitchFamily="49" charset="0"/>
              </a:rPr>
              <a:t>}</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46085" name="Rectangle 3"/>
          <p:cNvSpPr>
            <a:spLocks noGrp="1" noChangeArrowheads="1"/>
          </p:cNvSpPr>
          <p:nvPr>
            <p:ph type="title"/>
          </p:nvPr>
        </p:nvSpPr>
        <p:spPr/>
        <p:txBody>
          <a:bodyPr/>
          <a:lstStyle/>
          <a:p>
            <a:r>
              <a:rPr lang="en-US" dirty="0"/>
              <a:t>Find Max Head Value</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39</a:t>
            </a:fld>
            <a:endParaRPr lang="en-US" dirty="0"/>
          </a:p>
        </p:txBody>
      </p:sp>
      <p:sp>
        <p:nvSpPr>
          <p:cNvPr id="46086" name="AutoShape 4"/>
          <p:cNvSpPr>
            <a:spLocks noChangeArrowheads="1"/>
          </p:cNvSpPr>
          <p:nvPr/>
        </p:nvSpPr>
        <p:spPr bwMode="auto">
          <a:xfrm>
            <a:off x="797046" y="2961481"/>
            <a:ext cx="6707936" cy="512763"/>
          </a:xfrm>
          <a:prstGeom prst="wedgeRoundRectCallout">
            <a:avLst>
              <a:gd name="adj1" fmla="val -30778"/>
              <a:gd name="adj2" fmla="val 273218"/>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46087" name="Rectangle 5"/>
          <p:cNvSpPr>
            <a:spLocks noChangeArrowheads="1"/>
          </p:cNvSpPr>
          <p:nvPr/>
        </p:nvSpPr>
        <p:spPr bwMode="auto">
          <a:xfrm>
            <a:off x="1751013" y="4724400"/>
            <a:ext cx="1965325" cy="946150"/>
          </a:xfrm>
          <a:prstGeom prst="rect">
            <a:avLst/>
          </a:prstGeom>
          <a:solidFill>
            <a:schemeClr val="tx1"/>
          </a:solidFill>
          <a:ln w="38100">
            <a:solidFill>
              <a:srgbClr val="FF0000"/>
            </a:solidFill>
            <a:miter lim="800000"/>
            <a:headEnd/>
            <a:tailEnd/>
          </a:ln>
        </p:spPr>
        <p:txBody>
          <a:bodyPr>
            <a:spAutoFit/>
          </a:bodyPr>
          <a:lstStyle/>
          <a:p>
            <a:pPr algn="ctr"/>
            <a:r>
              <a:rPr lang="en-US" sz="2800" dirty="0">
                <a:solidFill>
                  <a:srgbClr val="FFFF00"/>
                </a:solidFill>
                <a:latin typeface="+mj-lt"/>
              </a:rPr>
              <a:t>Traverse the array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C209A5-6BF3-1DD6-C047-78D5CB061397}"/>
              </a:ext>
            </a:extLst>
          </p:cNvPr>
          <p:cNvSpPr>
            <a:spLocks noChangeArrowheads="1"/>
          </p:cNvSpPr>
          <p:nvPr/>
        </p:nvSpPr>
        <p:spPr bwMode="auto">
          <a:xfrm>
            <a:off x="465138" y="2224088"/>
            <a:ext cx="8304212" cy="3416320"/>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static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max</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array)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max</a:t>
            </a:r>
            <a:r>
              <a:rPr lang="en-US" b="0" dirty="0">
                <a:solidFill>
                  <a:srgbClr val="D4D4D4"/>
                </a:solidFill>
                <a:effectLst/>
                <a:latin typeface="Consolas" panose="020B0609020204030204" pitchFamily="49" charset="0"/>
              </a:rPr>
              <a:t> = array[</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 i &lt; </a:t>
            </a:r>
            <a:r>
              <a:rPr lang="en-US" b="0" dirty="0">
                <a:solidFill>
                  <a:srgbClr val="9CDCFE"/>
                </a:solidFill>
                <a:effectLst/>
                <a:latin typeface="Consolas" panose="020B0609020204030204" pitchFamily="49" charset="0"/>
              </a:rPr>
              <a:t>array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 i++)</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max</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&lt; array[i].</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max = array[i];</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max;</a:t>
            </a:r>
          </a:p>
          <a:p>
            <a:r>
              <a:rPr lang="en-US" b="0" dirty="0">
                <a:solidFill>
                  <a:srgbClr val="D4D4D4"/>
                </a:solidFill>
                <a:effectLst/>
                <a:latin typeface="Consolas" panose="020B0609020204030204" pitchFamily="49" charset="0"/>
              </a:rPr>
              <a:t>}</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47109" name="Rectangle 3"/>
          <p:cNvSpPr>
            <a:spLocks noGrp="1" noChangeArrowheads="1"/>
          </p:cNvSpPr>
          <p:nvPr>
            <p:ph type="title"/>
          </p:nvPr>
        </p:nvSpPr>
        <p:spPr/>
        <p:txBody>
          <a:bodyPr/>
          <a:lstStyle/>
          <a:p>
            <a:r>
              <a:rPr lang="en-US" dirty="0"/>
              <a:t>Find Max Head Value</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40</a:t>
            </a:fld>
            <a:endParaRPr lang="en-US" dirty="0"/>
          </a:p>
        </p:txBody>
      </p:sp>
      <p:sp>
        <p:nvSpPr>
          <p:cNvPr id="47110" name="AutoShape 4"/>
          <p:cNvSpPr>
            <a:spLocks noChangeArrowheads="1"/>
          </p:cNvSpPr>
          <p:nvPr/>
        </p:nvSpPr>
        <p:spPr bwMode="auto">
          <a:xfrm>
            <a:off x="1099029" y="3301206"/>
            <a:ext cx="5281613" cy="939800"/>
          </a:xfrm>
          <a:prstGeom prst="wedgeRoundRectCallout">
            <a:avLst>
              <a:gd name="adj1" fmla="val -23639"/>
              <a:gd name="adj2" fmla="val 127870"/>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47111" name="Rectangle 5"/>
          <p:cNvSpPr>
            <a:spLocks noChangeArrowheads="1"/>
          </p:cNvSpPr>
          <p:nvPr/>
        </p:nvSpPr>
        <p:spPr bwMode="auto">
          <a:xfrm>
            <a:off x="690503" y="5093412"/>
            <a:ext cx="5690139" cy="946150"/>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mj-lt"/>
              </a:rPr>
              <a:t>Compare the seq nums of nodes pointed to by the array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9B82E2D-6D6A-B024-1274-5691CA9710E6}"/>
              </a:ext>
            </a:extLst>
          </p:cNvPr>
          <p:cNvSpPr>
            <a:spLocks noChangeArrowheads="1"/>
          </p:cNvSpPr>
          <p:nvPr/>
        </p:nvSpPr>
        <p:spPr bwMode="auto">
          <a:xfrm>
            <a:off x="465138" y="2224088"/>
            <a:ext cx="8304212" cy="3416320"/>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static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max</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array)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max</a:t>
            </a:r>
            <a:r>
              <a:rPr lang="en-US" b="0" dirty="0">
                <a:solidFill>
                  <a:srgbClr val="D4D4D4"/>
                </a:solidFill>
                <a:effectLst/>
                <a:latin typeface="Consolas" panose="020B0609020204030204" pitchFamily="49" charset="0"/>
              </a:rPr>
              <a:t> = array[</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 i &lt; </a:t>
            </a:r>
            <a:r>
              <a:rPr lang="en-US" b="0" dirty="0">
                <a:solidFill>
                  <a:srgbClr val="9CDCFE"/>
                </a:solidFill>
                <a:effectLst/>
                <a:latin typeface="Consolas" panose="020B0609020204030204" pitchFamily="49" charset="0"/>
              </a:rPr>
              <a:t>array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length</a:t>
            </a:r>
            <a:r>
              <a:rPr lang="en-US" b="0" dirty="0">
                <a:solidFill>
                  <a:srgbClr val="D4D4D4"/>
                </a:solidFill>
                <a:effectLst/>
                <a:latin typeface="Consolas" panose="020B0609020204030204" pitchFamily="49" charset="0"/>
              </a:rPr>
              <a:t>; i++)</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max</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&lt; array[i].</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max = array[i];</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max;</a:t>
            </a:r>
          </a:p>
          <a:p>
            <a:r>
              <a:rPr lang="en-US" b="0" dirty="0">
                <a:solidFill>
                  <a:srgbClr val="D4D4D4"/>
                </a:solidFill>
                <a:effectLst/>
                <a:latin typeface="Consolas" panose="020B0609020204030204" pitchFamily="49" charset="0"/>
              </a:rPr>
              <a:t>}</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48133" name="Rectangle 3"/>
          <p:cNvSpPr>
            <a:spLocks noGrp="1" noChangeArrowheads="1"/>
          </p:cNvSpPr>
          <p:nvPr>
            <p:ph type="title"/>
          </p:nvPr>
        </p:nvSpPr>
        <p:spPr/>
        <p:txBody>
          <a:bodyPr/>
          <a:lstStyle/>
          <a:p>
            <a:r>
              <a:rPr lang="en-US" dirty="0"/>
              <a:t>Find Max Head Value</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41</a:t>
            </a:fld>
            <a:endParaRPr lang="en-US" dirty="0"/>
          </a:p>
        </p:txBody>
      </p:sp>
      <p:sp>
        <p:nvSpPr>
          <p:cNvPr id="48134" name="AutoShape 4"/>
          <p:cNvSpPr>
            <a:spLocks noChangeArrowheads="1"/>
          </p:cNvSpPr>
          <p:nvPr/>
        </p:nvSpPr>
        <p:spPr bwMode="auto">
          <a:xfrm>
            <a:off x="1173432" y="4035445"/>
            <a:ext cx="2200275" cy="527050"/>
          </a:xfrm>
          <a:prstGeom prst="wedgeRoundRectCallout">
            <a:avLst>
              <a:gd name="adj1" fmla="val 648"/>
              <a:gd name="adj2" fmla="val 146685"/>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48135" name="Rectangle 5"/>
          <p:cNvSpPr>
            <a:spLocks noChangeArrowheads="1"/>
          </p:cNvSpPr>
          <p:nvPr/>
        </p:nvSpPr>
        <p:spPr bwMode="auto">
          <a:xfrm>
            <a:off x="785005" y="5127796"/>
            <a:ext cx="7592234" cy="523220"/>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mj-lt"/>
              </a:rPr>
              <a:t>Return node with maximal sequence number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p:cNvSpPr>
            <a:spLocks noGrp="1" noChangeArrowheads="1"/>
          </p:cNvSpPr>
          <p:nvPr>
            <p:ph type="title"/>
          </p:nvPr>
        </p:nvSpPr>
        <p:spPr>
          <a:xfrm>
            <a:off x="685800" y="269875"/>
            <a:ext cx="7772400" cy="1143000"/>
          </a:xfrm>
        </p:spPr>
        <p:txBody>
          <a:bodyPr/>
          <a:lstStyle/>
          <a:p>
            <a:r>
              <a:rPr lang="en-US" dirty="0"/>
              <a:t>Universal Application Part I</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E6B53126-0003-4205-8CA0-12067C577708}" type="slidenum">
              <a:rPr lang="ar-SA" smtClean="0"/>
              <a:pPr>
                <a:defRPr/>
              </a:pPr>
              <a:t>42</a:t>
            </a:fld>
            <a:endParaRPr lang="en-US" dirty="0"/>
          </a:p>
        </p:txBody>
      </p:sp>
      <p:sp>
        <p:nvSpPr>
          <p:cNvPr id="49157" name="Rectangle 3"/>
          <p:cNvSpPr>
            <a:spLocks noChangeArrowheads="1"/>
          </p:cNvSpPr>
          <p:nvPr/>
        </p:nvSpPr>
        <p:spPr bwMode="auto">
          <a:xfrm>
            <a:off x="876300" y="1554163"/>
            <a:ext cx="7426325" cy="5262979"/>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Response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invoc)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ThreadID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(invoc);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max</a:t>
            </a:r>
            <a:r>
              <a:rPr lang="en-US" b="0" dirty="0">
                <a:solidFill>
                  <a:srgbClr val="D4D4D4"/>
                </a:solidFill>
                <a:effectLst/>
                <a:latin typeface="Consolas" panose="020B0609020204030204" pitchFamily="49" charset="0"/>
              </a:rPr>
              <a:t>(head);</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 =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(prefer);</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after;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head[i] = after;</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40F9C52A-B8C6-14C4-7557-211EFD19B287}"/>
              </a:ext>
            </a:extLst>
          </p:cNvPr>
          <p:cNvSpPr>
            <a:spLocks noChangeArrowheads="1"/>
          </p:cNvSpPr>
          <p:nvPr/>
        </p:nvSpPr>
        <p:spPr bwMode="auto">
          <a:xfrm>
            <a:off x="876300" y="1554163"/>
            <a:ext cx="7426325" cy="5262979"/>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Response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invoc)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ThreadID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(invoc);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max</a:t>
            </a:r>
            <a:r>
              <a:rPr lang="en-US" b="0" dirty="0">
                <a:solidFill>
                  <a:srgbClr val="D4D4D4"/>
                </a:solidFill>
                <a:effectLst/>
                <a:latin typeface="Consolas" panose="020B0609020204030204" pitchFamily="49" charset="0"/>
              </a:rPr>
              <a:t>(head);</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 =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(prefer);</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after;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head[i] = after;</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50180" name="Rectangle 2"/>
          <p:cNvSpPr>
            <a:spLocks noGrp="1" noChangeArrowheads="1"/>
          </p:cNvSpPr>
          <p:nvPr>
            <p:ph type="title"/>
          </p:nvPr>
        </p:nvSpPr>
        <p:spPr>
          <a:xfrm>
            <a:off x="685800" y="269875"/>
            <a:ext cx="7772400" cy="1143000"/>
          </a:xfrm>
        </p:spPr>
        <p:txBody>
          <a:bodyPr/>
          <a:lstStyle/>
          <a:p>
            <a:r>
              <a:rPr lang="en-US" dirty="0"/>
              <a:t>Universal Application Part I</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43</a:t>
            </a:fld>
            <a:endParaRPr lang="en-US" dirty="0"/>
          </a:p>
        </p:txBody>
      </p:sp>
      <p:sp>
        <p:nvSpPr>
          <p:cNvPr id="50182" name="AutoShape 4"/>
          <p:cNvSpPr>
            <a:spLocks noChangeArrowheads="1"/>
          </p:cNvSpPr>
          <p:nvPr/>
        </p:nvSpPr>
        <p:spPr bwMode="auto">
          <a:xfrm>
            <a:off x="850900" y="1552575"/>
            <a:ext cx="6964363" cy="542925"/>
          </a:xfrm>
          <a:prstGeom prst="wedgeRoundRectCallout">
            <a:avLst>
              <a:gd name="adj1" fmla="val -10907"/>
              <a:gd name="adj2" fmla="val 570176"/>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50183" name="Rectangle 5"/>
          <p:cNvSpPr>
            <a:spLocks noChangeArrowheads="1"/>
          </p:cNvSpPr>
          <p:nvPr/>
        </p:nvSpPr>
        <p:spPr bwMode="auto">
          <a:xfrm>
            <a:off x="1366839" y="5008683"/>
            <a:ext cx="5663690" cy="954107"/>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Input: invocation </a:t>
            </a:r>
          </a:p>
          <a:p>
            <a:pPr algn="ctr"/>
            <a:r>
              <a:rPr lang="en-US" sz="2800" dirty="0">
                <a:solidFill>
                  <a:srgbClr val="FFFF00"/>
                </a:solidFill>
                <a:latin typeface="+mj-lt"/>
              </a:rPr>
              <a:t>Returns: appropriate response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FB3B04CB-8F8A-9837-60F7-A47C5CCFF57B}"/>
              </a:ext>
            </a:extLst>
          </p:cNvPr>
          <p:cNvSpPr>
            <a:spLocks noChangeArrowheads="1"/>
          </p:cNvSpPr>
          <p:nvPr/>
        </p:nvSpPr>
        <p:spPr bwMode="auto">
          <a:xfrm>
            <a:off x="876300" y="1554163"/>
            <a:ext cx="7426325" cy="5262979"/>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Response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invoc)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ThreadID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(invoc);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max</a:t>
            </a:r>
            <a:r>
              <a:rPr lang="en-US" b="0" dirty="0">
                <a:solidFill>
                  <a:srgbClr val="D4D4D4"/>
                </a:solidFill>
                <a:effectLst/>
                <a:latin typeface="Consolas" panose="020B0609020204030204" pitchFamily="49" charset="0"/>
              </a:rPr>
              <a:t>(head);</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 =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(prefer);</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after;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head[i] = after;</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51204" name="Rectangle 2"/>
          <p:cNvSpPr>
            <a:spLocks noGrp="1" noChangeArrowheads="1"/>
          </p:cNvSpPr>
          <p:nvPr>
            <p:ph type="title"/>
          </p:nvPr>
        </p:nvSpPr>
        <p:spPr>
          <a:xfrm>
            <a:off x="685800" y="269875"/>
            <a:ext cx="7772400" cy="1143000"/>
          </a:xfrm>
        </p:spPr>
        <p:txBody>
          <a:bodyPr/>
          <a:lstStyle/>
          <a:p>
            <a:r>
              <a:rPr lang="en-US" dirty="0"/>
              <a:t>Universal Application Part I</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44</a:t>
            </a:fld>
            <a:endParaRPr lang="en-US" dirty="0"/>
          </a:p>
        </p:txBody>
      </p:sp>
      <p:sp>
        <p:nvSpPr>
          <p:cNvPr id="51206" name="AutoShape 4"/>
          <p:cNvSpPr>
            <a:spLocks noChangeArrowheads="1"/>
          </p:cNvSpPr>
          <p:nvPr/>
        </p:nvSpPr>
        <p:spPr bwMode="auto">
          <a:xfrm>
            <a:off x="1160463" y="1892300"/>
            <a:ext cx="4649787" cy="542925"/>
          </a:xfrm>
          <a:prstGeom prst="wedgeRoundRectCallout">
            <a:avLst>
              <a:gd name="adj1" fmla="val 1894"/>
              <a:gd name="adj2" fmla="val 507602"/>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51207" name="Rectangle 5"/>
          <p:cNvSpPr>
            <a:spLocks noChangeArrowheads="1"/>
          </p:cNvSpPr>
          <p:nvPr/>
        </p:nvSpPr>
        <p:spPr bwMode="auto">
          <a:xfrm>
            <a:off x="2952750" y="5006181"/>
            <a:ext cx="1328228" cy="519113"/>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my ID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94F67D25-88D5-2DB9-EBDA-EF9E6F20A627}"/>
              </a:ext>
            </a:extLst>
          </p:cNvPr>
          <p:cNvSpPr>
            <a:spLocks noChangeArrowheads="1"/>
          </p:cNvSpPr>
          <p:nvPr/>
        </p:nvSpPr>
        <p:spPr bwMode="auto">
          <a:xfrm>
            <a:off x="876300" y="1554163"/>
            <a:ext cx="7426325" cy="5262979"/>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Response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invoc)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ThreadID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(invoc);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max</a:t>
            </a:r>
            <a:r>
              <a:rPr lang="en-US" b="0" dirty="0">
                <a:solidFill>
                  <a:srgbClr val="D4D4D4"/>
                </a:solidFill>
                <a:effectLst/>
                <a:latin typeface="Consolas" panose="020B0609020204030204" pitchFamily="49" charset="0"/>
              </a:rPr>
              <a:t>(head);</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 =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(prefer);</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after;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head[i] = after;</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52228" name="Rectangle 2"/>
          <p:cNvSpPr>
            <a:spLocks noGrp="1" noChangeArrowheads="1"/>
          </p:cNvSpPr>
          <p:nvPr>
            <p:ph type="title"/>
          </p:nvPr>
        </p:nvSpPr>
        <p:spPr>
          <a:xfrm>
            <a:off x="685800" y="269875"/>
            <a:ext cx="7772400" cy="1143000"/>
          </a:xfrm>
        </p:spPr>
        <p:txBody>
          <a:bodyPr/>
          <a:lstStyle/>
          <a:p>
            <a:r>
              <a:rPr lang="en-US" dirty="0"/>
              <a:t>Universal Application Part I</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45</a:t>
            </a:fld>
            <a:endParaRPr lang="en-US" dirty="0"/>
          </a:p>
        </p:txBody>
      </p:sp>
      <p:sp>
        <p:nvSpPr>
          <p:cNvPr id="52230" name="AutoShape 4"/>
          <p:cNvSpPr>
            <a:spLocks noChangeArrowheads="1"/>
          </p:cNvSpPr>
          <p:nvPr/>
        </p:nvSpPr>
        <p:spPr bwMode="auto">
          <a:xfrm>
            <a:off x="1249363" y="2246313"/>
            <a:ext cx="5800725" cy="587375"/>
          </a:xfrm>
          <a:prstGeom prst="wedgeRoundRectCallout">
            <a:avLst>
              <a:gd name="adj1" fmla="val -8676"/>
              <a:gd name="adj2" fmla="val 427838"/>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52231" name="Rectangle 5"/>
          <p:cNvSpPr>
            <a:spLocks noChangeArrowheads="1"/>
          </p:cNvSpPr>
          <p:nvPr/>
        </p:nvSpPr>
        <p:spPr bwMode="auto">
          <a:xfrm>
            <a:off x="2518494" y="5134395"/>
            <a:ext cx="2691861"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mj-lt"/>
              </a:rPr>
              <a:t>My method call</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46073593-F2F5-AF6F-1CBD-162A59579B74}"/>
              </a:ext>
            </a:extLst>
          </p:cNvPr>
          <p:cNvSpPr>
            <a:spLocks noChangeArrowheads="1"/>
          </p:cNvSpPr>
          <p:nvPr/>
        </p:nvSpPr>
        <p:spPr bwMode="auto">
          <a:xfrm>
            <a:off x="876300" y="1554163"/>
            <a:ext cx="7426325" cy="5262979"/>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Response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invoc)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ThreadID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(invoc);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max</a:t>
            </a:r>
            <a:r>
              <a:rPr lang="en-US" b="0" dirty="0">
                <a:solidFill>
                  <a:srgbClr val="D4D4D4"/>
                </a:solidFill>
                <a:effectLst/>
                <a:latin typeface="Consolas" panose="020B0609020204030204" pitchFamily="49" charset="0"/>
              </a:rPr>
              <a:t>(head);</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 =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(prefer);</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after;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head[i] = after;</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53252" name="Rectangle 2"/>
          <p:cNvSpPr>
            <a:spLocks noGrp="1" noChangeArrowheads="1"/>
          </p:cNvSpPr>
          <p:nvPr>
            <p:ph type="title"/>
          </p:nvPr>
        </p:nvSpPr>
        <p:spPr>
          <a:xfrm>
            <a:off x="685800" y="269875"/>
            <a:ext cx="7772400" cy="1143000"/>
          </a:xfrm>
        </p:spPr>
        <p:txBody>
          <a:bodyPr/>
          <a:lstStyle/>
          <a:p>
            <a:r>
              <a:rPr lang="en-US" dirty="0"/>
              <a:t>Universal Application Part I</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46</a:t>
            </a:fld>
            <a:endParaRPr lang="en-US" dirty="0"/>
          </a:p>
        </p:txBody>
      </p:sp>
      <p:sp>
        <p:nvSpPr>
          <p:cNvPr id="53254" name="AutoShape 4"/>
          <p:cNvSpPr>
            <a:spLocks noChangeArrowheads="1"/>
          </p:cNvSpPr>
          <p:nvPr/>
        </p:nvSpPr>
        <p:spPr bwMode="auto">
          <a:xfrm>
            <a:off x="1249363" y="2654563"/>
            <a:ext cx="4429125" cy="512762"/>
          </a:xfrm>
          <a:prstGeom prst="wedgeRoundRectCallout">
            <a:avLst>
              <a:gd name="adj1" fmla="val 31861"/>
              <a:gd name="adj2" fmla="val 212537"/>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53255" name="Rectangle 5"/>
          <p:cNvSpPr>
            <a:spLocks noChangeArrowheads="1"/>
          </p:cNvSpPr>
          <p:nvPr/>
        </p:nvSpPr>
        <p:spPr bwMode="auto">
          <a:xfrm>
            <a:off x="3291517" y="4041983"/>
            <a:ext cx="4429125" cy="946150"/>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As long as I have not been threaded into list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13315AD-6D45-5EA9-929F-0FC106DF66E8}"/>
              </a:ext>
            </a:extLst>
          </p:cNvPr>
          <p:cNvSpPr>
            <a:spLocks noChangeArrowheads="1"/>
          </p:cNvSpPr>
          <p:nvPr/>
        </p:nvSpPr>
        <p:spPr bwMode="auto">
          <a:xfrm>
            <a:off x="876300" y="1554163"/>
            <a:ext cx="7426325" cy="5262979"/>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Response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invoc)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ThreadID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(invoc);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max</a:t>
            </a:r>
            <a:r>
              <a:rPr lang="en-US" b="0" dirty="0">
                <a:solidFill>
                  <a:srgbClr val="D4D4D4"/>
                </a:solidFill>
                <a:effectLst/>
                <a:latin typeface="Consolas" panose="020B0609020204030204" pitchFamily="49" charset="0"/>
              </a:rPr>
              <a:t>(head);</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 =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(prefer);</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after;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head[i] = after;</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54276" name="Rectangle 2"/>
          <p:cNvSpPr>
            <a:spLocks noGrp="1" noChangeArrowheads="1"/>
          </p:cNvSpPr>
          <p:nvPr>
            <p:ph type="title"/>
          </p:nvPr>
        </p:nvSpPr>
        <p:spPr>
          <a:xfrm>
            <a:off x="685800" y="269875"/>
            <a:ext cx="7772400" cy="1143000"/>
          </a:xfrm>
        </p:spPr>
        <p:txBody>
          <a:bodyPr/>
          <a:lstStyle/>
          <a:p>
            <a:r>
              <a:rPr lang="en-US" dirty="0"/>
              <a:t>Universal Application Part I</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47</a:t>
            </a:fld>
            <a:endParaRPr lang="en-US" dirty="0"/>
          </a:p>
        </p:txBody>
      </p:sp>
      <p:sp>
        <p:nvSpPr>
          <p:cNvPr id="54278" name="AutoShape 4"/>
          <p:cNvSpPr>
            <a:spLocks noChangeArrowheads="1"/>
          </p:cNvSpPr>
          <p:nvPr/>
        </p:nvSpPr>
        <p:spPr bwMode="auto">
          <a:xfrm>
            <a:off x="1500189" y="3044825"/>
            <a:ext cx="5154840" cy="423863"/>
          </a:xfrm>
          <a:prstGeom prst="wedgeRoundRectCallout">
            <a:avLst>
              <a:gd name="adj1" fmla="val 33109"/>
              <a:gd name="adj2" fmla="val 181650"/>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54279" name="Rectangle 5"/>
          <p:cNvSpPr>
            <a:spLocks noChangeArrowheads="1"/>
          </p:cNvSpPr>
          <p:nvPr/>
        </p:nvSpPr>
        <p:spPr bwMode="auto">
          <a:xfrm>
            <a:off x="3769742" y="4138613"/>
            <a:ext cx="4136007" cy="946150"/>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Head of list to which we will try to append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9EF02494-0FC2-E56C-CE9D-E43E50176A0F}"/>
              </a:ext>
            </a:extLst>
          </p:cNvPr>
          <p:cNvSpPr>
            <a:spLocks noChangeArrowheads="1"/>
          </p:cNvSpPr>
          <p:nvPr/>
        </p:nvSpPr>
        <p:spPr bwMode="auto">
          <a:xfrm>
            <a:off x="876300" y="1554163"/>
            <a:ext cx="7426325" cy="5262979"/>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Response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invoc)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ThreadID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(invoc);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max</a:t>
            </a:r>
            <a:r>
              <a:rPr lang="en-US" b="0" dirty="0">
                <a:solidFill>
                  <a:srgbClr val="D4D4D4"/>
                </a:solidFill>
                <a:effectLst/>
                <a:latin typeface="Consolas" panose="020B0609020204030204" pitchFamily="49" charset="0"/>
              </a:rPr>
              <a:t>(head);</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 =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(prefer);</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after;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head[i] = after;</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55300" name="Rectangle 2"/>
          <p:cNvSpPr>
            <a:spLocks noGrp="1" noChangeArrowheads="1"/>
          </p:cNvSpPr>
          <p:nvPr>
            <p:ph type="title"/>
          </p:nvPr>
        </p:nvSpPr>
        <p:spPr>
          <a:xfrm>
            <a:off x="685800" y="269875"/>
            <a:ext cx="7772400" cy="1143000"/>
          </a:xfrm>
        </p:spPr>
        <p:txBody>
          <a:bodyPr/>
          <a:lstStyle/>
          <a:p>
            <a:r>
              <a:rPr lang="en-US" dirty="0"/>
              <a:t>Universal Application Part I</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48</a:t>
            </a:fld>
            <a:endParaRPr lang="en-US" dirty="0"/>
          </a:p>
        </p:txBody>
      </p:sp>
      <p:sp>
        <p:nvSpPr>
          <p:cNvPr id="55302" name="AutoShape 4"/>
          <p:cNvSpPr>
            <a:spLocks noChangeArrowheads="1"/>
          </p:cNvSpPr>
          <p:nvPr/>
        </p:nvSpPr>
        <p:spPr bwMode="auto">
          <a:xfrm>
            <a:off x="1528763" y="3382963"/>
            <a:ext cx="6464300" cy="893762"/>
          </a:xfrm>
          <a:prstGeom prst="wedgeRoundRectCallout">
            <a:avLst>
              <a:gd name="adj1" fmla="val -11296"/>
              <a:gd name="adj2" fmla="val 107194"/>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55303" name="Rectangle 5"/>
          <p:cNvSpPr>
            <a:spLocks noChangeArrowheads="1"/>
          </p:cNvSpPr>
          <p:nvPr/>
        </p:nvSpPr>
        <p:spPr bwMode="auto">
          <a:xfrm>
            <a:off x="2814607" y="4858170"/>
            <a:ext cx="3600510" cy="519113"/>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Propose next node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0ABC2311-00BE-E718-6156-23EAE91E189B}"/>
              </a:ext>
            </a:extLst>
          </p:cNvPr>
          <p:cNvSpPr>
            <a:spLocks noChangeArrowheads="1"/>
          </p:cNvSpPr>
          <p:nvPr/>
        </p:nvSpPr>
        <p:spPr bwMode="auto">
          <a:xfrm>
            <a:off x="876300" y="1554163"/>
            <a:ext cx="7426325" cy="5262979"/>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Response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invoc)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ThreadID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(invoc);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max</a:t>
            </a:r>
            <a:r>
              <a:rPr lang="en-US" b="0" dirty="0">
                <a:solidFill>
                  <a:srgbClr val="D4D4D4"/>
                </a:solidFill>
                <a:effectLst/>
                <a:latin typeface="Consolas" panose="020B0609020204030204" pitchFamily="49" charset="0"/>
              </a:rPr>
              <a:t>(head);</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 =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(prefer);</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after;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head[i] = after;</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56324" name="Rectangle 2"/>
          <p:cNvSpPr>
            <a:spLocks noGrp="1" noChangeArrowheads="1"/>
          </p:cNvSpPr>
          <p:nvPr>
            <p:ph type="title"/>
          </p:nvPr>
        </p:nvSpPr>
        <p:spPr>
          <a:xfrm>
            <a:off x="685800" y="269875"/>
            <a:ext cx="7772400" cy="1143000"/>
          </a:xfrm>
        </p:spPr>
        <p:txBody>
          <a:bodyPr/>
          <a:lstStyle/>
          <a:p>
            <a:r>
              <a:rPr lang="en-US" dirty="0"/>
              <a:t>Universal Application</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49</a:t>
            </a:fld>
            <a:endParaRPr lang="en-US" dirty="0"/>
          </a:p>
        </p:txBody>
      </p:sp>
      <p:sp>
        <p:nvSpPr>
          <p:cNvPr id="56326" name="AutoShape 4"/>
          <p:cNvSpPr>
            <a:spLocks noChangeArrowheads="1"/>
          </p:cNvSpPr>
          <p:nvPr/>
        </p:nvSpPr>
        <p:spPr bwMode="auto">
          <a:xfrm>
            <a:off x="1573213" y="4151313"/>
            <a:ext cx="4014787" cy="466725"/>
          </a:xfrm>
          <a:prstGeom prst="wedgeRoundRectCallout">
            <a:avLst>
              <a:gd name="adj1" fmla="val -218"/>
              <a:gd name="adj2" fmla="val -267005"/>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56327" name="Rectangle 5"/>
          <p:cNvSpPr>
            <a:spLocks noChangeArrowheads="1"/>
          </p:cNvSpPr>
          <p:nvPr/>
        </p:nvSpPr>
        <p:spPr bwMode="auto">
          <a:xfrm>
            <a:off x="1345721" y="2481263"/>
            <a:ext cx="5908495" cy="519112"/>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Set next field to consensus winner</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2"/>
          <p:cNvSpPr>
            <a:spLocks noGrp="1" noChangeArrowheads="1"/>
          </p:cNvSpPr>
          <p:nvPr>
            <p:ph type="title"/>
          </p:nvPr>
        </p:nvSpPr>
        <p:spPr>
          <a:xfrm>
            <a:off x="685800" y="269875"/>
            <a:ext cx="7772400" cy="1143000"/>
          </a:xfrm>
        </p:spPr>
        <p:txBody>
          <a:bodyPr/>
          <a:lstStyle/>
          <a:p>
            <a:r>
              <a:rPr lang="en-US" dirty="0"/>
              <a:t>Universal Application Part I</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50</a:t>
            </a:fld>
            <a:endParaRPr lang="en-US" dirty="0"/>
          </a:p>
        </p:txBody>
      </p:sp>
      <p:sp>
        <p:nvSpPr>
          <p:cNvPr id="57350" name="AutoShape 4"/>
          <p:cNvSpPr>
            <a:spLocks noChangeArrowheads="1"/>
          </p:cNvSpPr>
          <p:nvPr/>
        </p:nvSpPr>
        <p:spPr bwMode="auto">
          <a:xfrm>
            <a:off x="1589088" y="4491038"/>
            <a:ext cx="5210175" cy="466725"/>
          </a:xfrm>
          <a:prstGeom prst="wedgeRoundRectCallout">
            <a:avLst>
              <a:gd name="adj1" fmla="val 9352"/>
              <a:gd name="adj2" fmla="val -188097"/>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3" name="Rectangle 3">
            <a:extLst>
              <a:ext uri="{FF2B5EF4-FFF2-40B4-BE49-F238E27FC236}">
                <a16:creationId xmlns:a16="http://schemas.microsoft.com/office/drawing/2014/main" id="{8493221B-6307-17E6-A902-3D7CA8850BB6}"/>
              </a:ext>
            </a:extLst>
          </p:cNvPr>
          <p:cNvSpPr>
            <a:spLocks noChangeArrowheads="1"/>
          </p:cNvSpPr>
          <p:nvPr/>
        </p:nvSpPr>
        <p:spPr bwMode="auto">
          <a:xfrm>
            <a:off x="858837" y="1595021"/>
            <a:ext cx="7426325" cy="4524315"/>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Response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invoc)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ThreadID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(invoc);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max</a:t>
            </a:r>
            <a:r>
              <a:rPr lang="en-US" b="0" dirty="0">
                <a:solidFill>
                  <a:srgbClr val="D4D4D4"/>
                </a:solidFill>
                <a:effectLst/>
                <a:latin typeface="Consolas" panose="020B0609020204030204" pitchFamily="49" charset="0"/>
              </a:rPr>
              <a:t>(head);</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 =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(prefer);</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after;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head[i] = after;</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  </a:t>
            </a:r>
          </a:p>
        </p:txBody>
      </p:sp>
      <p:sp>
        <p:nvSpPr>
          <p:cNvPr id="6" name="AutoShape 4">
            <a:extLst>
              <a:ext uri="{FF2B5EF4-FFF2-40B4-BE49-F238E27FC236}">
                <a16:creationId xmlns:a16="http://schemas.microsoft.com/office/drawing/2014/main" id="{C28DD2BB-D9B6-9650-FA90-AA3A926F24D0}"/>
              </a:ext>
            </a:extLst>
          </p:cNvPr>
          <p:cNvSpPr>
            <a:spLocks noChangeArrowheads="1"/>
          </p:cNvSpPr>
          <p:nvPr/>
        </p:nvSpPr>
        <p:spPr bwMode="auto">
          <a:xfrm>
            <a:off x="1589088" y="4491038"/>
            <a:ext cx="5210175" cy="466725"/>
          </a:xfrm>
          <a:prstGeom prst="wedgeRoundRectCallout">
            <a:avLst>
              <a:gd name="adj1" fmla="val 9352"/>
              <a:gd name="adj2" fmla="val -188097"/>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10" name="Rectangle 5">
            <a:extLst>
              <a:ext uri="{FF2B5EF4-FFF2-40B4-BE49-F238E27FC236}">
                <a16:creationId xmlns:a16="http://schemas.microsoft.com/office/drawing/2014/main" id="{E44D6B5E-0A42-AE9F-1BA6-A4B57DBC77A3}"/>
              </a:ext>
            </a:extLst>
          </p:cNvPr>
          <p:cNvSpPr>
            <a:spLocks noChangeArrowheads="1"/>
          </p:cNvSpPr>
          <p:nvPr/>
        </p:nvSpPr>
        <p:spPr bwMode="auto">
          <a:xfrm>
            <a:off x="1589088" y="2879726"/>
            <a:ext cx="5725723" cy="946150"/>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Set seq number</a:t>
            </a:r>
          </a:p>
          <a:p>
            <a:pPr algn="ctr"/>
            <a:r>
              <a:rPr lang="en-US" sz="2800" dirty="0">
                <a:solidFill>
                  <a:srgbClr val="FFFF00"/>
                </a:solidFill>
                <a:latin typeface="+mj-lt"/>
              </a:rPr>
              <a:t>(indicating node was appended)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1077DA38-40F0-9912-8726-5AA3D0AA6247}"/>
              </a:ext>
            </a:extLst>
          </p:cNvPr>
          <p:cNvSpPr>
            <a:spLocks noChangeArrowheads="1"/>
          </p:cNvSpPr>
          <p:nvPr/>
        </p:nvSpPr>
        <p:spPr bwMode="auto">
          <a:xfrm>
            <a:off x="876300" y="1554163"/>
            <a:ext cx="7426325" cy="5262979"/>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Response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invoc)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ThreadID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(invoc);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prefer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max</a:t>
            </a:r>
            <a:r>
              <a:rPr lang="en-US" b="0" dirty="0">
                <a:solidFill>
                  <a:srgbClr val="D4D4D4"/>
                </a:solidFill>
                <a:effectLst/>
                <a:latin typeface="Consolas" panose="020B0609020204030204" pitchFamily="49" charset="0"/>
              </a:rPr>
              <a:t>(head);</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 =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(prefer);</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after;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head[i] = after;</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58372" name="Rectangle 2"/>
          <p:cNvSpPr>
            <a:spLocks noGrp="1" noChangeArrowheads="1"/>
          </p:cNvSpPr>
          <p:nvPr>
            <p:ph type="title"/>
          </p:nvPr>
        </p:nvSpPr>
        <p:spPr>
          <a:xfrm>
            <a:off x="685800" y="269875"/>
            <a:ext cx="7772400" cy="1143000"/>
          </a:xfrm>
        </p:spPr>
        <p:txBody>
          <a:bodyPr/>
          <a:lstStyle/>
          <a:p>
            <a:r>
              <a:rPr lang="en-US" dirty="0"/>
              <a:t>Universal Application Part I</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51</a:t>
            </a:fld>
            <a:endParaRPr lang="en-US" dirty="0"/>
          </a:p>
        </p:txBody>
      </p:sp>
      <p:sp>
        <p:nvSpPr>
          <p:cNvPr id="58374" name="AutoShape 4"/>
          <p:cNvSpPr>
            <a:spLocks noChangeArrowheads="1"/>
          </p:cNvSpPr>
          <p:nvPr/>
        </p:nvSpPr>
        <p:spPr bwMode="auto">
          <a:xfrm>
            <a:off x="1531938" y="4859338"/>
            <a:ext cx="3249612" cy="466725"/>
          </a:xfrm>
          <a:prstGeom prst="wedgeRoundRectCallout">
            <a:avLst>
              <a:gd name="adj1" fmla="val 45995"/>
              <a:gd name="adj2" fmla="val -475852"/>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58375" name="Rectangle 5"/>
          <p:cNvSpPr>
            <a:spLocks noChangeArrowheads="1"/>
          </p:cNvSpPr>
          <p:nvPr/>
        </p:nvSpPr>
        <p:spPr bwMode="auto">
          <a:xfrm>
            <a:off x="2811464" y="1781175"/>
            <a:ext cx="4279450" cy="946150"/>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add to head array so new </a:t>
            </a:r>
          </a:p>
          <a:p>
            <a:pPr algn="ctr"/>
            <a:r>
              <a:rPr lang="en-US" sz="2800" dirty="0">
                <a:solidFill>
                  <a:srgbClr val="FFFF00"/>
                </a:solidFill>
                <a:latin typeface="+mj-lt"/>
              </a:rPr>
              <a:t>head will be found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2459" name="AutoShape 11"/>
          <p:cNvSpPr>
            <a:spLocks noChangeArrowheads="1"/>
          </p:cNvSpPr>
          <p:nvPr/>
        </p:nvSpPr>
        <p:spPr bwMode="auto">
          <a:xfrm>
            <a:off x="528638" y="3149600"/>
            <a:ext cx="912812"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ctr">
              <a:defRPr/>
            </a:pPr>
            <a:endParaRPr lang="en-US" sz="4400" b="1" dirty="0">
              <a:latin typeface="+mj-lt"/>
            </a:endParaRPr>
          </a:p>
        </p:txBody>
      </p:sp>
      <p:sp>
        <p:nvSpPr>
          <p:cNvPr id="59397" name="Rectangle 12"/>
          <p:cNvSpPr>
            <a:spLocks noGrp="1" noChangeArrowheads="1"/>
          </p:cNvSpPr>
          <p:nvPr>
            <p:ph type="title"/>
          </p:nvPr>
        </p:nvSpPr>
        <p:spPr>
          <a:xfrm>
            <a:off x="698500" y="427038"/>
            <a:ext cx="7772400" cy="1143000"/>
          </a:xfrm>
        </p:spPr>
        <p:txBody>
          <a:bodyPr/>
          <a:lstStyle/>
          <a:p>
            <a:r>
              <a:rPr lang="en-US" dirty="0"/>
              <a:t>Part 2 – Compute Response</a:t>
            </a:r>
          </a:p>
        </p:txBody>
      </p:sp>
      <p:sp>
        <p:nvSpPr>
          <p:cNvPr id="87" name="Footer Placeholder 86"/>
          <p:cNvSpPr>
            <a:spLocks noGrp="1"/>
          </p:cNvSpPr>
          <p:nvPr>
            <p:ph type="ftr" sz="quarter" idx="10"/>
          </p:nvPr>
        </p:nvSpPr>
        <p:spPr/>
        <p:txBody>
          <a:bodyPr/>
          <a:lstStyle/>
          <a:p>
            <a:pPr>
              <a:defRPr/>
            </a:pPr>
            <a:r>
              <a:rPr lang="en-US" dirty="0">
                <a:latin typeface="+mj-lt"/>
              </a:rPr>
              <a:t>Art of Multiprocessor Programming</a:t>
            </a:r>
          </a:p>
        </p:txBody>
      </p:sp>
      <p:sp>
        <p:nvSpPr>
          <p:cNvPr id="86" name="Slide Number Placeholder 85"/>
          <p:cNvSpPr>
            <a:spLocks noGrp="1"/>
          </p:cNvSpPr>
          <p:nvPr>
            <p:ph type="sldNum" sz="quarter" idx="11"/>
          </p:nvPr>
        </p:nvSpPr>
        <p:spPr/>
        <p:txBody>
          <a:bodyPr/>
          <a:lstStyle/>
          <a:p>
            <a:pPr>
              <a:defRPr/>
            </a:pPr>
            <a:fld id="{E6B53126-0003-4205-8CA0-12067C577708}" type="slidenum">
              <a:rPr lang="ar-SA" smtClean="0">
                <a:latin typeface="+mj-lt"/>
              </a:rPr>
              <a:pPr>
                <a:defRPr/>
              </a:pPr>
              <a:t>52</a:t>
            </a:fld>
            <a:endParaRPr lang="en-US" dirty="0">
              <a:latin typeface="+mj-lt"/>
            </a:endParaRPr>
          </a:p>
        </p:txBody>
      </p:sp>
      <p:sp>
        <p:nvSpPr>
          <p:cNvPr id="872461" name="AutoShape 13"/>
          <p:cNvSpPr>
            <a:spLocks noChangeArrowheads="1"/>
          </p:cNvSpPr>
          <p:nvPr/>
        </p:nvSpPr>
        <p:spPr bwMode="auto">
          <a:xfrm>
            <a:off x="4083050" y="3146425"/>
            <a:ext cx="912813"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mj-lt"/>
            </a:endParaRPr>
          </a:p>
        </p:txBody>
      </p:sp>
      <p:sp>
        <p:nvSpPr>
          <p:cNvPr id="872462" name="AutoShape 14"/>
          <p:cNvSpPr>
            <a:spLocks noChangeArrowheads="1"/>
          </p:cNvSpPr>
          <p:nvPr/>
        </p:nvSpPr>
        <p:spPr bwMode="auto">
          <a:xfrm>
            <a:off x="2900363" y="3146425"/>
            <a:ext cx="914400"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mj-lt"/>
            </a:endParaRPr>
          </a:p>
        </p:txBody>
      </p:sp>
      <p:sp>
        <p:nvSpPr>
          <p:cNvPr id="872463" name="AutoShape 15"/>
          <p:cNvSpPr>
            <a:spLocks noChangeArrowheads="1"/>
          </p:cNvSpPr>
          <p:nvPr/>
        </p:nvSpPr>
        <p:spPr bwMode="auto">
          <a:xfrm>
            <a:off x="1717675" y="3130550"/>
            <a:ext cx="912813"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ctr">
              <a:defRPr/>
            </a:pPr>
            <a:endParaRPr lang="en-US" sz="4400" b="1" dirty="0">
              <a:latin typeface="+mj-lt"/>
            </a:endParaRPr>
          </a:p>
        </p:txBody>
      </p:sp>
      <p:sp>
        <p:nvSpPr>
          <p:cNvPr id="59401" name="Line 16"/>
          <p:cNvSpPr>
            <a:spLocks noChangeShapeType="1"/>
          </p:cNvSpPr>
          <p:nvPr/>
        </p:nvSpPr>
        <p:spPr bwMode="auto">
          <a:xfrm>
            <a:off x="2630488" y="3381375"/>
            <a:ext cx="268287" cy="0"/>
          </a:xfrm>
          <a:prstGeom prst="line">
            <a:avLst/>
          </a:prstGeom>
          <a:noFill/>
          <a:ln w="76200">
            <a:solidFill>
              <a:schemeClr val="bg1">
                <a:lumMod val="95000"/>
              </a:schemeClr>
            </a:solidFill>
            <a:round/>
            <a:headEnd/>
            <a:tailEnd type="triangle" w="med" len="med"/>
          </a:ln>
        </p:spPr>
        <p:txBody>
          <a:bodyPr wrap="none" anchor="ctr"/>
          <a:lstStyle/>
          <a:p>
            <a:endParaRPr lang="en-US" dirty="0">
              <a:latin typeface="+mj-lt"/>
            </a:endParaRPr>
          </a:p>
        </p:txBody>
      </p:sp>
      <p:sp>
        <p:nvSpPr>
          <p:cNvPr id="59402" name="Line 17"/>
          <p:cNvSpPr>
            <a:spLocks noChangeShapeType="1"/>
          </p:cNvSpPr>
          <p:nvPr/>
        </p:nvSpPr>
        <p:spPr bwMode="auto">
          <a:xfrm>
            <a:off x="3814763" y="3381375"/>
            <a:ext cx="268287" cy="0"/>
          </a:xfrm>
          <a:prstGeom prst="line">
            <a:avLst/>
          </a:prstGeom>
          <a:noFill/>
          <a:ln w="76200">
            <a:solidFill>
              <a:schemeClr val="bg1">
                <a:lumMod val="95000"/>
              </a:schemeClr>
            </a:solidFill>
            <a:round/>
            <a:headEnd/>
            <a:tailEnd type="triangle" w="med" len="med"/>
          </a:ln>
        </p:spPr>
        <p:txBody>
          <a:bodyPr wrap="none" anchor="ctr"/>
          <a:lstStyle/>
          <a:p>
            <a:endParaRPr lang="en-US" dirty="0">
              <a:latin typeface="+mj-lt"/>
            </a:endParaRPr>
          </a:p>
        </p:txBody>
      </p:sp>
      <p:sp>
        <p:nvSpPr>
          <p:cNvPr id="59403" name="Line 18"/>
          <p:cNvSpPr>
            <a:spLocks noChangeShapeType="1"/>
          </p:cNvSpPr>
          <p:nvPr/>
        </p:nvSpPr>
        <p:spPr bwMode="auto">
          <a:xfrm>
            <a:off x="1447800" y="3365500"/>
            <a:ext cx="269875" cy="0"/>
          </a:xfrm>
          <a:prstGeom prst="line">
            <a:avLst/>
          </a:prstGeom>
          <a:noFill/>
          <a:ln w="76200">
            <a:solidFill>
              <a:schemeClr val="bg1">
                <a:lumMod val="95000"/>
              </a:schemeClr>
            </a:solidFill>
            <a:round/>
            <a:headEnd/>
            <a:tailEnd type="triangle" w="med" len="med"/>
          </a:ln>
        </p:spPr>
        <p:txBody>
          <a:bodyPr wrap="none" anchor="ctr"/>
          <a:lstStyle/>
          <a:p>
            <a:endParaRPr lang="en-US" dirty="0">
              <a:latin typeface="+mj-lt"/>
            </a:endParaRPr>
          </a:p>
        </p:txBody>
      </p:sp>
      <p:sp>
        <p:nvSpPr>
          <p:cNvPr id="59404" name="Text Box 20"/>
          <p:cNvSpPr txBox="1">
            <a:spLocks noChangeArrowheads="1"/>
          </p:cNvSpPr>
          <p:nvPr/>
        </p:nvSpPr>
        <p:spPr bwMode="auto">
          <a:xfrm>
            <a:off x="570476" y="3116263"/>
            <a:ext cx="729687" cy="461665"/>
          </a:xfrm>
          <a:prstGeom prst="rect">
            <a:avLst/>
          </a:prstGeom>
          <a:noFill/>
          <a:ln w="9525">
            <a:noFill/>
            <a:miter lim="800000"/>
            <a:headEnd/>
            <a:tailEnd/>
          </a:ln>
        </p:spPr>
        <p:txBody>
          <a:bodyPr wrap="none">
            <a:spAutoFit/>
          </a:bodyPr>
          <a:lstStyle/>
          <a:p>
            <a:pPr algn="r"/>
            <a:r>
              <a:rPr lang="en-US" b="1" dirty="0">
                <a:latin typeface="+mj-lt"/>
              </a:rPr>
              <a:t>null</a:t>
            </a:r>
          </a:p>
        </p:txBody>
      </p:sp>
      <p:sp>
        <p:nvSpPr>
          <p:cNvPr id="59405" name="Text Box 21"/>
          <p:cNvSpPr txBox="1">
            <a:spLocks noChangeArrowheads="1"/>
          </p:cNvSpPr>
          <p:nvPr/>
        </p:nvSpPr>
        <p:spPr bwMode="auto">
          <a:xfrm>
            <a:off x="1665288" y="3116263"/>
            <a:ext cx="1027112" cy="457200"/>
          </a:xfrm>
          <a:prstGeom prst="rect">
            <a:avLst/>
          </a:prstGeom>
          <a:noFill/>
          <a:ln w="9525">
            <a:noFill/>
            <a:miter lim="800000"/>
            <a:headEnd/>
            <a:tailEnd/>
          </a:ln>
        </p:spPr>
        <p:txBody>
          <a:bodyPr wrap="none">
            <a:spAutoFit/>
          </a:bodyPr>
          <a:lstStyle/>
          <a:p>
            <a:pPr algn="r"/>
            <a:r>
              <a:rPr lang="en-US" b="1" dirty="0">
                <a:latin typeface="+mj-lt"/>
              </a:rPr>
              <a:t>enq( )</a:t>
            </a:r>
          </a:p>
        </p:txBody>
      </p:sp>
      <p:sp>
        <p:nvSpPr>
          <p:cNvPr id="59406" name="Text Box 29"/>
          <p:cNvSpPr txBox="1">
            <a:spLocks noChangeArrowheads="1"/>
          </p:cNvSpPr>
          <p:nvPr/>
        </p:nvSpPr>
        <p:spPr bwMode="auto">
          <a:xfrm>
            <a:off x="586809" y="2722563"/>
            <a:ext cx="518091" cy="369332"/>
          </a:xfrm>
          <a:prstGeom prst="rect">
            <a:avLst/>
          </a:prstGeom>
          <a:solidFill>
            <a:schemeClr val="tx1"/>
          </a:solidFill>
          <a:ln w="9525">
            <a:noFill/>
            <a:miter lim="800000"/>
            <a:headEnd/>
            <a:tailEnd/>
          </a:ln>
        </p:spPr>
        <p:txBody>
          <a:bodyPr wrap="none">
            <a:spAutoFit/>
          </a:bodyPr>
          <a:lstStyle/>
          <a:p>
            <a:pPr algn="r"/>
            <a:r>
              <a:rPr lang="en-US" sz="1800" b="1" dirty="0">
                <a:solidFill>
                  <a:srgbClr val="FFFF00"/>
                </a:solidFill>
                <a:latin typeface="+mj-lt"/>
              </a:rPr>
              <a:t>tail</a:t>
            </a:r>
          </a:p>
        </p:txBody>
      </p:sp>
      <p:sp>
        <p:nvSpPr>
          <p:cNvPr id="872481" name="AutoShape 33"/>
          <p:cNvSpPr>
            <a:spLocks noChangeArrowheads="1"/>
          </p:cNvSpPr>
          <p:nvPr/>
        </p:nvSpPr>
        <p:spPr bwMode="auto">
          <a:xfrm>
            <a:off x="5637213" y="1576388"/>
            <a:ext cx="2066925" cy="742950"/>
          </a:xfrm>
          <a:prstGeom prst="wedgeRoundRectCallout">
            <a:avLst>
              <a:gd name="adj1" fmla="val -89940"/>
              <a:gd name="adj2" fmla="val 147222"/>
              <a:gd name="adj3" fmla="val 16667"/>
            </a:avLst>
          </a:prstGeom>
          <a:solidFill>
            <a:schemeClr val="tx1"/>
          </a:solidFill>
          <a:ln w="38100">
            <a:solidFill>
              <a:srgbClr val="FF0000"/>
            </a:solidFill>
            <a:miter lim="800000"/>
            <a:headEnd/>
            <a:tailEnd/>
          </a:ln>
        </p:spPr>
        <p:txBody>
          <a:bodyPr anchor="ctr"/>
          <a:lstStyle/>
          <a:p>
            <a:pPr algn="ctr"/>
            <a:r>
              <a:rPr lang="en-US" b="1" dirty="0">
                <a:solidFill>
                  <a:srgbClr val="FFFF00"/>
                </a:solidFill>
                <a:latin typeface="+mj-lt"/>
              </a:rPr>
              <a:t>Red’s method call </a:t>
            </a:r>
          </a:p>
        </p:txBody>
      </p:sp>
      <p:sp>
        <p:nvSpPr>
          <p:cNvPr id="872492" name="AutoShape 44"/>
          <p:cNvSpPr>
            <a:spLocks noChangeArrowheads="1"/>
          </p:cNvSpPr>
          <p:nvPr/>
        </p:nvSpPr>
        <p:spPr bwMode="auto">
          <a:xfrm>
            <a:off x="5767388" y="3149600"/>
            <a:ext cx="912812"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latin typeface="+mj-lt"/>
            </a:endParaRPr>
          </a:p>
        </p:txBody>
      </p:sp>
      <p:sp>
        <p:nvSpPr>
          <p:cNvPr id="59409" name="Text Box 45"/>
          <p:cNvSpPr txBox="1">
            <a:spLocks noChangeArrowheads="1"/>
          </p:cNvSpPr>
          <p:nvPr/>
        </p:nvSpPr>
        <p:spPr bwMode="auto">
          <a:xfrm>
            <a:off x="5058708" y="3079750"/>
            <a:ext cx="595036" cy="584775"/>
          </a:xfrm>
          <a:prstGeom prst="rect">
            <a:avLst/>
          </a:prstGeom>
          <a:noFill/>
          <a:ln w="38100" algn="ctr">
            <a:noFill/>
            <a:miter lim="800000"/>
            <a:headEnd/>
            <a:tailEnd/>
          </a:ln>
        </p:spPr>
        <p:txBody>
          <a:bodyPr wrap="none">
            <a:spAutoFit/>
          </a:bodyPr>
          <a:lstStyle/>
          <a:p>
            <a:pPr algn="ctr"/>
            <a:r>
              <a:rPr lang="en-US" sz="3200" dirty="0">
                <a:solidFill>
                  <a:schemeClr val="bg1"/>
                </a:solidFill>
                <a:latin typeface="+mj-lt"/>
              </a:rPr>
              <a:t>…</a:t>
            </a:r>
          </a:p>
        </p:txBody>
      </p:sp>
      <p:grpSp>
        <p:nvGrpSpPr>
          <p:cNvPr id="2" name="Group 46"/>
          <p:cNvGrpSpPr>
            <a:grpSpLocks/>
          </p:cNvGrpSpPr>
          <p:nvPr/>
        </p:nvGrpSpPr>
        <p:grpSpPr bwMode="auto">
          <a:xfrm>
            <a:off x="1152525" y="3683000"/>
            <a:ext cx="1993900" cy="1401763"/>
            <a:chOff x="3430" y="2851"/>
            <a:chExt cx="1388" cy="1020"/>
          </a:xfrm>
          <a:effectLst>
            <a:glow rad="139700">
              <a:schemeClr val="accent3">
                <a:satMod val="175000"/>
                <a:alpha val="40000"/>
              </a:schemeClr>
            </a:glow>
          </a:effectLst>
        </p:grpSpPr>
        <p:sp>
          <p:nvSpPr>
            <p:cNvPr id="59467" name="Rectangle 47"/>
            <p:cNvSpPr>
              <a:spLocks noChangeArrowheads="1"/>
            </p:cNvSpPr>
            <p:nvPr/>
          </p:nvSpPr>
          <p:spPr bwMode="auto">
            <a:xfrm>
              <a:off x="3430" y="2851"/>
              <a:ext cx="1388" cy="1020"/>
            </a:xfrm>
            <a:prstGeom prst="rect">
              <a:avLst/>
            </a:prstGeom>
            <a:noFill/>
            <a:ln w="9525">
              <a:noFill/>
              <a:miter lim="800000"/>
              <a:headEnd/>
              <a:tailEnd/>
            </a:ln>
          </p:spPr>
          <p:txBody>
            <a:bodyPr wrap="none" anchor="ctr"/>
            <a:lstStyle/>
            <a:p>
              <a:endParaRPr lang="en-US" dirty="0">
                <a:latin typeface="+mj-lt"/>
              </a:endParaRPr>
            </a:p>
          </p:txBody>
        </p:sp>
        <p:grpSp>
          <p:nvGrpSpPr>
            <p:cNvPr id="59468" name="Group 48"/>
            <p:cNvGrpSpPr>
              <a:grpSpLocks/>
            </p:cNvGrpSpPr>
            <p:nvPr/>
          </p:nvGrpSpPr>
          <p:grpSpPr bwMode="auto">
            <a:xfrm>
              <a:off x="3622" y="2994"/>
              <a:ext cx="912" cy="816"/>
              <a:chOff x="4290" y="2115"/>
              <a:chExt cx="912" cy="816"/>
            </a:xfrm>
          </p:grpSpPr>
          <p:sp>
            <p:nvSpPr>
              <p:cNvPr id="59469" name="Freeform 49"/>
              <p:cNvSpPr>
                <a:spLocks/>
              </p:cNvSpPr>
              <p:nvPr/>
            </p:nvSpPr>
            <p:spPr bwMode="auto">
              <a:xfrm flipH="1">
                <a:off x="4290" y="2355"/>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noFill/>
                <a:round/>
                <a:headEnd/>
                <a:tailEnd/>
              </a:ln>
            </p:spPr>
            <p:txBody>
              <a:bodyPr wrap="none" anchor="ctr"/>
              <a:lstStyle/>
              <a:p>
                <a:endParaRPr lang="en-US" dirty="0">
                  <a:latin typeface="+mj-lt"/>
                </a:endParaRPr>
              </a:p>
            </p:txBody>
          </p:sp>
          <p:sp>
            <p:nvSpPr>
              <p:cNvPr id="59470" name="Freeform 50"/>
              <p:cNvSpPr>
                <a:spLocks/>
              </p:cNvSpPr>
              <p:nvPr/>
            </p:nvSpPr>
            <p:spPr bwMode="auto">
              <a:xfrm flipH="1">
                <a:off x="4498" y="2211"/>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noFill/>
                <a:round/>
                <a:headEnd/>
                <a:tailEnd/>
              </a:ln>
            </p:spPr>
            <p:txBody>
              <a:bodyPr wrap="none" anchor="ctr"/>
              <a:lstStyle/>
              <a:p>
                <a:endParaRPr lang="en-US" dirty="0">
                  <a:latin typeface="+mj-lt"/>
                </a:endParaRPr>
              </a:p>
            </p:txBody>
          </p:sp>
          <p:sp>
            <p:nvSpPr>
              <p:cNvPr id="59471" name="Freeform 51"/>
              <p:cNvSpPr>
                <a:spLocks/>
              </p:cNvSpPr>
              <p:nvPr/>
            </p:nvSpPr>
            <p:spPr bwMode="auto">
              <a:xfrm flipH="1">
                <a:off x="4722" y="2115"/>
                <a:ext cx="144" cy="288"/>
              </a:xfrm>
              <a:custGeom>
                <a:avLst/>
                <a:gdLst>
                  <a:gd name="T0" fmla="*/ 0 w 144"/>
                  <a:gd name="T1" fmla="*/ 30 h 336"/>
                  <a:gd name="T2" fmla="*/ 96 w 144"/>
                  <a:gd name="T3" fmla="*/ 0 h 336"/>
                  <a:gd name="T4" fmla="*/ 144 w 144"/>
                  <a:gd name="T5" fmla="*/ 30 h 336"/>
                  <a:gd name="T6" fmla="*/ 144 w 144"/>
                  <a:gd name="T7" fmla="*/ 212 h 336"/>
                  <a:gd name="T8" fmla="*/ 96 w 144"/>
                  <a:gd name="T9" fmla="*/ 182 h 336"/>
                  <a:gd name="T10" fmla="*/ 96 w 144"/>
                  <a:gd name="T11" fmla="*/ 60 h 336"/>
                  <a:gd name="T12" fmla="*/ 0 w 144"/>
                  <a:gd name="T13" fmla="*/ 90 h 336"/>
                  <a:gd name="T14" fmla="*/ 0 w 144"/>
                  <a:gd name="T15" fmla="*/ 30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noFill/>
                <a:round/>
                <a:headEnd/>
                <a:tailEnd/>
              </a:ln>
            </p:spPr>
            <p:txBody>
              <a:bodyPr wrap="none" anchor="ctr"/>
              <a:lstStyle/>
              <a:p>
                <a:endParaRPr lang="en-US" dirty="0">
                  <a:latin typeface="+mj-lt"/>
                </a:endParaRPr>
              </a:p>
            </p:txBody>
          </p:sp>
          <p:sp>
            <p:nvSpPr>
              <p:cNvPr id="59472" name="Freeform 52"/>
              <p:cNvSpPr>
                <a:spLocks/>
              </p:cNvSpPr>
              <p:nvPr/>
            </p:nvSpPr>
            <p:spPr bwMode="auto">
              <a:xfrm flipH="1">
                <a:off x="4338" y="2115"/>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3300"/>
              </a:solidFill>
              <a:ln w="38100">
                <a:solidFill>
                  <a:schemeClr val="tx1"/>
                </a:solidFill>
                <a:round/>
                <a:headEnd/>
                <a:tailEnd/>
              </a:ln>
            </p:spPr>
            <p:txBody>
              <a:bodyPr wrap="none" anchor="ctr"/>
              <a:lstStyle/>
              <a:p>
                <a:endParaRPr lang="en-US" dirty="0">
                  <a:latin typeface="+mj-lt"/>
                </a:endParaRPr>
              </a:p>
            </p:txBody>
          </p:sp>
          <p:sp>
            <p:nvSpPr>
              <p:cNvPr id="59473" name="Freeform 53"/>
              <p:cNvSpPr>
                <a:spLocks/>
              </p:cNvSpPr>
              <p:nvPr/>
            </p:nvSpPr>
            <p:spPr bwMode="auto">
              <a:xfrm flipH="1">
                <a:off x="4626" y="2211"/>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3300"/>
              </a:solidFill>
              <a:ln w="38100">
                <a:solidFill>
                  <a:schemeClr val="tx1"/>
                </a:solidFill>
                <a:round/>
                <a:headEnd/>
                <a:tailEnd/>
              </a:ln>
            </p:spPr>
            <p:txBody>
              <a:bodyPr wrap="none" anchor="ctr"/>
              <a:lstStyle/>
              <a:p>
                <a:endParaRPr lang="en-US" dirty="0">
                  <a:latin typeface="+mj-lt"/>
                </a:endParaRPr>
              </a:p>
            </p:txBody>
          </p:sp>
          <p:sp>
            <p:nvSpPr>
              <p:cNvPr id="59474" name="Freeform 54"/>
              <p:cNvSpPr>
                <a:spLocks/>
              </p:cNvSpPr>
              <p:nvPr/>
            </p:nvSpPr>
            <p:spPr bwMode="auto">
              <a:xfrm flipH="1">
                <a:off x="4338" y="2451"/>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3300"/>
              </a:solidFill>
              <a:ln w="38100">
                <a:solidFill>
                  <a:schemeClr val="tx1"/>
                </a:solidFill>
                <a:round/>
                <a:headEnd/>
                <a:tailEnd/>
              </a:ln>
            </p:spPr>
            <p:txBody>
              <a:bodyPr wrap="none" anchor="ctr"/>
              <a:lstStyle/>
              <a:p>
                <a:endParaRPr lang="en-US" dirty="0">
                  <a:latin typeface="+mj-lt"/>
                </a:endParaRPr>
              </a:p>
            </p:txBody>
          </p:sp>
          <p:sp>
            <p:nvSpPr>
              <p:cNvPr id="59475" name="Freeform 55"/>
              <p:cNvSpPr>
                <a:spLocks/>
              </p:cNvSpPr>
              <p:nvPr/>
            </p:nvSpPr>
            <p:spPr bwMode="auto">
              <a:xfrm flipH="1">
                <a:off x="4626" y="2595"/>
                <a:ext cx="240" cy="336"/>
              </a:xfrm>
              <a:custGeom>
                <a:avLst/>
                <a:gdLst>
                  <a:gd name="T0" fmla="*/ 70 w 336"/>
                  <a:gd name="T1" fmla="*/ 0 h 432"/>
                  <a:gd name="T2" fmla="*/ 122 w 336"/>
                  <a:gd name="T3" fmla="*/ 45 h 432"/>
                  <a:gd name="T4" fmla="*/ 35 w 336"/>
                  <a:gd name="T5" fmla="*/ 68 h 432"/>
                  <a:gd name="T6" fmla="*/ 35 w 336"/>
                  <a:gd name="T7" fmla="*/ 203 h 432"/>
                  <a:gd name="T8" fmla="*/ 0 w 336"/>
                  <a:gd name="T9" fmla="*/ 158 h 432"/>
                  <a:gd name="T10" fmla="*/ 0 w 336"/>
                  <a:gd name="T11" fmla="*/ 23 h 432"/>
                  <a:gd name="T12" fmla="*/ 7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noFill/>
                <a:round/>
                <a:headEnd/>
                <a:tailEnd/>
              </a:ln>
            </p:spPr>
            <p:txBody>
              <a:bodyPr wrap="none" anchor="ctr"/>
              <a:lstStyle/>
              <a:p>
                <a:endParaRPr lang="en-US" dirty="0">
                  <a:latin typeface="+mj-lt"/>
                </a:endParaRPr>
              </a:p>
            </p:txBody>
          </p:sp>
          <p:sp>
            <p:nvSpPr>
              <p:cNvPr id="59476" name="Freeform 56"/>
              <p:cNvSpPr>
                <a:spLocks/>
              </p:cNvSpPr>
              <p:nvPr/>
            </p:nvSpPr>
            <p:spPr bwMode="auto">
              <a:xfrm flipH="1">
                <a:off x="4818" y="2451"/>
                <a:ext cx="240" cy="288"/>
              </a:xfrm>
              <a:custGeom>
                <a:avLst/>
                <a:gdLst>
                  <a:gd name="T0" fmla="*/ 70 w 336"/>
                  <a:gd name="T1" fmla="*/ 0 h 432"/>
                  <a:gd name="T2" fmla="*/ 122 w 336"/>
                  <a:gd name="T3" fmla="*/ 29 h 432"/>
                  <a:gd name="T4" fmla="*/ 35 w 336"/>
                  <a:gd name="T5" fmla="*/ 43 h 432"/>
                  <a:gd name="T6" fmla="*/ 35 w 336"/>
                  <a:gd name="T7" fmla="*/ 128 h 432"/>
                  <a:gd name="T8" fmla="*/ 0 w 336"/>
                  <a:gd name="T9" fmla="*/ 99 h 432"/>
                  <a:gd name="T10" fmla="*/ 0 w 336"/>
                  <a:gd name="T11" fmla="*/ 14 h 432"/>
                  <a:gd name="T12" fmla="*/ 7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noFill/>
                <a:round/>
                <a:headEnd/>
                <a:tailEnd/>
              </a:ln>
            </p:spPr>
            <p:txBody>
              <a:bodyPr wrap="none" anchor="ctr"/>
              <a:lstStyle/>
              <a:p>
                <a:endParaRPr lang="en-US" dirty="0">
                  <a:latin typeface="+mj-lt"/>
                </a:endParaRPr>
              </a:p>
            </p:txBody>
          </p:sp>
          <p:sp>
            <p:nvSpPr>
              <p:cNvPr id="59477" name="Freeform 57"/>
              <p:cNvSpPr>
                <a:spLocks/>
              </p:cNvSpPr>
              <p:nvPr/>
            </p:nvSpPr>
            <p:spPr bwMode="auto">
              <a:xfrm flipH="1">
                <a:off x="5010" y="2307"/>
                <a:ext cx="192" cy="288"/>
              </a:xfrm>
              <a:custGeom>
                <a:avLst/>
                <a:gdLst>
                  <a:gd name="T0" fmla="*/ 36 w 336"/>
                  <a:gd name="T1" fmla="*/ 0 h 432"/>
                  <a:gd name="T2" fmla="*/ 63 w 336"/>
                  <a:gd name="T3" fmla="*/ 29 h 432"/>
                  <a:gd name="T4" fmla="*/ 18 w 336"/>
                  <a:gd name="T5" fmla="*/ 43 h 432"/>
                  <a:gd name="T6" fmla="*/ 18 w 336"/>
                  <a:gd name="T7" fmla="*/ 128 h 432"/>
                  <a:gd name="T8" fmla="*/ 0 w 336"/>
                  <a:gd name="T9" fmla="*/ 99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noFill/>
                <a:round/>
                <a:headEnd/>
                <a:tailEnd/>
              </a:ln>
            </p:spPr>
            <p:txBody>
              <a:bodyPr wrap="none" anchor="ctr"/>
              <a:lstStyle/>
              <a:p>
                <a:endParaRPr lang="en-US" dirty="0">
                  <a:latin typeface="+mj-lt"/>
                </a:endParaRPr>
              </a:p>
            </p:txBody>
          </p:sp>
        </p:grpSp>
      </p:grpSp>
      <p:sp>
        <p:nvSpPr>
          <p:cNvPr id="59411" name="Line 58"/>
          <p:cNvSpPr>
            <a:spLocks noChangeShapeType="1"/>
          </p:cNvSpPr>
          <p:nvPr/>
        </p:nvSpPr>
        <p:spPr bwMode="auto">
          <a:xfrm>
            <a:off x="4999038" y="3370263"/>
            <a:ext cx="268287" cy="0"/>
          </a:xfrm>
          <a:prstGeom prst="line">
            <a:avLst/>
          </a:prstGeom>
          <a:noFill/>
          <a:ln w="76200">
            <a:solidFill>
              <a:schemeClr val="bg1">
                <a:lumMod val="95000"/>
              </a:schemeClr>
            </a:solidFill>
            <a:round/>
            <a:headEnd/>
            <a:tailEnd type="triangle" w="med" len="med"/>
          </a:ln>
        </p:spPr>
        <p:txBody>
          <a:bodyPr wrap="none" anchor="ctr"/>
          <a:lstStyle/>
          <a:p>
            <a:endParaRPr lang="en-US" dirty="0">
              <a:solidFill>
                <a:schemeClr val="bg1"/>
              </a:solidFill>
              <a:latin typeface="+mj-lt"/>
            </a:endParaRPr>
          </a:p>
        </p:txBody>
      </p:sp>
      <p:sp>
        <p:nvSpPr>
          <p:cNvPr id="59412" name="Text Box 63"/>
          <p:cNvSpPr txBox="1">
            <a:spLocks noChangeArrowheads="1"/>
          </p:cNvSpPr>
          <p:nvPr/>
        </p:nvSpPr>
        <p:spPr bwMode="auto">
          <a:xfrm>
            <a:off x="4078713" y="3033713"/>
            <a:ext cx="1391727" cy="584775"/>
          </a:xfrm>
          <a:prstGeom prst="rect">
            <a:avLst/>
          </a:prstGeom>
          <a:noFill/>
          <a:ln w="9525">
            <a:noFill/>
            <a:miter lim="800000"/>
            <a:headEnd/>
            <a:tailEnd/>
          </a:ln>
        </p:spPr>
        <p:txBody>
          <a:bodyPr wrap="none">
            <a:spAutoFit/>
          </a:bodyPr>
          <a:lstStyle/>
          <a:p>
            <a:pPr algn="r"/>
            <a:r>
              <a:rPr lang="en-US" b="1" dirty="0">
                <a:latin typeface="+mj-lt"/>
              </a:rPr>
              <a:t>deq()</a:t>
            </a:r>
            <a:r>
              <a:rPr lang="en-US" sz="3200" b="1" dirty="0">
                <a:latin typeface="+mj-lt"/>
              </a:rPr>
              <a:t>    </a:t>
            </a:r>
          </a:p>
        </p:txBody>
      </p:sp>
      <p:grpSp>
        <p:nvGrpSpPr>
          <p:cNvPr id="4" name="Group 131"/>
          <p:cNvGrpSpPr>
            <a:grpSpLocks/>
          </p:cNvGrpSpPr>
          <p:nvPr/>
        </p:nvGrpSpPr>
        <p:grpSpPr bwMode="auto">
          <a:xfrm>
            <a:off x="2951163" y="5186363"/>
            <a:ext cx="825500" cy="327025"/>
            <a:chOff x="1874" y="3357"/>
            <a:chExt cx="520" cy="206"/>
          </a:xfrm>
        </p:grpSpPr>
        <p:grpSp>
          <p:nvGrpSpPr>
            <p:cNvPr id="59454" name="Group 129"/>
            <p:cNvGrpSpPr>
              <a:grpSpLocks/>
            </p:cNvGrpSpPr>
            <p:nvPr/>
          </p:nvGrpSpPr>
          <p:grpSpPr bwMode="auto">
            <a:xfrm>
              <a:off x="1874" y="3357"/>
              <a:ext cx="508" cy="206"/>
              <a:chOff x="1874" y="3356"/>
              <a:chExt cx="508" cy="206"/>
            </a:xfrm>
          </p:grpSpPr>
          <p:sp>
            <p:nvSpPr>
              <p:cNvPr id="59456" name="Rectangle 71"/>
              <p:cNvSpPr>
                <a:spLocks noChangeArrowheads="1"/>
              </p:cNvSpPr>
              <p:nvPr/>
            </p:nvSpPr>
            <p:spPr bwMode="auto">
              <a:xfrm>
                <a:off x="1874" y="3356"/>
                <a:ext cx="130" cy="206"/>
              </a:xfrm>
              <a:prstGeom prst="rect">
                <a:avLst/>
              </a:prstGeom>
              <a:solidFill>
                <a:schemeClr val="accent1"/>
              </a:solidFill>
              <a:ln w="28575">
                <a:solidFill>
                  <a:schemeClr val="tx1"/>
                </a:solidFill>
                <a:miter lim="800000"/>
                <a:headEnd/>
                <a:tailEnd/>
              </a:ln>
            </p:spPr>
            <p:txBody>
              <a:bodyPr wrap="none" anchor="ctr"/>
              <a:lstStyle/>
              <a:p>
                <a:endParaRPr lang="en-US" dirty="0">
                  <a:latin typeface="+mj-lt"/>
                </a:endParaRPr>
              </a:p>
            </p:txBody>
          </p:sp>
          <p:sp>
            <p:nvSpPr>
              <p:cNvPr id="59457" name="Rectangle 72"/>
              <p:cNvSpPr>
                <a:spLocks noChangeArrowheads="1"/>
              </p:cNvSpPr>
              <p:nvPr/>
            </p:nvSpPr>
            <p:spPr bwMode="auto">
              <a:xfrm>
                <a:off x="2004" y="3356"/>
                <a:ext cx="130" cy="206"/>
              </a:xfrm>
              <a:prstGeom prst="rect">
                <a:avLst/>
              </a:prstGeom>
              <a:solidFill>
                <a:schemeClr val="accent1"/>
              </a:solidFill>
              <a:ln w="28575">
                <a:solidFill>
                  <a:schemeClr val="tx1"/>
                </a:solidFill>
                <a:miter lim="800000"/>
                <a:headEnd/>
                <a:tailEnd/>
              </a:ln>
            </p:spPr>
            <p:txBody>
              <a:bodyPr wrap="none" anchor="ctr"/>
              <a:lstStyle/>
              <a:p>
                <a:endParaRPr lang="en-US" dirty="0">
                  <a:latin typeface="+mj-lt"/>
                </a:endParaRPr>
              </a:p>
            </p:txBody>
          </p:sp>
          <p:sp>
            <p:nvSpPr>
              <p:cNvPr id="59458" name="Rectangle 73"/>
              <p:cNvSpPr>
                <a:spLocks noChangeArrowheads="1"/>
              </p:cNvSpPr>
              <p:nvPr/>
            </p:nvSpPr>
            <p:spPr bwMode="auto">
              <a:xfrm>
                <a:off x="2134" y="3356"/>
                <a:ext cx="129" cy="206"/>
              </a:xfrm>
              <a:prstGeom prst="rect">
                <a:avLst/>
              </a:prstGeom>
              <a:solidFill>
                <a:schemeClr val="accent1"/>
              </a:solidFill>
              <a:ln w="28575">
                <a:solidFill>
                  <a:schemeClr val="tx1"/>
                </a:solidFill>
                <a:miter lim="800000"/>
                <a:headEnd/>
                <a:tailEnd/>
              </a:ln>
            </p:spPr>
            <p:txBody>
              <a:bodyPr wrap="none" anchor="ctr"/>
              <a:lstStyle/>
              <a:p>
                <a:endParaRPr lang="en-US" dirty="0">
                  <a:latin typeface="+mj-lt"/>
                </a:endParaRPr>
              </a:p>
            </p:txBody>
          </p:sp>
          <p:sp>
            <p:nvSpPr>
              <p:cNvPr id="59459" name="Line 74"/>
              <p:cNvSpPr>
                <a:spLocks noChangeShapeType="1"/>
              </p:cNvSpPr>
              <p:nvPr/>
            </p:nvSpPr>
            <p:spPr bwMode="auto">
              <a:xfrm>
                <a:off x="2253" y="3356"/>
                <a:ext cx="129" cy="0"/>
              </a:xfrm>
              <a:prstGeom prst="line">
                <a:avLst/>
              </a:prstGeom>
              <a:noFill/>
              <a:ln w="28575">
                <a:solidFill>
                  <a:schemeClr val="tx1"/>
                </a:solidFill>
                <a:round/>
                <a:headEnd/>
                <a:tailEnd/>
              </a:ln>
            </p:spPr>
            <p:txBody>
              <a:bodyPr wrap="none" anchor="ctr"/>
              <a:lstStyle/>
              <a:p>
                <a:endParaRPr lang="en-US" dirty="0">
                  <a:latin typeface="+mj-lt"/>
                </a:endParaRPr>
              </a:p>
            </p:txBody>
          </p:sp>
          <p:sp>
            <p:nvSpPr>
              <p:cNvPr id="59460" name="Line 75"/>
              <p:cNvSpPr>
                <a:spLocks noChangeShapeType="1"/>
              </p:cNvSpPr>
              <p:nvPr/>
            </p:nvSpPr>
            <p:spPr bwMode="auto">
              <a:xfrm>
                <a:off x="2253" y="3562"/>
                <a:ext cx="129" cy="0"/>
              </a:xfrm>
              <a:prstGeom prst="line">
                <a:avLst/>
              </a:prstGeom>
              <a:noFill/>
              <a:ln w="28575">
                <a:solidFill>
                  <a:schemeClr val="tx1"/>
                </a:solidFill>
                <a:round/>
                <a:headEnd/>
                <a:tailEnd/>
              </a:ln>
            </p:spPr>
            <p:txBody>
              <a:bodyPr wrap="none" anchor="ctr"/>
              <a:lstStyle/>
              <a:p>
                <a:endParaRPr lang="en-US" dirty="0">
                  <a:latin typeface="+mj-lt"/>
                </a:endParaRPr>
              </a:p>
            </p:txBody>
          </p:sp>
          <p:grpSp>
            <p:nvGrpSpPr>
              <p:cNvPr id="59461" name="Group 79"/>
              <p:cNvGrpSpPr>
                <a:grpSpLocks/>
              </p:cNvGrpSpPr>
              <p:nvPr/>
            </p:nvGrpSpPr>
            <p:grpSpPr bwMode="auto">
              <a:xfrm>
                <a:off x="2036" y="3421"/>
                <a:ext cx="61" cy="77"/>
                <a:chOff x="3648" y="3312"/>
                <a:chExt cx="271" cy="215"/>
              </a:xfrm>
            </p:grpSpPr>
            <p:sp>
              <p:nvSpPr>
                <p:cNvPr id="59465" name="Oval 80"/>
                <p:cNvSpPr>
                  <a:spLocks noChangeArrowheads="1"/>
                </p:cNvSpPr>
                <p:nvPr/>
              </p:nvSpPr>
              <p:spPr bwMode="auto">
                <a:xfrm>
                  <a:off x="3648" y="3312"/>
                  <a:ext cx="271" cy="215"/>
                </a:xfrm>
                <a:prstGeom prst="ellipse">
                  <a:avLst/>
                </a:prstGeom>
                <a:solidFill>
                  <a:srgbClr val="FF0000"/>
                </a:solidFill>
                <a:ln w="28575">
                  <a:solidFill>
                    <a:schemeClr val="tx1"/>
                  </a:solidFill>
                  <a:round/>
                  <a:headEnd/>
                  <a:tailEnd/>
                </a:ln>
              </p:spPr>
              <p:txBody>
                <a:bodyPr wrap="none" anchor="ctr"/>
                <a:lstStyle/>
                <a:p>
                  <a:pPr algn="r"/>
                  <a:endParaRPr lang="en-US" sz="4400" u="sng" dirty="0">
                    <a:latin typeface="+mj-lt"/>
                  </a:endParaRPr>
                </a:p>
              </p:txBody>
            </p:sp>
            <p:sp>
              <p:nvSpPr>
                <p:cNvPr id="59466" name="Oval 81"/>
                <p:cNvSpPr>
                  <a:spLocks noChangeArrowheads="1"/>
                </p:cNvSpPr>
                <p:nvPr/>
              </p:nvSpPr>
              <p:spPr bwMode="auto">
                <a:xfrm>
                  <a:off x="3802" y="3350"/>
                  <a:ext cx="71" cy="60"/>
                </a:xfrm>
                <a:prstGeom prst="ellipse">
                  <a:avLst/>
                </a:prstGeom>
                <a:solidFill>
                  <a:srgbClr val="FF7C80"/>
                </a:solidFill>
                <a:ln w="28575">
                  <a:solidFill>
                    <a:schemeClr val="tx1"/>
                  </a:solidFill>
                  <a:round/>
                  <a:headEnd/>
                  <a:tailEnd/>
                </a:ln>
              </p:spPr>
              <p:txBody>
                <a:bodyPr wrap="none" anchor="ctr"/>
                <a:lstStyle/>
                <a:p>
                  <a:endParaRPr lang="en-US" dirty="0">
                    <a:latin typeface="+mj-lt"/>
                  </a:endParaRPr>
                </a:p>
              </p:txBody>
            </p:sp>
          </p:grpSp>
          <p:grpSp>
            <p:nvGrpSpPr>
              <p:cNvPr id="59462" name="Group 82"/>
              <p:cNvGrpSpPr>
                <a:grpSpLocks/>
              </p:cNvGrpSpPr>
              <p:nvPr/>
            </p:nvGrpSpPr>
            <p:grpSpPr bwMode="auto">
              <a:xfrm>
                <a:off x="1906" y="3425"/>
                <a:ext cx="62" cy="77"/>
                <a:chOff x="1872" y="2352"/>
                <a:chExt cx="271" cy="215"/>
              </a:xfrm>
            </p:grpSpPr>
            <p:sp>
              <p:nvSpPr>
                <p:cNvPr id="59463" name="Oval 83"/>
                <p:cNvSpPr>
                  <a:spLocks noChangeArrowheads="1"/>
                </p:cNvSpPr>
                <p:nvPr/>
              </p:nvSpPr>
              <p:spPr bwMode="auto">
                <a:xfrm>
                  <a:off x="1872" y="2352"/>
                  <a:ext cx="271" cy="215"/>
                </a:xfrm>
                <a:prstGeom prst="ellipse">
                  <a:avLst/>
                </a:prstGeom>
                <a:solidFill>
                  <a:srgbClr val="FFFF00"/>
                </a:solidFill>
                <a:ln w="28575">
                  <a:solidFill>
                    <a:schemeClr val="tx1"/>
                  </a:solidFill>
                  <a:round/>
                  <a:headEnd/>
                  <a:tailEnd/>
                </a:ln>
              </p:spPr>
              <p:txBody>
                <a:bodyPr wrap="none" anchor="ctr"/>
                <a:lstStyle/>
                <a:p>
                  <a:pPr algn="r"/>
                  <a:endParaRPr lang="en-US" sz="4400" u="sng" dirty="0">
                    <a:latin typeface="+mj-lt"/>
                  </a:endParaRPr>
                </a:p>
              </p:txBody>
            </p:sp>
            <p:sp>
              <p:nvSpPr>
                <p:cNvPr id="59464" name="Oval 84"/>
                <p:cNvSpPr>
                  <a:spLocks noChangeArrowheads="1"/>
                </p:cNvSpPr>
                <p:nvPr/>
              </p:nvSpPr>
              <p:spPr bwMode="auto">
                <a:xfrm>
                  <a:off x="2026" y="2390"/>
                  <a:ext cx="71" cy="60"/>
                </a:xfrm>
                <a:prstGeom prst="ellipse">
                  <a:avLst/>
                </a:prstGeom>
                <a:solidFill>
                  <a:schemeClr val="bg1"/>
                </a:solidFill>
                <a:ln w="28575">
                  <a:solidFill>
                    <a:schemeClr val="tx1"/>
                  </a:solidFill>
                  <a:round/>
                  <a:headEnd/>
                  <a:tailEnd/>
                </a:ln>
              </p:spPr>
              <p:txBody>
                <a:bodyPr wrap="none" anchor="ctr"/>
                <a:lstStyle/>
                <a:p>
                  <a:endParaRPr lang="en-US" dirty="0">
                    <a:latin typeface="+mj-lt"/>
                  </a:endParaRPr>
                </a:p>
              </p:txBody>
            </p:sp>
          </p:grpSp>
        </p:grpSp>
        <p:sp>
          <p:nvSpPr>
            <p:cNvPr id="59455" name="Rectangle 85"/>
            <p:cNvSpPr>
              <a:spLocks noChangeArrowheads="1"/>
            </p:cNvSpPr>
            <p:nvPr/>
          </p:nvSpPr>
          <p:spPr bwMode="auto">
            <a:xfrm>
              <a:off x="2264" y="3357"/>
              <a:ext cx="130" cy="206"/>
            </a:xfrm>
            <a:prstGeom prst="rect">
              <a:avLst/>
            </a:prstGeom>
            <a:solidFill>
              <a:schemeClr val="accent1"/>
            </a:solidFill>
            <a:ln w="28575">
              <a:solidFill>
                <a:schemeClr val="tx1"/>
              </a:solidFill>
              <a:miter lim="800000"/>
              <a:headEnd/>
              <a:tailEnd/>
            </a:ln>
          </p:spPr>
          <p:txBody>
            <a:bodyPr wrap="none" anchor="ctr"/>
            <a:lstStyle/>
            <a:p>
              <a:endParaRPr lang="en-US" dirty="0">
                <a:latin typeface="+mj-lt"/>
              </a:endParaRPr>
            </a:p>
          </p:txBody>
        </p:sp>
      </p:grpSp>
      <p:sp>
        <p:nvSpPr>
          <p:cNvPr id="59414" name="Text Box 90"/>
          <p:cNvSpPr txBox="1">
            <a:spLocks noChangeArrowheads="1"/>
          </p:cNvSpPr>
          <p:nvPr/>
        </p:nvSpPr>
        <p:spPr bwMode="auto">
          <a:xfrm>
            <a:off x="2835275" y="3119438"/>
            <a:ext cx="1027113" cy="457200"/>
          </a:xfrm>
          <a:prstGeom prst="rect">
            <a:avLst/>
          </a:prstGeom>
          <a:noFill/>
          <a:ln w="9525">
            <a:noFill/>
            <a:miter lim="800000"/>
            <a:headEnd/>
            <a:tailEnd/>
          </a:ln>
        </p:spPr>
        <p:txBody>
          <a:bodyPr wrap="none">
            <a:spAutoFit/>
          </a:bodyPr>
          <a:lstStyle/>
          <a:p>
            <a:pPr algn="r"/>
            <a:r>
              <a:rPr lang="en-US" b="1" dirty="0">
                <a:latin typeface="+mj-lt"/>
              </a:rPr>
              <a:t>enq( )</a:t>
            </a:r>
          </a:p>
        </p:txBody>
      </p:sp>
      <p:grpSp>
        <p:nvGrpSpPr>
          <p:cNvPr id="8" name="Group 128"/>
          <p:cNvGrpSpPr>
            <a:grpSpLocks/>
          </p:cNvGrpSpPr>
          <p:nvPr/>
        </p:nvGrpSpPr>
        <p:grpSpPr bwMode="auto">
          <a:xfrm>
            <a:off x="1801813" y="5184775"/>
            <a:ext cx="825500" cy="328613"/>
            <a:chOff x="1152" y="3349"/>
            <a:chExt cx="520" cy="207"/>
          </a:xfrm>
        </p:grpSpPr>
        <p:sp>
          <p:nvSpPr>
            <p:cNvPr id="59445" name="Rectangle 91"/>
            <p:cNvSpPr>
              <a:spLocks noChangeArrowheads="1"/>
            </p:cNvSpPr>
            <p:nvPr/>
          </p:nvSpPr>
          <p:spPr bwMode="auto">
            <a:xfrm>
              <a:off x="1152" y="3349"/>
              <a:ext cx="130" cy="206"/>
            </a:xfrm>
            <a:prstGeom prst="rect">
              <a:avLst/>
            </a:prstGeom>
            <a:solidFill>
              <a:schemeClr val="accent1"/>
            </a:solidFill>
            <a:ln w="28575">
              <a:solidFill>
                <a:schemeClr val="tx1"/>
              </a:solidFill>
              <a:miter lim="800000"/>
              <a:headEnd/>
              <a:tailEnd/>
            </a:ln>
          </p:spPr>
          <p:txBody>
            <a:bodyPr wrap="none" anchor="ctr"/>
            <a:lstStyle/>
            <a:p>
              <a:endParaRPr lang="en-US" dirty="0">
                <a:latin typeface="+mj-lt"/>
              </a:endParaRPr>
            </a:p>
          </p:txBody>
        </p:sp>
        <p:sp>
          <p:nvSpPr>
            <p:cNvPr id="59446" name="Rectangle 92"/>
            <p:cNvSpPr>
              <a:spLocks noChangeArrowheads="1"/>
            </p:cNvSpPr>
            <p:nvPr/>
          </p:nvSpPr>
          <p:spPr bwMode="auto">
            <a:xfrm>
              <a:off x="1282" y="3349"/>
              <a:ext cx="130" cy="206"/>
            </a:xfrm>
            <a:prstGeom prst="rect">
              <a:avLst/>
            </a:prstGeom>
            <a:solidFill>
              <a:schemeClr val="accent1"/>
            </a:solidFill>
            <a:ln w="28575">
              <a:solidFill>
                <a:schemeClr val="tx1"/>
              </a:solidFill>
              <a:miter lim="800000"/>
              <a:headEnd/>
              <a:tailEnd/>
            </a:ln>
          </p:spPr>
          <p:txBody>
            <a:bodyPr wrap="none" anchor="ctr"/>
            <a:lstStyle/>
            <a:p>
              <a:endParaRPr lang="en-US" dirty="0">
                <a:latin typeface="+mj-lt"/>
              </a:endParaRPr>
            </a:p>
          </p:txBody>
        </p:sp>
        <p:sp>
          <p:nvSpPr>
            <p:cNvPr id="59447" name="Rectangle 93"/>
            <p:cNvSpPr>
              <a:spLocks noChangeArrowheads="1"/>
            </p:cNvSpPr>
            <p:nvPr/>
          </p:nvSpPr>
          <p:spPr bwMode="auto">
            <a:xfrm>
              <a:off x="1412" y="3349"/>
              <a:ext cx="129" cy="206"/>
            </a:xfrm>
            <a:prstGeom prst="rect">
              <a:avLst/>
            </a:prstGeom>
            <a:solidFill>
              <a:schemeClr val="accent1"/>
            </a:solidFill>
            <a:ln w="28575">
              <a:solidFill>
                <a:schemeClr val="tx1"/>
              </a:solidFill>
              <a:miter lim="800000"/>
              <a:headEnd/>
              <a:tailEnd/>
            </a:ln>
          </p:spPr>
          <p:txBody>
            <a:bodyPr wrap="none" anchor="ctr"/>
            <a:lstStyle/>
            <a:p>
              <a:endParaRPr lang="en-US" dirty="0">
                <a:latin typeface="+mj-lt"/>
              </a:endParaRPr>
            </a:p>
          </p:txBody>
        </p:sp>
        <p:sp>
          <p:nvSpPr>
            <p:cNvPr id="59448" name="Line 94"/>
            <p:cNvSpPr>
              <a:spLocks noChangeShapeType="1"/>
            </p:cNvSpPr>
            <p:nvPr/>
          </p:nvSpPr>
          <p:spPr bwMode="auto">
            <a:xfrm>
              <a:off x="1531" y="3349"/>
              <a:ext cx="129" cy="0"/>
            </a:xfrm>
            <a:prstGeom prst="line">
              <a:avLst/>
            </a:prstGeom>
            <a:noFill/>
            <a:ln w="28575">
              <a:solidFill>
                <a:schemeClr val="tx1"/>
              </a:solidFill>
              <a:round/>
              <a:headEnd/>
              <a:tailEnd/>
            </a:ln>
          </p:spPr>
          <p:txBody>
            <a:bodyPr wrap="none" anchor="ctr"/>
            <a:lstStyle/>
            <a:p>
              <a:endParaRPr lang="en-US" dirty="0">
                <a:latin typeface="+mj-lt"/>
              </a:endParaRPr>
            </a:p>
          </p:txBody>
        </p:sp>
        <p:sp>
          <p:nvSpPr>
            <p:cNvPr id="59449" name="Line 95"/>
            <p:cNvSpPr>
              <a:spLocks noChangeShapeType="1"/>
            </p:cNvSpPr>
            <p:nvPr/>
          </p:nvSpPr>
          <p:spPr bwMode="auto">
            <a:xfrm>
              <a:off x="1531" y="3555"/>
              <a:ext cx="129" cy="0"/>
            </a:xfrm>
            <a:prstGeom prst="line">
              <a:avLst/>
            </a:prstGeom>
            <a:noFill/>
            <a:ln w="28575">
              <a:solidFill>
                <a:schemeClr val="tx1"/>
              </a:solidFill>
              <a:round/>
              <a:headEnd/>
              <a:tailEnd/>
            </a:ln>
          </p:spPr>
          <p:txBody>
            <a:bodyPr wrap="none" anchor="ctr"/>
            <a:lstStyle/>
            <a:p>
              <a:endParaRPr lang="en-US" dirty="0">
                <a:latin typeface="+mj-lt"/>
              </a:endParaRPr>
            </a:p>
          </p:txBody>
        </p:sp>
        <p:grpSp>
          <p:nvGrpSpPr>
            <p:cNvPr id="59450" name="Group 99"/>
            <p:cNvGrpSpPr>
              <a:grpSpLocks/>
            </p:cNvGrpSpPr>
            <p:nvPr/>
          </p:nvGrpSpPr>
          <p:grpSpPr bwMode="auto">
            <a:xfrm>
              <a:off x="1184" y="3418"/>
              <a:ext cx="62" cy="77"/>
              <a:chOff x="1872" y="2352"/>
              <a:chExt cx="271" cy="215"/>
            </a:xfrm>
          </p:grpSpPr>
          <p:sp>
            <p:nvSpPr>
              <p:cNvPr id="59452" name="Oval 100"/>
              <p:cNvSpPr>
                <a:spLocks noChangeArrowheads="1"/>
              </p:cNvSpPr>
              <p:nvPr/>
            </p:nvSpPr>
            <p:spPr bwMode="auto">
              <a:xfrm>
                <a:off x="1872" y="2352"/>
                <a:ext cx="271" cy="215"/>
              </a:xfrm>
              <a:prstGeom prst="ellipse">
                <a:avLst/>
              </a:prstGeom>
              <a:solidFill>
                <a:srgbClr val="FFFF00"/>
              </a:solidFill>
              <a:ln w="28575">
                <a:solidFill>
                  <a:schemeClr val="tx1"/>
                </a:solidFill>
                <a:round/>
                <a:headEnd/>
                <a:tailEnd/>
              </a:ln>
            </p:spPr>
            <p:txBody>
              <a:bodyPr wrap="none" anchor="ctr"/>
              <a:lstStyle/>
              <a:p>
                <a:pPr algn="r"/>
                <a:endParaRPr lang="en-US" sz="4400" u="sng" dirty="0">
                  <a:latin typeface="+mj-lt"/>
                </a:endParaRPr>
              </a:p>
            </p:txBody>
          </p:sp>
          <p:sp>
            <p:nvSpPr>
              <p:cNvPr id="59453" name="Oval 101"/>
              <p:cNvSpPr>
                <a:spLocks noChangeArrowheads="1"/>
              </p:cNvSpPr>
              <p:nvPr/>
            </p:nvSpPr>
            <p:spPr bwMode="auto">
              <a:xfrm>
                <a:off x="2026" y="2390"/>
                <a:ext cx="71" cy="60"/>
              </a:xfrm>
              <a:prstGeom prst="ellipse">
                <a:avLst/>
              </a:prstGeom>
              <a:solidFill>
                <a:schemeClr val="bg1"/>
              </a:solidFill>
              <a:ln w="28575">
                <a:solidFill>
                  <a:schemeClr val="tx1"/>
                </a:solidFill>
                <a:round/>
                <a:headEnd/>
                <a:tailEnd/>
              </a:ln>
            </p:spPr>
            <p:txBody>
              <a:bodyPr wrap="none" anchor="ctr"/>
              <a:lstStyle/>
              <a:p>
                <a:endParaRPr lang="en-US" dirty="0">
                  <a:latin typeface="+mj-lt"/>
                </a:endParaRPr>
              </a:p>
            </p:txBody>
          </p:sp>
        </p:grpSp>
        <p:sp>
          <p:nvSpPr>
            <p:cNvPr id="59451" name="Rectangle 102"/>
            <p:cNvSpPr>
              <a:spLocks noChangeArrowheads="1"/>
            </p:cNvSpPr>
            <p:nvPr/>
          </p:nvSpPr>
          <p:spPr bwMode="auto">
            <a:xfrm>
              <a:off x="1542" y="3350"/>
              <a:ext cx="130" cy="206"/>
            </a:xfrm>
            <a:prstGeom prst="rect">
              <a:avLst/>
            </a:prstGeom>
            <a:solidFill>
              <a:schemeClr val="accent1"/>
            </a:solidFill>
            <a:ln w="28575">
              <a:solidFill>
                <a:schemeClr val="tx1"/>
              </a:solidFill>
              <a:miter lim="800000"/>
              <a:headEnd/>
              <a:tailEnd/>
            </a:ln>
          </p:spPr>
          <p:txBody>
            <a:bodyPr wrap="none" anchor="ctr"/>
            <a:lstStyle/>
            <a:p>
              <a:endParaRPr lang="en-US" dirty="0">
                <a:latin typeface="+mj-lt"/>
              </a:endParaRPr>
            </a:p>
          </p:txBody>
        </p:sp>
      </p:grpSp>
      <p:grpSp>
        <p:nvGrpSpPr>
          <p:cNvPr id="10" name="Group 127"/>
          <p:cNvGrpSpPr>
            <a:grpSpLocks/>
          </p:cNvGrpSpPr>
          <p:nvPr/>
        </p:nvGrpSpPr>
        <p:grpSpPr bwMode="auto">
          <a:xfrm>
            <a:off x="654050" y="5184775"/>
            <a:ext cx="825500" cy="328613"/>
            <a:chOff x="412" y="3352"/>
            <a:chExt cx="520" cy="207"/>
          </a:xfrm>
        </p:grpSpPr>
        <p:sp>
          <p:nvSpPr>
            <p:cNvPr id="59439" name="Rectangle 103"/>
            <p:cNvSpPr>
              <a:spLocks noChangeArrowheads="1"/>
            </p:cNvSpPr>
            <p:nvPr/>
          </p:nvSpPr>
          <p:spPr bwMode="auto">
            <a:xfrm>
              <a:off x="412" y="3352"/>
              <a:ext cx="130" cy="206"/>
            </a:xfrm>
            <a:prstGeom prst="rect">
              <a:avLst/>
            </a:prstGeom>
            <a:solidFill>
              <a:schemeClr val="accent1"/>
            </a:solidFill>
            <a:ln w="28575">
              <a:solidFill>
                <a:schemeClr val="tx1"/>
              </a:solidFill>
              <a:miter lim="800000"/>
              <a:headEnd/>
              <a:tailEnd/>
            </a:ln>
          </p:spPr>
          <p:txBody>
            <a:bodyPr wrap="none" anchor="ctr"/>
            <a:lstStyle/>
            <a:p>
              <a:endParaRPr lang="en-US" dirty="0">
                <a:latin typeface="+mj-lt"/>
              </a:endParaRPr>
            </a:p>
          </p:txBody>
        </p:sp>
        <p:sp>
          <p:nvSpPr>
            <p:cNvPr id="59440" name="Rectangle 104"/>
            <p:cNvSpPr>
              <a:spLocks noChangeArrowheads="1"/>
            </p:cNvSpPr>
            <p:nvPr/>
          </p:nvSpPr>
          <p:spPr bwMode="auto">
            <a:xfrm>
              <a:off x="542" y="3352"/>
              <a:ext cx="130" cy="206"/>
            </a:xfrm>
            <a:prstGeom prst="rect">
              <a:avLst/>
            </a:prstGeom>
            <a:solidFill>
              <a:schemeClr val="accent1"/>
            </a:solidFill>
            <a:ln w="28575">
              <a:solidFill>
                <a:schemeClr val="tx1"/>
              </a:solidFill>
              <a:miter lim="800000"/>
              <a:headEnd/>
              <a:tailEnd/>
            </a:ln>
          </p:spPr>
          <p:txBody>
            <a:bodyPr wrap="none" anchor="ctr"/>
            <a:lstStyle/>
            <a:p>
              <a:endParaRPr lang="en-US" dirty="0">
                <a:latin typeface="+mj-lt"/>
              </a:endParaRPr>
            </a:p>
          </p:txBody>
        </p:sp>
        <p:sp>
          <p:nvSpPr>
            <p:cNvPr id="59441" name="Rectangle 105"/>
            <p:cNvSpPr>
              <a:spLocks noChangeArrowheads="1"/>
            </p:cNvSpPr>
            <p:nvPr/>
          </p:nvSpPr>
          <p:spPr bwMode="auto">
            <a:xfrm>
              <a:off x="672" y="3352"/>
              <a:ext cx="129" cy="206"/>
            </a:xfrm>
            <a:prstGeom prst="rect">
              <a:avLst/>
            </a:prstGeom>
            <a:solidFill>
              <a:schemeClr val="accent1"/>
            </a:solidFill>
            <a:ln w="28575">
              <a:solidFill>
                <a:schemeClr val="tx1"/>
              </a:solidFill>
              <a:miter lim="800000"/>
              <a:headEnd/>
              <a:tailEnd/>
            </a:ln>
          </p:spPr>
          <p:txBody>
            <a:bodyPr wrap="none" anchor="ctr"/>
            <a:lstStyle/>
            <a:p>
              <a:endParaRPr lang="en-US" dirty="0">
                <a:latin typeface="+mj-lt"/>
              </a:endParaRPr>
            </a:p>
          </p:txBody>
        </p:sp>
        <p:sp>
          <p:nvSpPr>
            <p:cNvPr id="59442" name="Line 106"/>
            <p:cNvSpPr>
              <a:spLocks noChangeShapeType="1"/>
            </p:cNvSpPr>
            <p:nvPr/>
          </p:nvSpPr>
          <p:spPr bwMode="auto">
            <a:xfrm>
              <a:off x="791" y="3352"/>
              <a:ext cx="129" cy="0"/>
            </a:xfrm>
            <a:prstGeom prst="line">
              <a:avLst/>
            </a:prstGeom>
            <a:noFill/>
            <a:ln w="28575">
              <a:solidFill>
                <a:schemeClr val="tx1"/>
              </a:solidFill>
              <a:round/>
              <a:headEnd/>
              <a:tailEnd/>
            </a:ln>
          </p:spPr>
          <p:txBody>
            <a:bodyPr wrap="none" anchor="ctr"/>
            <a:lstStyle/>
            <a:p>
              <a:endParaRPr lang="en-US" dirty="0">
                <a:latin typeface="+mj-lt"/>
              </a:endParaRPr>
            </a:p>
          </p:txBody>
        </p:sp>
        <p:sp>
          <p:nvSpPr>
            <p:cNvPr id="59443" name="Line 107"/>
            <p:cNvSpPr>
              <a:spLocks noChangeShapeType="1"/>
            </p:cNvSpPr>
            <p:nvPr/>
          </p:nvSpPr>
          <p:spPr bwMode="auto">
            <a:xfrm>
              <a:off x="791" y="3558"/>
              <a:ext cx="129" cy="0"/>
            </a:xfrm>
            <a:prstGeom prst="line">
              <a:avLst/>
            </a:prstGeom>
            <a:noFill/>
            <a:ln w="28575">
              <a:solidFill>
                <a:schemeClr val="tx1"/>
              </a:solidFill>
              <a:round/>
              <a:headEnd/>
              <a:tailEnd/>
            </a:ln>
          </p:spPr>
          <p:txBody>
            <a:bodyPr wrap="none" anchor="ctr"/>
            <a:lstStyle/>
            <a:p>
              <a:endParaRPr lang="en-US" dirty="0">
                <a:latin typeface="+mj-lt"/>
              </a:endParaRPr>
            </a:p>
          </p:txBody>
        </p:sp>
        <p:sp>
          <p:nvSpPr>
            <p:cNvPr id="59444" name="Rectangle 114"/>
            <p:cNvSpPr>
              <a:spLocks noChangeArrowheads="1"/>
            </p:cNvSpPr>
            <p:nvPr/>
          </p:nvSpPr>
          <p:spPr bwMode="auto">
            <a:xfrm>
              <a:off x="802" y="3353"/>
              <a:ext cx="130" cy="206"/>
            </a:xfrm>
            <a:prstGeom prst="rect">
              <a:avLst/>
            </a:prstGeom>
            <a:solidFill>
              <a:schemeClr val="accent1"/>
            </a:solidFill>
            <a:ln w="28575">
              <a:solidFill>
                <a:schemeClr val="tx1"/>
              </a:solidFill>
              <a:miter lim="800000"/>
              <a:headEnd/>
              <a:tailEnd/>
            </a:ln>
          </p:spPr>
          <p:txBody>
            <a:bodyPr wrap="none" anchor="ctr"/>
            <a:lstStyle/>
            <a:p>
              <a:endParaRPr lang="en-US" dirty="0">
                <a:latin typeface="+mj-lt"/>
              </a:endParaRPr>
            </a:p>
          </p:txBody>
        </p:sp>
      </p:grpSp>
      <p:grpSp>
        <p:nvGrpSpPr>
          <p:cNvPr id="11" name="Group 130"/>
          <p:cNvGrpSpPr>
            <a:grpSpLocks/>
          </p:cNvGrpSpPr>
          <p:nvPr/>
        </p:nvGrpSpPr>
        <p:grpSpPr bwMode="auto">
          <a:xfrm>
            <a:off x="4100513" y="5184775"/>
            <a:ext cx="825500" cy="328613"/>
            <a:chOff x="2583" y="3340"/>
            <a:chExt cx="520" cy="207"/>
          </a:xfrm>
        </p:grpSpPr>
        <p:sp>
          <p:nvSpPr>
            <p:cNvPr id="59430" name="Rectangle 115"/>
            <p:cNvSpPr>
              <a:spLocks noChangeArrowheads="1"/>
            </p:cNvSpPr>
            <p:nvPr/>
          </p:nvSpPr>
          <p:spPr bwMode="auto">
            <a:xfrm>
              <a:off x="2583" y="3340"/>
              <a:ext cx="130" cy="206"/>
            </a:xfrm>
            <a:prstGeom prst="rect">
              <a:avLst/>
            </a:prstGeom>
            <a:solidFill>
              <a:schemeClr val="accent1"/>
            </a:solidFill>
            <a:ln w="28575">
              <a:solidFill>
                <a:schemeClr val="tx1"/>
              </a:solidFill>
              <a:miter lim="800000"/>
              <a:headEnd/>
              <a:tailEnd/>
            </a:ln>
          </p:spPr>
          <p:txBody>
            <a:bodyPr wrap="none" anchor="ctr"/>
            <a:lstStyle/>
            <a:p>
              <a:endParaRPr lang="en-US" dirty="0">
                <a:latin typeface="+mj-lt"/>
              </a:endParaRPr>
            </a:p>
          </p:txBody>
        </p:sp>
        <p:sp>
          <p:nvSpPr>
            <p:cNvPr id="59431" name="Rectangle 116"/>
            <p:cNvSpPr>
              <a:spLocks noChangeArrowheads="1"/>
            </p:cNvSpPr>
            <p:nvPr/>
          </p:nvSpPr>
          <p:spPr bwMode="auto">
            <a:xfrm>
              <a:off x="2713" y="3340"/>
              <a:ext cx="130" cy="206"/>
            </a:xfrm>
            <a:prstGeom prst="rect">
              <a:avLst/>
            </a:prstGeom>
            <a:solidFill>
              <a:schemeClr val="accent1"/>
            </a:solidFill>
            <a:ln w="28575">
              <a:solidFill>
                <a:schemeClr val="tx1"/>
              </a:solidFill>
              <a:miter lim="800000"/>
              <a:headEnd/>
              <a:tailEnd/>
            </a:ln>
          </p:spPr>
          <p:txBody>
            <a:bodyPr wrap="none" anchor="ctr"/>
            <a:lstStyle/>
            <a:p>
              <a:endParaRPr lang="en-US" dirty="0">
                <a:latin typeface="+mj-lt"/>
              </a:endParaRPr>
            </a:p>
          </p:txBody>
        </p:sp>
        <p:sp>
          <p:nvSpPr>
            <p:cNvPr id="59432" name="Rectangle 117"/>
            <p:cNvSpPr>
              <a:spLocks noChangeArrowheads="1"/>
            </p:cNvSpPr>
            <p:nvPr/>
          </p:nvSpPr>
          <p:spPr bwMode="auto">
            <a:xfrm>
              <a:off x="2843" y="3340"/>
              <a:ext cx="129" cy="206"/>
            </a:xfrm>
            <a:prstGeom prst="rect">
              <a:avLst/>
            </a:prstGeom>
            <a:solidFill>
              <a:schemeClr val="accent1"/>
            </a:solidFill>
            <a:ln w="28575">
              <a:solidFill>
                <a:schemeClr val="tx1"/>
              </a:solidFill>
              <a:miter lim="800000"/>
              <a:headEnd/>
              <a:tailEnd/>
            </a:ln>
          </p:spPr>
          <p:txBody>
            <a:bodyPr wrap="none" anchor="ctr"/>
            <a:lstStyle/>
            <a:p>
              <a:endParaRPr lang="en-US" dirty="0">
                <a:latin typeface="+mj-lt"/>
              </a:endParaRPr>
            </a:p>
          </p:txBody>
        </p:sp>
        <p:sp>
          <p:nvSpPr>
            <p:cNvPr id="59433" name="Line 118"/>
            <p:cNvSpPr>
              <a:spLocks noChangeShapeType="1"/>
            </p:cNvSpPr>
            <p:nvPr/>
          </p:nvSpPr>
          <p:spPr bwMode="auto">
            <a:xfrm>
              <a:off x="2962" y="3340"/>
              <a:ext cx="129" cy="0"/>
            </a:xfrm>
            <a:prstGeom prst="line">
              <a:avLst/>
            </a:prstGeom>
            <a:noFill/>
            <a:ln w="28575">
              <a:solidFill>
                <a:schemeClr val="tx1"/>
              </a:solidFill>
              <a:round/>
              <a:headEnd/>
              <a:tailEnd/>
            </a:ln>
          </p:spPr>
          <p:txBody>
            <a:bodyPr wrap="none" anchor="ctr"/>
            <a:lstStyle/>
            <a:p>
              <a:endParaRPr lang="en-US" dirty="0">
                <a:latin typeface="+mj-lt"/>
              </a:endParaRPr>
            </a:p>
          </p:txBody>
        </p:sp>
        <p:sp>
          <p:nvSpPr>
            <p:cNvPr id="59434" name="Line 119"/>
            <p:cNvSpPr>
              <a:spLocks noChangeShapeType="1"/>
            </p:cNvSpPr>
            <p:nvPr/>
          </p:nvSpPr>
          <p:spPr bwMode="auto">
            <a:xfrm>
              <a:off x="2962" y="3546"/>
              <a:ext cx="129" cy="0"/>
            </a:xfrm>
            <a:prstGeom prst="line">
              <a:avLst/>
            </a:prstGeom>
            <a:noFill/>
            <a:ln w="28575">
              <a:solidFill>
                <a:schemeClr val="tx1"/>
              </a:solidFill>
              <a:round/>
              <a:headEnd/>
              <a:tailEnd/>
            </a:ln>
          </p:spPr>
          <p:txBody>
            <a:bodyPr wrap="none" anchor="ctr"/>
            <a:lstStyle/>
            <a:p>
              <a:endParaRPr lang="en-US" dirty="0">
                <a:latin typeface="+mj-lt"/>
              </a:endParaRPr>
            </a:p>
          </p:txBody>
        </p:sp>
        <p:grpSp>
          <p:nvGrpSpPr>
            <p:cNvPr id="59435" name="Group 120"/>
            <p:cNvGrpSpPr>
              <a:grpSpLocks/>
            </p:cNvGrpSpPr>
            <p:nvPr/>
          </p:nvGrpSpPr>
          <p:grpSpPr bwMode="auto">
            <a:xfrm>
              <a:off x="2628" y="3405"/>
              <a:ext cx="61" cy="77"/>
              <a:chOff x="3648" y="3312"/>
              <a:chExt cx="271" cy="215"/>
            </a:xfrm>
          </p:grpSpPr>
          <p:sp>
            <p:nvSpPr>
              <p:cNvPr id="59437" name="Oval 121"/>
              <p:cNvSpPr>
                <a:spLocks noChangeArrowheads="1"/>
              </p:cNvSpPr>
              <p:nvPr/>
            </p:nvSpPr>
            <p:spPr bwMode="auto">
              <a:xfrm>
                <a:off x="3648" y="3312"/>
                <a:ext cx="271" cy="215"/>
              </a:xfrm>
              <a:prstGeom prst="ellipse">
                <a:avLst/>
              </a:prstGeom>
              <a:solidFill>
                <a:srgbClr val="FF0000"/>
              </a:solidFill>
              <a:ln w="28575">
                <a:solidFill>
                  <a:schemeClr val="tx1"/>
                </a:solidFill>
                <a:round/>
                <a:headEnd/>
                <a:tailEnd/>
              </a:ln>
            </p:spPr>
            <p:txBody>
              <a:bodyPr wrap="none" anchor="ctr"/>
              <a:lstStyle/>
              <a:p>
                <a:pPr algn="r"/>
                <a:endParaRPr lang="en-US" sz="4400" u="sng" dirty="0">
                  <a:latin typeface="+mj-lt"/>
                </a:endParaRPr>
              </a:p>
            </p:txBody>
          </p:sp>
          <p:sp>
            <p:nvSpPr>
              <p:cNvPr id="59438" name="Oval 122"/>
              <p:cNvSpPr>
                <a:spLocks noChangeArrowheads="1"/>
              </p:cNvSpPr>
              <p:nvPr/>
            </p:nvSpPr>
            <p:spPr bwMode="auto">
              <a:xfrm>
                <a:off x="3802" y="3350"/>
                <a:ext cx="71" cy="60"/>
              </a:xfrm>
              <a:prstGeom prst="ellipse">
                <a:avLst/>
              </a:prstGeom>
              <a:solidFill>
                <a:srgbClr val="FF7C80"/>
              </a:solidFill>
              <a:ln w="28575">
                <a:solidFill>
                  <a:schemeClr val="tx1"/>
                </a:solidFill>
                <a:round/>
                <a:headEnd/>
                <a:tailEnd/>
              </a:ln>
            </p:spPr>
            <p:txBody>
              <a:bodyPr wrap="none" anchor="ctr"/>
              <a:lstStyle/>
              <a:p>
                <a:endParaRPr lang="en-US" dirty="0">
                  <a:latin typeface="+mj-lt"/>
                </a:endParaRPr>
              </a:p>
            </p:txBody>
          </p:sp>
        </p:grpSp>
        <p:sp>
          <p:nvSpPr>
            <p:cNvPr id="59436" name="Rectangle 126"/>
            <p:cNvSpPr>
              <a:spLocks noChangeArrowheads="1"/>
            </p:cNvSpPr>
            <p:nvPr/>
          </p:nvSpPr>
          <p:spPr bwMode="auto">
            <a:xfrm>
              <a:off x="2973" y="3341"/>
              <a:ext cx="130" cy="206"/>
            </a:xfrm>
            <a:prstGeom prst="rect">
              <a:avLst/>
            </a:prstGeom>
            <a:solidFill>
              <a:schemeClr val="accent1"/>
            </a:solidFill>
            <a:ln w="28575">
              <a:solidFill>
                <a:schemeClr val="tx1"/>
              </a:solidFill>
              <a:miter lim="800000"/>
              <a:headEnd/>
              <a:tailEnd/>
            </a:ln>
          </p:spPr>
          <p:txBody>
            <a:bodyPr wrap="none" anchor="ctr"/>
            <a:lstStyle/>
            <a:p>
              <a:endParaRPr lang="en-US" dirty="0">
                <a:latin typeface="+mj-lt"/>
              </a:endParaRPr>
            </a:p>
          </p:txBody>
        </p:sp>
      </p:grpSp>
      <p:grpSp>
        <p:nvGrpSpPr>
          <p:cNvPr id="13" name="Group 139"/>
          <p:cNvGrpSpPr>
            <a:grpSpLocks/>
          </p:cNvGrpSpPr>
          <p:nvPr/>
        </p:nvGrpSpPr>
        <p:grpSpPr bwMode="auto">
          <a:xfrm>
            <a:off x="6409852" y="5534025"/>
            <a:ext cx="2035647" cy="684213"/>
            <a:chOff x="3609" y="3486"/>
            <a:chExt cx="1711" cy="431"/>
          </a:xfrm>
          <a:solidFill>
            <a:schemeClr val="tx1"/>
          </a:solidFill>
        </p:grpSpPr>
        <p:sp>
          <p:nvSpPr>
            <p:cNvPr id="59426" name="AutoShape 132"/>
            <p:cNvSpPr>
              <a:spLocks noChangeArrowheads="1"/>
            </p:cNvSpPr>
            <p:nvPr/>
          </p:nvSpPr>
          <p:spPr bwMode="auto">
            <a:xfrm>
              <a:off x="3609" y="3486"/>
              <a:ext cx="1711" cy="431"/>
            </a:xfrm>
            <a:prstGeom prst="wedgeRoundRectCallout">
              <a:avLst>
                <a:gd name="adj1" fmla="val -105560"/>
                <a:gd name="adj2" fmla="val -209408"/>
                <a:gd name="adj3" fmla="val 16667"/>
              </a:avLst>
            </a:prstGeom>
            <a:grpFill/>
            <a:ln w="38100">
              <a:solidFill>
                <a:srgbClr val="FF0000"/>
              </a:solidFill>
              <a:miter lim="800000"/>
              <a:headEnd/>
              <a:tailEnd/>
            </a:ln>
          </p:spPr>
          <p:txBody>
            <a:bodyPr anchor="ctr"/>
            <a:lstStyle/>
            <a:p>
              <a:pPr algn="ctr"/>
              <a:r>
                <a:rPr lang="en-US" b="1" dirty="0">
                  <a:solidFill>
                    <a:srgbClr val="FFFF00"/>
                  </a:solidFill>
                  <a:latin typeface="+mj-lt"/>
                </a:rPr>
                <a:t>Got it, return value  </a:t>
              </a:r>
            </a:p>
          </p:txBody>
        </p:sp>
        <p:grpSp>
          <p:nvGrpSpPr>
            <p:cNvPr id="59427" name="Group 136"/>
            <p:cNvGrpSpPr>
              <a:grpSpLocks/>
            </p:cNvGrpSpPr>
            <p:nvPr/>
          </p:nvGrpSpPr>
          <p:grpSpPr bwMode="auto">
            <a:xfrm>
              <a:off x="4889" y="3595"/>
              <a:ext cx="271" cy="215"/>
              <a:chOff x="1872" y="2352"/>
              <a:chExt cx="271" cy="215"/>
            </a:xfrm>
            <a:grpFill/>
          </p:grpSpPr>
          <p:sp>
            <p:nvSpPr>
              <p:cNvPr id="59428" name="Oval 137"/>
              <p:cNvSpPr>
                <a:spLocks noChangeArrowheads="1"/>
              </p:cNvSpPr>
              <p:nvPr/>
            </p:nvSpPr>
            <p:spPr bwMode="auto">
              <a:xfrm>
                <a:off x="1872" y="2352"/>
                <a:ext cx="271" cy="215"/>
              </a:xfrm>
              <a:prstGeom prst="ellipse">
                <a:avLst/>
              </a:prstGeom>
              <a:grpFill/>
              <a:ln w="38100">
                <a:solidFill>
                  <a:schemeClr val="tx1"/>
                </a:solidFill>
                <a:round/>
                <a:headEnd/>
                <a:tailEnd/>
              </a:ln>
            </p:spPr>
            <p:txBody>
              <a:bodyPr wrap="none" anchor="ctr"/>
              <a:lstStyle/>
              <a:p>
                <a:pPr algn="r"/>
                <a:endParaRPr lang="en-US" sz="4400" u="sng" dirty="0">
                  <a:solidFill>
                    <a:srgbClr val="FFFF00"/>
                  </a:solidFill>
                  <a:latin typeface="+mj-lt"/>
                </a:endParaRPr>
              </a:p>
            </p:txBody>
          </p:sp>
          <p:sp>
            <p:nvSpPr>
              <p:cNvPr id="59429" name="Oval 138"/>
              <p:cNvSpPr>
                <a:spLocks noChangeArrowheads="1"/>
              </p:cNvSpPr>
              <p:nvPr/>
            </p:nvSpPr>
            <p:spPr bwMode="auto">
              <a:xfrm>
                <a:off x="2026" y="2390"/>
                <a:ext cx="71" cy="60"/>
              </a:xfrm>
              <a:prstGeom prst="ellipse">
                <a:avLst/>
              </a:prstGeom>
              <a:grpFill/>
              <a:ln w="19050">
                <a:solidFill>
                  <a:schemeClr val="tx1"/>
                </a:solidFill>
                <a:round/>
                <a:headEnd/>
                <a:tailEnd/>
              </a:ln>
            </p:spPr>
            <p:txBody>
              <a:bodyPr wrap="none" anchor="ctr"/>
              <a:lstStyle/>
              <a:p>
                <a:endParaRPr lang="en-US" dirty="0">
                  <a:solidFill>
                    <a:srgbClr val="FFFF00"/>
                  </a:solidFill>
                  <a:latin typeface="+mj-lt"/>
                </a:endParaRPr>
              </a:p>
            </p:txBody>
          </p:sp>
        </p:grpSp>
      </p:grpSp>
      <p:grpSp>
        <p:nvGrpSpPr>
          <p:cNvPr id="59419" name="Group 142"/>
          <p:cNvGrpSpPr>
            <a:grpSpLocks/>
          </p:cNvGrpSpPr>
          <p:nvPr/>
        </p:nvGrpSpPr>
        <p:grpSpPr bwMode="auto">
          <a:xfrm>
            <a:off x="2365375" y="3308350"/>
            <a:ext cx="166688" cy="133350"/>
            <a:chOff x="1872" y="2352"/>
            <a:chExt cx="271" cy="215"/>
          </a:xfrm>
          <a:effectLst>
            <a:glow rad="139700">
              <a:schemeClr val="accent3">
                <a:satMod val="175000"/>
                <a:alpha val="40000"/>
              </a:schemeClr>
            </a:glow>
          </a:effectLst>
        </p:grpSpPr>
        <p:sp>
          <p:nvSpPr>
            <p:cNvPr id="59424" name="Oval 143"/>
            <p:cNvSpPr>
              <a:spLocks noChangeArrowheads="1"/>
            </p:cNvSpPr>
            <p:nvPr/>
          </p:nvSpPr>
          <p:spPr bwMode="auto">
            <a:xfrm>
              <a:off x="1872" y="2352"/>
              <a:ext cx="271" cy="215"/>
            </a:xfrm>
            <a:prstGeom prst="ellipse">
              <a:avLst/>
            </a:prstGeom>
            <a:solidFill>
              <a:srgbClr val="FFFF00"/>
            </a:solidFill>
            <a:ln w="28575">
              <a:solidFill>
                <a:schemeClr val="tx1"/>
              </a:solidFill>
              <a:round/>
              <a:headEnd/>
              <a:tailEnd/>
            </a:ln>
          </p:spPr>
          <p:txBody>
            <a:bodyPr wrap="none" anchor="ctr"/>
            <a:lstStyle/>
            <a:p>
              <a:pPr algn="r"/>
              <a:endParaRPr lang="en-US" sz="4400" u="sng" dirty="0">
                <a:latin typeface="+mj-lt"/>
              </a:endParaRPr>
            </a:p>
          </p:txBody>
        </p:sp>
        <p:sp>
          <p:nvSpPr>
            <p:cNvPr id="59425" name="Oval 144"/>
            <p:cNvSpPr>
              <a:spLocks noChangeArrowheads="1"/>
            </p:cNvSpPr>
            <p:nvPr/>
          </p:nvSpPr>
          <p:spPr bwMode="auto">
            <a:xfrm>
              <a:off x="2026" y="2390"/>
              <a:ext cx="71" cy="60"/>
            </a:xfrm>
            <a:prstGeom prst="ellipse">
              <a:avLst/>
            </a:prstGeom>
            <a:solidFill>
              <a:schemeClr val="bg1"/>
            </a:solidFill>
            <a:ln w="19050">
              <a:solidFill>
                <a:schemeClr val="tx1"/>
              </a:solidFill>
              <a:round/>
              <a:headEnd/>
              <a:tailEnd/>
            </a:ln>
          </p:spPr>
          <p:txBody>
            <a:bodyPr wrap="none" anchor="ctr"/>
            <a:lstStyle/>
            <a:p>
              <a:endParaRPr lang="en-US" dirty="0">
                <a:latin typeface="+mj-lt"/>
              </a:endParaRPr>
            </a:p>
          </p:txBody>
        </p:sp>
      </p:grpSp>
      <p:grpSp>
        <p:nvGrpSpPr>
          <p:cNvPr id="59420" name="Group 145"/>
          <p:cNvGrpSpPr>
            <a:grpSpLocks/>
          </p:cNvGrpSpPr>
          <p:nvPr/>
        </p:nvGrpSpPr>
        <p:grpSpPr bwMode="auto">
          <a:xfrm>
            <a:off x="3521075" y="3297238"/>
            <a:ext cx="166688" cy="133350"/>
            <a:chOff x="1872" y="2352"/>
            <a:chExt cx="271" cy="215"/>
          </a:xfrm>
        </p:grpSpPr>
        <p:sp>
          <p:nvSpPr>
            <p:cNvPr id="59422" name="Oval 146"/>
            <p:cNvSpPr>
              <a:spLocks noChangeArrowheads="1"/>
            </p:cNvSpPr>
            <p:nvPr/>
          </p:nvSpPr>
          <p:spPr bwMode="auto">
            <a:xfrm>
              <a:off x="1872" y="2352"/>
              <a:ext cx="271" cy="215"/>
            </a:xfrm>
            <a:prstGeom prst="ellipse">
              <a:avLst/>
            </a:prstGeom>
            <a:solidFill>
              <a:srgbClr val="FF3300"/>
            </a:solidFill>
            <a:ln w="28575">
              <a:solidFill>
                <a:schemeClr val="tx1"/>
              </a:solidFill>
              <a:round/>
              <a:headEnd/>
              <a:tailEnd/>
            </a:ln>
          </p:spPr>
          <p:txBody>
            <a:bodyPr wrap="none" anchor="ctr"/>
            <a:lstStyle/>
            <a:p>
              <a:pPr algn="r"/>
              <a:endParaRPr lang="en-US" sz="4400" u="sng" dirty="0">
                <a:latin typeface="+mj-lt"/>
              </a:endParaRPr>
            </a:p>
          </p:txBody>
        </p:sp>
        <p:sp>
          <p:nvSpPr>
            <p:cNvPr id="59423" name="Oval 147"/>
            <p:cNvSpPr>
              <a:spLocks noChangeArrowheads="1"/>
            </p:cNvSpPr>
            <p:nvPr/>
          </p:nvSpPr>
          <p:spPr bwMode="auto">
            <a:xfrm>
              <a:off x="2026" y="2390"/>
              <a:ext cx="71" cy="60"/>
            </a:xfrm>
            <a:prstGeom prst="ellipse">
              <a:avLst/>
            </a:prstGeom>
            <a:solidFill>
              <a:srgbClr val="FF3300"/>
            </a:solidFill>
            <a:ln w="19050">
              <a:solidFill>
                <a:schemeClr val="tx1"/>
              </a:solidFill>
              <a:round/>
              <a:headEnd/>
              <a:tailEnd/>
            </a:ln>
          </p:spPr>
          <p:txBody>
            <a:bodyPr wrap="none" anchor="ctr"/>
            <a:lstStyle/>
            <a:p>
              <a:endParaRPr lang="en-US" dirty="0">
                <a:latin typeface="+mj-lt"/>
              </a:endParaRPr>
            </a:p>
          </p:txBody>
        </p:sp>
      </p:grpSp>
      <p:sp>
        <p:nvSpPr>
          <p:cNvPr id="872596" name="Text Box 148"/>
          <p:cNvSpPr txBox="1">
            <a:spLocks noChangeArrowheads="1"/>
          </p:cNvSpPr>
          <p:nvPr/>
        </p:nvSpPr>
        <p:spPr bwMode="auto">
          <a:xfrm>
            <a:off x="363538" y="5759450"/>
            <a:ext cx="3457575" cy="396875"/>
          </a:xfrm>
          <a:prstGeom prst="rect">
            <a:avLst/>
          </a:prstGeom>
          <a:solidFill>
            <a:schemeClr val="tx1"/>
          </a:solidFill>
          <a:ln w="38100" algn="ctr">
            <a:noFill/>
            <a:miter lim="800000"/>
            <a:headEnd/>
            <a:tailEnd/>
          </a:ln>
        </p:spPr>
        <p:txBody>
          <a:bodyPr>
            <a:spAutoFit/>
          </a:bodyPr>
          <a:lstStyle/>
          <a:p>
            <a:r>
              <a:rPr lang="en-US" sz="2000" b="1" dirty="0">
                <a:solidFill>
                  <a:srgbClr val="FFFF00"/>
                </a:solidFill>
                <a:latin typeface="+mj-lt"/>
              </a:rPr>
              <a:t>Private copy of object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72481"/>
                                        </p:tgtEl>
                                        <p:attrNameLst>
                                          <p:attrName>style.visibility</p:attrName>
                                        </p:attrNameLst>
                                      </p:cBhvr>
                                      <p:to>
                                        <p:strVal val="visible"/>
                                      </p:to>
                                    </p:set>
                                  </p:childTnLst>
                                </p:cTn>
                              </p:par>
                              <p:par>
                                <p:cTn id="7" presetID="3" presetClass="entr" presetSubtype="1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blinds(horizontal)">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87259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63" presetClass="path" presetSubtype="0" accel="50000" decel="50000" fill="hold" nodeType="clickEffect">
                                  <p:stCondLst>
                                    <p:cond delay="0"/>
                                  </p:stCondLst>
                                  <p:childTnLst>
                                    <p:animMotion origin="layout" path="M 5.55556E-7 -3.7037E-7 L 0.25 -3.7037E-7 " pathEditMode="relative" rAng="0" ptsTypes="AA">
                                      <p:cBhvr>
                                        <p:cTn id="19" dur="5000" fill="hold"/>
                                        <p:tgtEl>
                                          <p:spTgt spid="2"/>
                                        </p:tgtEl>
                                        <p:attrNameLst>
                                          <p:attrName>ppt_x</p:attrName>
                                          <p:attrName>ppt_y</p:attrName>
                                        </p:attrNameLst>
                                      </p:cBhvr>
                                      <p:rCtr x="12500" y="0"/>
                                    </p:animMotion>
                                  </p:childTnLst>
                                </p:cTn>
                              </p:par>
                              <p:par>
                                <p:cTn id="20" presetID="1" presetClass="entr" presetSubtype="0" fill="hold" nodeType="withEffect">
                                  <p:stCondLst>
                                    <p:cond delay="500"/>
                                  </p:stCondLst>
                                  <p:childTnLst>
                                    <p:set>
                                      <p:cBhvr>
                                        <p:cTn id="21" dur="1" fill="hold">
                                          <p:stCondLst>
                                            <p:cond delay="0"/>
                                          </p:stCondLst>
                                        </p:cTn>
                                        <p:tgtEl>
                                          <p:spTgt spid="8"/>
                                        </p:tgtEl>
                                        <p:attrNameLst>
                                          <p:attrName>style.visibility</p:attrName>
                                        </p:attrNameLst>
                                      </p:cBhvr>
                                      <p:to>
                                        <p:strVal val="visible"/>
                                      </p:to>
                                    </p:set>
                                  </p:childTnLst>
                                </p:cTn>
                              </p:par>
                              <p:par>
                                <p:cTn id="22" presetID="1" presetClass="entr" presetSubtype="0" fill="hold" nodeType="withEffect">
                                  <p:stCondLst>
                                    <p:cond delay="1500"/>
                                  </p:stCondLst>
                                  <p:childTnLst>
                                    <p:set>
                                      <p:cBhvr>
                                        <p:cTn id="23" dur="1" fill="hold">
                                          <p:stCondLst>
                                            <p:cond delay="0"/>
                                          </p:stCondLst>
                                        </p:cTn>
                                        <p:tgtEl>
                                          <p:spTgt spid="4"/>
                                        </p:tgtEl>
                                        <p:attrNameLst>
                                          <p:attrName>style.visibility</p:attrName>
                                        </p:attrNameLst>
                                      </p:cBhvr>
                                      <p:to>
                                        <p:strVal val="visible"/>
                                      </p:to>
                                    </p:set>
                                  </p:childTnLst>
                                </p:cTn>
                              </p:par>
                              <p:par>
                                <p:cTn id="24" presetID="1" presetClass="entr" presetSubtype="0" fill="hold" nodeType="withEffect">
                                  <p:stCondLst>
                                    <p:cond delay="2500"/>
                                  </p:stCondLst>
                                  <p:childTnLst>
                                    <p:set>
                                      <p:cBhvr>
                                        <p:cTn id="25" dur="1" fill="hold">
                                          <p:stCondLst>
                                            <p:cond delay="0"/>
                                          </p:stCondLst>
                                        </p:cTn>
                                        <p:tgtEl>
                                          <p:spTgt spid="11"/>
                                        </p:tgtEl>
                                        <p:attrNameLst>
                                          <p:attrName>style.visibility</p:attrName>
                                        </p:attrNameLst>
                                      </p:cBhvr>
                                      <p:to>
                                        <p:strVal val="visible"/>
                                      </p:to>
                                    </p:set>
                                  </p:childTnLst>
                                </p:cTn>
                              </p:par>
                              <p:par>
                                <p:cTn id="26" presetID="1" presetClass="entr" presetSubtype="0" fill="hold" nodeType="withEffect">
                                  <p:stCondLst>
                                    <p:cond delay="550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2481" grpId="0" animBg="1" autoUpdateAnimBg="0"/>
      <p:bldP spid="87259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Rectangle 2"/>
          <p:cNvSpPr>
            <a:spLocks noGrp="1" noChangeArrowheads="1"/>
          </p:cNvSpPr>
          <p:nvPr>
            <p:ph type="title"/>
          </p:nvPr>
        </p:nvSpPr>
        <p:spPr>
          <a:xfrm>
            <a:off x="685800" y="269875"/>
            <a:ext cx="7772400" cy="1143000"/>
          </a:xfrm>
        </p:spPr>
        <p:txBody>
          <a:bodyPr/>
          <a:lstStyle/>
          <a:p>
            <a:r>
              <a:rPr lang="en-US" dirty="0"/>
              <a:t>Universal Application Part 2</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E6B53126-0003-4205-8CA0-12067C577708}" type="slidenum">
              <a:rPr lang="ar-SA" smtClean="0"/>
              <a:pPr>
                <a:defRPr/>
              </a:pPr>
              <a:t>53</a:t>
            </a:fld>
            <a:endParaRPr lang="en-US" dirty="0"/>
          </a:p>
        </p:txBody>
      </p:sp>
      <p:sp>
        <p:nvSpPr>
          <p:cNvPr id="60421" name="Rectangle 3"/>
          <p:cNvSpPr>
            <a:spLocks noChangeArrowheads="1"/>
          </p:cNvSpPr>
          <p:nvPr/>
        </p:nvSpPr>
        <p:spPr bwMode="auto">
          <a:xfrm>
            <a:off x="876300" y="1554163"/>
            <a:ext cx="7588250" cy="4524315"/>
          </a:xfrm>
          <a:prstGeom prst="rect">
            <a:avLst/>
          </a:prstGeom>
          <a:solidFill>
            <a:schemeClr val="tx1"/>
          </a:solidFill>
          <a:ln w="9525">
            <a:noFill/>
            <a:miter lim="800000"/>
            <a:headEnd/>
            <a:tailEnd/>
          </a:ln>
        </p:spPr>
        <p:txBody>
          <a:bodyPr>
            <a:spAutoFit/>
          </a:bodyPr>
          <a:lstStyle/>
          <a:p>
            <a:r>
              <a:rPr lang="en-US" b="0" dirty="0">
                <a:solidFill>
                  <a:srgbClr val="D4D4D4"/>
                </a:solidFill>
                <a:effectLst/>
                <a:latin typeface="Consolas" panose="020B0609020204030204" pitchFamily="49" charset="0"/>
              </a:rPr>
              <a:t>...</a:t>
            </a:r>
          </a:p>
          <a:p>
            <a:r>
              <a:rPr lang="en-US" b="0" dirty="0">
                <a:solidFill>
                  <a:srgbClr val="6A9955"/>
                </a:solidFill>
                <a:effectLst/>
                <a:latin typeface="Consolas" panose="020B0609020204030204" pitchFamily="49" charset="0"/>
              </a:rPr>
              <a:t>//compute my response</a:t>
            </a:r>
            <a:endParaRPr lang="en-US" b="0" dirty="0">
              <a:solidFill>
                <a:srgbClr val="D4D4D4"/>
              </a:solidFill>
              <a:effectLst/>
              <a:latin typeface="Consolas" panose="020B0609020204030204" pitchFamily="49" charset="0"/>
            </a:endParaRPr>
          </a:p>
          <a:p>
            <a:r>
              <a:rPr lang="en-US" b="0" dirty="0">
                <a:solidFill>
                  <a:srgbClr val="4EC9B0"/>
                </a:solidFill>
                <a:effectLst/>
                <a:latin typeface="Consolas" panose="020B0609020204030204" pitchFamily="49" charset="0"/>
              </a:rPr>
              <a:t>SeqObject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SeqObject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current = </a:t>
            </a:r>
            <a:r>
              <a:rPr lang="en-US" b="0" dirty="0">
                <a:solidFill>
                  <a:srgbClr val="9CDCFE"/>
                </a:solidFill>
                <a:effectLst/>
                <a:latin typeface="Consolas" panose="020B0609020204030204" pitchFamily="49" charset="0"/>
              </a:rPr>
              <a:t>tail</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(current != prefer){ </a:t>
            </a:r>
          </a:p>
          <a:p>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current = </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 </a:t>
            </a:r>
          </a:p>
          <a:p>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F7B1EBD9-C7EB-4CB4-3346-946428742CA3}"/>
              </a:ext>
            </a:extLst>
          </p:cNvPr>
          <p:cNvSpPr>
            <a:spLocks noChangeArrowheads="1"/>
          </p:cNvSpPr>
          <p:nvPr/>
        </p:nvSpPr>
        <p:spPr bwMode="auto">
          <a:xfrm>
            <a:off x="876300" y="1554163"/>
            <a:ext cx="7588250" cy="4524315"/>
          </a:xfrm>
          <a:prstGeom prst="rect">
            <a:avLst/>
          </a:prstGeom>
          <a:solidFill>
            <a:schemeClr val="tx1"/>
          </a:solidFill>
          <a:ln w="9525">
            <a:noFill/>
            <a:miter lim="800000"/>
            <a:headEnd/>
            <a:tailEnd/>
          </a:ln>
        </p:spPr>
        <p:txBody>
          <a:bodyPr>
            <a:spAutoFit/>
          </a:bodyPr>
          <a:lstStyle/>
          <a:p>
            <a:r>
              <a:rPr lang="en-US" b="0" dirty="0">
                <a:solidFill>
                  <a:srgbClr val="D4D4D4"/>
                </a:solidFill>
                <a:effectLst/>
                <a:latin typeface="Consolas" panose="020B0609020204030204" pitchFamily="49" charset="0"/>
              </a:rPr>
              <a:t>...</a:t>
            </a:r>
          </a:p>
          <a:p>
            <a:r>
              <a:rPr lang="en-US" b="0" dirty="0">
                <a:solidFill>
                  <a:srgbClr val="6A9955"/>
                </a:solidFill>
                <a:effectLst/>
                <a:latin typeface="Consolas" panose="020B0609020204030204" pitchFamily="49" charset="0"/>
              </a:rPr>
              <a:t>//compute my response</a:t>
            </a:r>
            <a:endParaRPr lang="en-US" b="0" dirty="0">
              <a:solidFill>
                <a:srgbClr val="D4D4D4"/>
              </a:solidFill>
              <a:effectLst/>
              <a:latin typeface="Consolas" panose="020B0609020204030204" pitchFamily="49" charset="0"/>
            </a:endParaRPr>
          </a:p>
          <a:p>
            <a:r>
              <a:rPr lang="en-US" b="0" dirty="0">
                <a:solidFill>
                  <a:srgbClr val="4EC9B0"/>
                </a:solidFill>
                <a:effectLst/>
                <a:latin typeface="Consolas" panose="020B0609020204030204" pitchFamily="49" charset="0"/>
              </a:rPr>
              <a:t>SeqObject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SeqObject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current = </a:t>
            </a:r>
            <a:r>
              <a:rPr lang="en-US" b="0" dirty="0">
                <a:solidFill>
                  <a:srgbClr val="9CDCFE"/>
                </a:solidFill>
                <a:effectLst/>
                <a:latin typeface="Consolas" panose="020B0609020204030204" pitchFamily="49" charset="0"/>
              </a:rPr>
              <a:t>tail</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(current != prefer){ </a:t>
            </a:r>
          </a:p>
          <a:p>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current = </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 </a:t>
            </a:r>
          </a:p>
          <a:p>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61444" name="Rectangle 2"/>
          <p:cNvSpPr>
            <a:spLocks noGrp="1" noChangeArrowheads="1"/>
          </p:cNvSpPr>
          <p:nvPr>
            <p:ph type="title"/>
          </p:nvPr>
        </p:nvSpPr>
        <p:spPr>
          <a:xfrm>
            <a:off x="685800" y="269875"/>
            <a:ext cx="7772400" cy="1143000"/>
          </a:xfrm>
        </p:spPr>
        <p:txBody>
          <a:bodyPr/>
          <a:lstStyle/>
          <a:p>
            <a:r>
              <a:rPr lang="en-US" dirty="0"/>
              <a:t>Universal Application Part II</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54</a:t>
            </a:fld>
            <a:endParaRPr lang="en-US" dirty="0"/>
          </a:p>
        </p:txBody>
      </p:sp>
      <p:sp>
        <p:nvSpPr>
          <p:cNvPr id="61446" name="AutoShape 4"/>
          <p:cNvSpPr>
            <a:spLocks noChangeArrowheads="1"/>
          </p:cNvSpPr>
          <p:nvPr/>
        </p:nvSpPr>
        <p:spPr bwMode="auto">
          <a:xfrm>
            <a:off x="736600" y="1924050"/>
            <a:ext cx="3990675" cy="466725"/>
          </a:xfrm>
          <a:prstGeom prst="wedgeRoundRectCallout">
            <a:avLst>
              <a:gd name="adj1" fmla="val 40426"/>
              <a:gd name="adj2" fmla="val 465648"/>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61447" name="Rectangle 5"/>
          <p:cNvSpPr>
            <a:spLocks noChangeArrowheads="1"/>
          </p:cNvSpPr>
          <p:nvPr/>
        </p:nvSpPr>
        <p:spPr bwMode="auto">
          <a:xfrm>
            <a:off x="1630392" y="4373563"/>
            <a:ext cx="6746846" cy="946150"/>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Compute result by sequentially applying method calls in list to a private copy</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4E804405-51C0-2C79-EB56-050F2A525337}"/>
              </a:ext>
            </a:extLst>
          </p:cNvPr>
          <p:cNvSpPr>
            <a:spLocks noChangeArrowheads="1"/>
          </p:cNvSpPr>
          <p:nvPr/>
        </p:nvSpPr>
        <p:spPr bwMode="auto">
          <a:xfrm>
            <a:off x="876300" y="1554163"/>
            <a:ext cx="7588250" cy="4524315"/>
          </a:xfrm>
          <a:prstGeom prst="rect">
            <a:avLst/>
          </a:prstGeom>
          <a:solidFill>
            <a:schemeClr val="tx1"/>
          </a:solidFill>
          <a:ln w="9525">
            <a:noFill/>
            <a:miter lim="800000"/>
            <a:headEnd/>
            <a:tailEnd/>
          </a:ln>
        </p:spPr>
        <p:txBody>
          <a:bodyPr>
            <a:spAutoFit/>
          </a:bodyPr>
          <a:lstStyle/>
          <a:p>
            <a:r>
              <a:rPr lang="en-US" b="0" dirty="0">
                <a:solidFill>
                  <a:srgbClr val="D4D4D4"/>
                </a:solidFill>
                <a:effectLst/>
                <a:latin typeface="Consolas" panose="020B0609020204030204" pitchFamily="49" charset="0"/>
              </a:rPr>
              <a:t>...</a:t>
            </a:r>
          </a:p>
          <a:p>
            <a:r>
              <a:rPr lang="en-US" b="0" dirty="0">
                <a:solidFill>
                  <a:srgbClr val="6A9955"/>
                </a:solidFill>
                <a:effectLst/>
                <a:latin typeface="Consolas" panose="020B0609020204030204" pitchFamily="49" charset="0"/>
              </a:rPr>
              <a:t>//compute my response</a:t>
            </a:r>
            <a:endParaRPr lang="en-US" b="0" dirty="0">
              <a:solidFill>
                <a:srgbClr val="D4D4D4"/>
              </a:solidFill>
              <a:effectLst/>
              <a:latin typeface="Consolas" panose="020B0609020204030204" pitchFamily="49" charset="0"/>
            </a:endParaRPr>
          </a:p>
          <a:p>
            <a:r>
              <a:rPr lang="en-US" b="0" dirty="0">
                <a:solidFill>
                  <a:srgbClr val="4EC9B0"/>
                </a:solidFill>
                <a:effectLst/>
                <a:latin typeface="Consolas" panose="020B0609020204030204" pitchFamily="49" charset="0"/>
              </a:rPr>
              <a:t>SeqObject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SeqObject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current = </a:t>
            </a:r>
            <a:r>
              <a:rPr lang="en-US" b="0" dirty="0">
                <a:solidFill>
                  <a:srgbClr val="9CDCFE"/>
                </a:solidFill>
                <a:effectLst/>
                <a:latin typeface="Consolas" panose="020B0609020204030204" pitchFamily="49" charset="0"/>
              </a:rPr>
              <a:t>tail</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(current != prefer){ </a:t>
            </a:r>
          </a:p>
          <a:p>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current = </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 </a:t>
            </a:r>
          </a:p>
          <a:p>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62468" name="Rectangle 2"/>
          <p:cNvSpPr>
            <a:spLocks noGrp="1" noChangeArrowheads="1"/>
          </p:cNvSpPr>
          <p:nvPr>
            <p:ph type="title"/>
          </p:nvPr>
        </p:nvSpPr>
        <p:spPr>
          <a:xfrm>
            <a:off x="685800" y="269875"/>
            <a:ext cx="7772400" cy="1143000"/>
          </a:xfrm>
        </p:spPr>
        <p:txBody>
          <a:bodyPr/>
          <a:lstStyle/>
          <a:p>
            <a:r>
              <a:rPr lang="en-US" dirty="0"/>
              <a:t>Universal Application Part II</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55</a:t>
            </a:fld>
            <a:endParaRPr lang="en-US" dirty="0"/>
          </a:p>
        </p:txBody>
      </p:sp>
      <p:sp>
        <p:nvSpPr>
          <p:cNvPr id="62470" name="AutoShape 4"/>
          <p:cNvSpPr>
            <a:spLocks noChangeArrowheads="1"/>
          </p:cNvSpPr>
          <p:nvPr/>
        </p:nvSpPr>
        <p:spPr bwMode="auto">
          <a:xfrm>
            <a:off x="809625" y="2322513"/>
            <a:ext cx="7335838" cy="466725"/>
          </a:xfrm>
          <a:prstGeom prst="wedgeRoundRectCallout">
            <a:avLst>
              <a:gd name="adj1" fmla="val 28921"/>
              <a:gd name="adj2" fmla="val 531972"/>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62471" name="Rectangle 5"/>
          <p:cNvSpPr>
            <a:spLocks noChangeArrowheads="1"/>
          </p:cNvSpPr>
          <p:nvPr/>
        </p:nvSpPr>
        <p:spPr bwMode="auto">
          <a:xfrm>
            <a:off x="1923691" y="5213350"/>
            <a:ext cx="6467834" cy="519113"/>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Start with copy of sequential object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5ECF3A92-171C-B0B3-C3E5-7573FDB6DD70}"/>
              </a:ext>
            </a:extLst>
          </p:cNvPr>
          <p:cNvSpPr>
            <a:spLocks noChangeArrowheads="1"/>
          </p:cNvSpPr>
          <p:nvPr/>
        </p:nvSpPr>
        <p:spPr bwMode="auto">
          <a:xfrm>
            <a:off x="876300" y="1554163"/>
            <a:ext cx="7588250" cy="4524315"/>
          </a:xfrm>
          <a:prstGeom prst="rect">
            <a:avLst/>
          </a:prstGeom>
          <a:solidFill>
            <a:schemeClr val="tx1"/>
          </a:solidFill>
          <a:ln w="9525">
            <a:noFill/>
            <a:miter lim="800000"/>
            <a:headEnd/>
            <a:tailEnd/>
          </a:ln>
        </p:spPr>
        <p:txBody>
          <a:bodyPr>
            <a:spAutoFit/>
          </a:bodyPr>
          <a:lstStyle/>
          <a:p>
            <a:r>
              <a:rPr lang="en-US" b="0" dirty="0">
                <a:solidFill>
                  <a:srgbClr val="D4D4D4"/>
                </a:solidFill>
                <a:effectLst/>
                <a:latin typeface="Consolas" panose="020B0609020204030204" pitchFamily="49" charset="0"/>
              </a:rPr>
              <a:t>...</a:t>
            </a:r>
          </a:p>
          <a:p>
            <a:r>
              <a:rPr lang="en-US" b="0" dirty="0">
                <a:solidFill>
                  <a:srgbClr val="6A9955"/>
                </a:solidFill>
                <a:effectLst/>
                <a:latin typeface="Consolas" panose="020B0609020204030204" pitchFamily="49" charset="0"/>
              </a:rPr>
              <a:t>//compute my response</a:t>
            </a:r>
            <a:endParaRPr lang="en-US" b="0" dirty="0">
              <a:solidFill>
                <a:srgbClr val="D4D4D4"/>
              </a:solidFill>
              <a:effectLst/>
              <a:latin typeface="Consolas" panose="020B0609020204030204" pitchFamily="49" charset="0"/>
            </a:endParaRPr>
          </a:p>
          <a:p>
            <a:r>
              <a:rPr lang="en-US" b="0" dirty="0">
                <a:solidFill>
                  <a:srgbClr val="4EC9B0"/>
                </a:solidFill>
                <a:effectLst/>
                <a:latin typeface="Consolas" panose="020B0609020204030204" pitchFamily="49" charset="0"/>
              </a:rPr>
              <a:t>SeqObject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SeqObject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current = </a:t>
            </a:r>
            <a:r>
              <a:rPr lang="en-US" b="0" dirty="0">
                <a:solidFill>
                  <a:srgbClr val="9CDCFE"/>
                </a:solidFill>
                <a:effectLst/>
                <a:latin typeface="Consolas" panose="020B0609020204030204" pitchFamily="49" charset="0"/>
              </a:rPr>
              <a:t>tail</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(current != prefer){ </a:t>
            </a:r>
          </a:p>
          <a:p>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current = </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 </a:t>
            </a:r>
          </a:p>
          <a:p>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63492" name="Rectangle 2"/>
          <p:cNvSpPr>
            <a:spLocks noGrp="1" noChangeArrowheads="1"/>
          </p:cNvSpPr>
          <p:nvPr>
            <p:ph type="title"/>
          </p:nvPr>
        </p:nvSpPr>
        <p:spPr>
          <a:xfrm>
            <a:off x="685800" y="269875"/>
            <a:ext cx="7772400" cy="1143000"/>
          </a:xfrm>
        </p:spPr>
        <p:txBody>
          <a:bodyPr/>
          <a:lstStyle/>
          <a:p>
            <a:r>
              <a:rPr lang="en-US" dirty="0"/>
              <a:t>Universal Application Part II</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56</a:t>
            </a:fld>
            <a:endParaRPr lang="en-US" dirty="0"/>
          </a:p>
        </p:txBody>
      </p:sp>
      <p:sp>
        <p:nvSpPr>
          <p:cNvPr id="63494" name="AutoShape 4"/>
          <p:cNvSpPr>
            <a:spLocks noChangeArrowheads="1"/>
          </p:cNvSpPr>
          <p:nvPr/>
        </p:nvSpPr>
        <p:spPr bwMode="auto">
          <a:xfrm>
            <a:off x="765175" y="2690813"/>
            <a:ext cx="3729187" cy="436562"/>
          </a:xfrm>
          <a:prstGeom prst="wedgeRoundRectCallout">
            <a:avLst>
              <a:gd name="adj1" fmla="val 20963"/>
              <a:gd name="adj2" fmla="val 575454"/>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63495" name="Rectangle 5"/>
          <p:cNvSpPr>
            <a:spLocks noChangeArrowheads="1"/>
          </p:cNvSpPr>
          <p:nvPr/>
        </p:nvSpPr>
        <p:spPr bwMode="auto">
          <a:xfrm>
            <a:off x="1331118" y="5540704"/>
            <a:ext cx="6567487" cy="519113"/>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mj-lt"/>
              </a:rPr>
              <a:t>new method call appended after tail</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A9E0DD89-7894-864E-5F95-A077E4018A8B}"/>
              </a:ext>
            </a:extLst>
          </p:cNvPr>
          <p:cNvSpPr>
            <a:spLocks noChangeArrowheads="1"/>
          </p:cNvSpPr>
          <p:nvPr/>
        </p:nvSpPr>
        <p:spPr bwMode="auto">
          <a:xfrm>
            <a:off x="876300" y="1554163"/>
            <a:ext cx="7588250" cy="4524315"/>
          </a:xfrm>
          <a:prstGeom prst="rect">
            <a:avLst/>
          </a:prstGeom>
          <a:solidFill>
            <a:schemeClr val="tx1"/>
          </a:solidFill>
          <a:ln w="9525">
            <a:noFill/>
            <a:miter lim="800000"/>
            <a:headEnd/>
            <a:tailEnd/>
          </a:ln>
        </p:spPr>
        <p:txBody>
          <a:bodyPr>
            <a:spAutoFit/>
          </a:bodyPr>
          <a:lstStyle/>
          <a:p>
            <a:r>
              <a:rPr lang="en-US" b="0" dirty="0">
                <a:solidFill>
                  <a:srgbClr val="D4D4D4"/>
                </a:solidFill>
                <a:effectLst/>
                <a:latin typeface="Consolas" panose="020B0609020204030204" pitchFamily="49" charset="0"/>
              </a:rPr>
              <a:t>...</a:t>
            </a:r>
          </a:p>
          <a:p>
            <a:r>
              <a:rPr lang="en-US" b="0" dirty="0">
                <a:solidFill>
                  <a:srgbClr val="6A9955"/>
                </a:solidFill>
                <a:effectLst/>
                <a:latin typeface="Consolas" panose="020B0609020204030204" pitchFamily="49" charset="0"/>
              </a:rPr>
              <a:t>//compute my response</a:t>
            </a:r>
            <a:endParaRPr lang="en-US" b="0" dirty="0">
              <a:solidFill>
                <a:srgbClr val="D4D4D4"/>
              </a:solidFill>
              <a:effectLst/>
              <a:latin typeface="Consolas" panose="020B0609020204030204" pitchFamily="49" charset="0"/>
            </a:endParaRPr>
          </a:p>
          <a:p>
            <a:r>
              <a:rPr lang="en-US" b="0" dirty="0">
                <a:solidFill>
                  <a:srgbClr val="4EC9B0"/>
                </a:solidFill>
                <a:effectLst/>
                <a:latin typeface="Consolas" panose="020B0609020204030204" pitchFamily="49" charset="0"/>
              </a:rPr>
              <a:t>SeqObject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SeqObject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current = </a:t>
            </a:r>
            <a:r>
              <a:rPr lang="en-US" b="0" dirty="0">
                <a:solidFill>
                  <a:srgbClr val="9CDCFE"/>
                </a:solidFill>
                <a:effectLst/>
                <a:latin typeface="Consolas" panose="020B0609020204030204" pitchFamily="49" charset="0"/>
              </a:rPr>
              <a:t>tail</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(current != prefer){ </a:t>
            </a:r>
          </a:p>
          <a:p>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current = </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 </a:t>
            </a:r>
          </a:p>
          <a:p>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64516" name="Rectangle 2"/>
          <p:cNvSpPr>
            <a:spLocks noGrp="1" noChangeArrowheads="1"/>
          </p:cNvSpPr>
          <p:nvPr>
            <p:ph type="title"/>
          </p:nvPr>
        </p:nvSpPr>
        <p:spPr>
          <a:xfrm>
            <a:off x="685800" y="269875"/>
            <a:ext cx="7772400" cy="1143000"/>
          </a:xfrm>
        </p:spPr>
        <p:txBody>
          <a:bodyPr/>
          <a:lstStyle/>
          <a:p>
            <a:r>
              <a:rPr lang="en-US" dirty="0"/>
              <a:t>Universal Application Part II</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57</a:t>
            </a:fld>
            <a:endParaRPr lang="en-US" dirty="0"/>
          </a:p>
        </p:txBody>
      </p:sp>
      <p:sp>
        <p:nvSpPr>
          <p:cNvPr id="64518" name="AutoShape 4"/>
          <p:cNvSpPr>
            <a:spLocks noChangeArrowheads="1"/>
          </p:cNvSpPr>
          <p:nvPr/>
        </p:nvSpPr>
        <p:spPr bwMode="auto">
          <a:xfrm>
            <a:off x="941388" y="3001963"/>
            <a:ext cx="4553638" cy="525462"/>
          </a:xfrm>
          <a:prstGeom prst="wedgeRoundRectCallout">
            <a:avLst>
              <a:gd name="adj1" fmla="val -13319"/>
              <a:gd name="adj2" fmla="val 438819"/>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64519" name="Rectangle 5"/>
          <p:cNvSpPr>
            <a:spLocks noChangeArrowheads="1"/>
          </p:cNvSpPr>
          <p:nvPr/>
        </p:nvSpPr>
        <p:spPr bwMode="auto">
          <a:xfrm>
            <a:off x="1674813" y="5494338"/>
            <a:ext cx="6184900" cy="519112"/>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mj-lt"/>
              </a:rPr>
              <a:t>While my method call not linked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718EBFF5-2A96-14BF-1984-AFCE0F23103E}"/>
              </a:ext>
            </a:extLst>
          </p:cNvPr>
          <p:cNvSpPr>
            <a:spLocks noChangeArrowheads="1"/>
          </p:cNvSpPr>
          <p:nvPr/>
        </p:nvSpPr>
        <p:spPr bwMode="auto">
          <a:xfrm>
            <a:off x="876300" y="1554163"/>
            <a:ext cx="7588250" cy="4524315"/>
          </a:xfrm>
          <a:prstGeom prst="rect">
            <a:avLst/>
          </a:prstGeom>
          <a:solidFill>
            <a:schemeClr val="tx1"/>
          </a:solidFill>
          <a:ln w="9525">
            <a:noFill/>
            <a:miter lim="800000"/>
            <a:headEnd/>
            <a:tailEnd/>
          </a:ln>
        </p:spPr>
        <p:txBody>
          <a:bodyPr>
            <a:spAutoFit/>
          </a:bodyPr>
          <a:lstStyle/>
          <a:p>
            <a:r>
              <a:rPr lang="en-US" b="0" dirty="0">
                <a:solidFill>
                  <a:srgbClr val="D4D4D4"/>
                </a:solidFill>
                <a:effectLst/>
                <a:latin typeface="Consolas" panose="020B0609020204030204" pitchFamily="49" charset="0"/>
              </a:rPr>
              <a:t>...</a:t>
            </a:r>
          </a:p>
          <a:p>
            <a:r>
              <a:rPr lang="en-US" b="0" dirty="0">
                <a:solidFill>
                  <a:srgbClr val="6A9955"/>
                </a:solidFill>
                <a:effectLst/>
                <a:latin typeface="Consolas" panose="020B0609020204030204" pitchFamily="49" charset="0"/>
              </a:rPr>
              <a:t>//compute my response</a:t>
            </a:r>
            <a:endParaRPr lang="en-US" b="0" dirty="0">
              <a:solidFill>
                <a:srgbClr val="D4D4D4"/>
              </a:solidFill>
              <a:effectLst/>
              <a:latin typeface="Consolas" panose="020B0609020204030204" pitchFamily="49" charset="0"/>
            </a:endParaRPr>
          </a:p>
          <a:p>
            <a:r>
              <a:rPr lang="en-US" b="0" dirty="0">
                <a:solidFill>
                  <a:srgbClr val="4EC9B0"/>
                </a:solidFill>
                <a:effectLst/>
                <a:latin typeface="Consolas" panose="020B0609020204030204" pitchFamily="49" charset="0"/>
              </a:rPr>
              <a:t>SeqObject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SeqObject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current = </a:t>
            </a:r>
            <a:r>
              <a:rPr lang="en-US" b="0" dirty="0">
                <a:solidFill>
                  <a:srgbClr val="9CDCFE"/>
                </a:solidFill>
                <a:effectLst/>
                <a:latin typeface="Consolas" panose="020B0609020204030204" pitchFamily="49" charset="0"/>
              </a:rPr>
              <a:t>tail</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(current != prefer){ </a:t>
            </a:r>
          </a:p>
          <a:p>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current = </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 </a:t>
            </a:r>
          </a:p>
          <a:p>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65540" name="Rectangle 2"/>
          <p:cNvSpPr>
            <a:spLocks noGrp="1" noChangeArrowheads="1"/>
          </p:cNvSpPr>
          <p:nvPr>
            <p:ph type="title"/>
          </p:nvPr>
        </p:nvSpPr>
        <p:spPr>
          <a:xfrm>
            <a:off x="685800" y="269875"/>
            <a:ext cx="7772400" cy="1143000"/>
          </a:xfrm>
        </p:spPr>
        <p:txBody>
          <a:bodyPr/>
          <a:lstStyle/>
          <a:p>
            <a:r>
              <a:rPr lang="en-US" dirty="0"/>
              <a:t>Universal Application Part II</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58</a:t>
            </a:fld>
            <a:endParaRPr lang="en-US" dirty="0"/>
          </a:p>
        </p:txBody>
      </p:sp>
      <p:sp>
        <p:nvSpPr>
          <p:cNvPr id="65542" name="AutoShape 4"/>
          <p:cNvSpPr>
            <a:spLocks noChangeArrowheads="1"/>
          </p:cNvSpPr>
          <p:nvPr/>
        </p:nvSpPr>
        <p:spPr bwMode="auto">
          <a:xfrm>
            <a:off x="876299" y="3400425"/>
            <a:ext cx="6541411" cy="909638"/>
          </a:xfrm>
          <a:prstGeom prst="wedgeRoundRectCallout">
            <a:avLst>
              <a:gd name="adj1" fmla="val 8948"/>
              <a:gd name="adj2" fmla="val 171452"/>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65543" name="Rectangle 5"/>
          <p:cNvSpPr>
            <a:spLocks noChangeArrowheads="1"/>
          </p:cNvSpPr>
          <p:nvPr/>
        </p:nvSpPr>
        <p:spPr bwMode="auto">
          <a:xfrm>
            <a:off x="2415396" y="5494338"/>
            <a:ext cx="5444317" cy="519112"/>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mj-lt"/>
              </a:rPr>
              <a:t>Apply current node’s method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BB6C8EF3-FB34-9EE8-A55A-9F608C151B33}"/>
              </a:ext>
            </a:extLst>
          </p:cNvPr>
          <p:cNvSpPr>
            <a:spLocks noChangeArrowheads="1"/>
          </p:cNvSpPr>
          <p:nvPr/>
        </p:nvSpPr>
        <p:spPr bwMode="auto">
          <a:xfrm>
            <a:off x="876300" y="1554163"/>
            <a:ext cx="7588250" cy="4524315"/>
          </a:xfrm>
          <a:prstGeom prst="rect">
            <a:avLst/>
          </a:prstGeom>
          <a:solidFill>
            <a:schemeClr val="tx1"/>
          </a:solidFill>
          <a:ln w="9525">
            <a:noFill/>
            <a:miter lim="800000"/>
            <a:headEnd/>
            <a:tailEnd/>
          </a:ln>
        </p:spPr>
        <p:txBody>
          <a:bodyPr>
            <a:spAutoFit/>
          </a:bodyPr>
          <a:lstStyle/>
          <a:p>
            <a:r>
              <a:rPr lang="en-US" b="0" dirty="0">
                <a:solidFill>
                  <a:srgbClr val="D4D4D4"/>
                </a:solidFill>
                <a:effectLst/>
                <a:latin typeface="Consolas" panose="020B0609020204030204" pitchFamily="49" charset="0"/>
              </a:rPr>
              <a:t>...</a:t>
            </a:r>
          </a:p>
          <a:p>
            <a:r>
              <a:rPr lang="en-US" b="0" dirty="0">
                <a:solidFill>
                  <a:srgbClr val="6A9955"/>
                </a:solidFill>
                <a:effectLst/>
                <a:latin typeface="Consolas" panose="020B0609020204030204" pitchFamily="49" charset="0"/>
              </a:rPr>
              <a:t>//compute my response</a:t>
            </a:r>
            <a:endParaRPr lang="en-US" b="0" dirty="0">
              <a:solidFill>
                <a:srgbClr val="D4D4D4"/>
              </a:solidFill>
              <a:effectLst/>
              <a:latin typeface="Consolas" panose="020B0609020204030204" pitchFamily="49" charset="0"/>
            </a:endParaRPr>
          </a:p>
          <a:p>
            <a:r>
              <a:rPr lang="en-US" b="0" dirty="0">
                <a:solidFill>
                  <a:srgbClr val="4EC9B0"/>
                </a:solidFill>
                <a:effectLst/>
                <a:latin typeface="Consolas" panose="020B0609020204030204" pitchFamily="49" charset="0"/>
              </a:rPr>
              <a:t>SeqObject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SeqObject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current = </a:t>
            </a:r>
            <a:r>
              <a:rPr lang="en-US" b="0" dirty="0">
                <a:solidFill>
                  <a:srgbClr val="9CDCFE"/>
                </a:solidFill>
                <a:effectLst/>
                <a:latin typeface="Consolas" panose="020B0609020204030204" pitchFamily="49" charset="0"/>
              </a:rPr>
              <a:t>tail</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(current != prefer){ </a:t>
            </a:r>
          </a:p>
          <a:p>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current = </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 </a:t>
            </a:r>
          </a:p>
          <a:p>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66564" name="Rectangle 2"/>
          <p:cNvSpPr>
            <a:spLocks noGrp="1" noChangeArrowheads="1"/>
          </p:cNvSpPr>
          <p:nvPr>
            <p:ph type="title"/>
          </p:nvPr>
        </p:nvSpPr>
        <p:spPr>
          <a:xfrm>
            <a:off x="685800" y="269875"/>
            <a:ext cx="7772400" cy="1143000"/>
          </a:xfrm>
        </p:spPr>
        <p:txBody>
          <a:bodyPr/>
          <a:lstStyle/>
          <a:p>
            <a:r>
              <a:rPr lang="en-US" dirty="0"/>
              <a:t>Universal Application Part II</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59</a:t>
            </a:fld>
            <a:endParaRPr lang="en-US" dirty="0"/>
          </a:p>
        </p:txBody>
      </p:sp>
      <p:sp>
        <p:nvSpPr>
          <p:cNvPr id="66566" name="AutoShape 4"/>
          <p:cNvSpPr>
            <a:spLocks noChangeArrowheads="1"/>
          </p:cNvSpPr>
          <p:nvPr/>
        </p:nvSpPr>
        <p:spPr bwMode="auto">
          <a:xfrm>
            <a:off x="895350" y="4432300"/>
            <a:ext cx="6428051" cy="555625"/>
          </a:xfrm>
          <a:prstGeom prst="wedgeRoundRectCallout">
            <a:avLst>
              <a:gd name="adj1" fmla="val -8494"/>
              <a:gd name="adj2" fmla="val 132597"/>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66567" name="Rectangle 5"/>
          <p:cNvSpPr>
            <a:spLocks noChangeArrowheads="1"/>
          </p:cNvSpPr>
          <p:nvPr/>
        </p:nvSpPr>
        <p:spPr bwMode="auto">
          <a:xfrm>
            <a:off x="968375" y="5555258"/>
            <a:ext cx="7496175" cy="523220"/>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mn-lt"/>
              </a:rPr>
              <a:t>Return result after my method call applied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2"/>
          <p:cNvSpPr>
            <a:spLocks noGrp="1" noChangeArrowheads="1"/>
          </p:cNvSpPr>
          <p:nvPr>
            <p:ph type="title"/>
          </p:nvPr>
        </p:nvSpPr>
        <p:spPr/>
        <p:txBody>
          <a:bodyPr/>
          <a:lstStyle/>
          <a:p>
            <a:r>
              <a:rPr lang="en-US" dirty="0"/>
              <a:t>Correctness</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60</a:t>
            </a:fld>
            <a:endParaRPr lang="en-US" dirty="0"/>
          </a:p>
        </p:txBody>
      </p:sp>
      <p:sp>
        <p:nvSpPr>
          <p:cNvPr id="2" name="TextBox 1">
            <a:extLst>
              <a:ext uri="{FF2B5EF4-FFF2-40B4-BE49-F238E27FC236}">
                <a16:creationId xmlns:a16="http://schemas.microsoft.com/office/drawing/2014/main" id="{719F7A22-0DE5-C098-D13C-AF2B6F997837}"/>
              </a:ext>
            </a:extLst>
          </p:cNvPr>
          <p:cNvSpPr txBox="1"/>
          <p:nvPr/>
        </p:nvSpPr>
        <p:spPr bwMode="auto">
          <a:xfrm>
            <a:off x="821635" y="2626575"/>
            <a:ext cx="6622962"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List defines linearized sequential  history</a:t>
            </a:r>
          </a:p>
        </p:txBody>
      </p:sp>
      <p:sp>
        <p:nvSpPr>
          <p:cNvPr id="3" name="TextBox 3">
            <a:extLst>
              <a:ext uri="{FF2B5EF4-FFF2-40B4-BE49-F238E27FC236}">
                <a16:creationId xmlns:a16="http://schemas.microsoft.com/office/drawing/2014/main" id="{934B1518-BD5C-F5DC-6F90-9C996C39F596}"/>
              </a:ext>
            </a:extLst>
          </p:cNvPr>
          <p:cNvSpPr txBox="1"/>
          <p:nvPr/>
        </p:nvSpPr>
        <p:spPr bwMode="auto">
          <a:xfrm>
            <a:off x="821634" y="3795169"/>
            <a:ext cx="7604098"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Thread returns its response based on list order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E4C05515-75C1-4AB0-8C7C-AADE19827C64}" type="slidenum">
              <a:rPr lang="ar-SA" sz="1400">
                <a:solidFill>
                  <a:schemeClr val="tx1"/>
                </a:solidFill>
                <a:latin typeface="+mn-lt"/>
                <a:cs typeface="Arial" charset="0"/>
              </a:rPr>
              <a:pPr algn="r">
                <a:defRPr/>
              </a:pPr>
              <a:t>61</a:t>
            </a:fld>
            <a:endParaRPr lang="en-US" sz="1400" dirty="0">
              <a:solidFill>
                <a:schemeClr val="tx1"/>
              </a:solidFill>
              <a:latin typeface="+mn-lt"/>
              <a:cs typeface="Arial" charset="0"/>
            </a:endParaRP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575C6DAE-4EB9-4E77-94A8-4EED80B02D93}" type="slidenum">
              <a:rPr lang="ar-SA" smtClean="0"/>
              <a:pPr>
                <a:defRPr/>
              </a:pPr>
              <a:t>61</a:t>
            </a:fld>
            <a:endParaRPr lang="en-US" dirty="0"/>
          </a:p>
        </p:txBody>
      </p:sp>
      <p:sp>
        <p:nvSpPr>
          <p:cNvPr id="68613" name="Rectangle 2"/>
          <p:cNvSpPr>
            <a:spLocks noGrp="1" noChangeArrowheads="1"/>
          </p:cNvSpPr>
          <p:nvPr>
            <p:ph type="title" idx="4294967295"/>
          </p:nvPr>
        </p:nvSpPr>
        <p:spPr>
          <a:xfrm>
            <a:off x="0" y="381000"/>
            <a:ext cx="7772400" cy="1143000"/>
          </a:xfrm>
        </p:spPr>
        <p:txBody>
          <a:bodyPr/>
          <a:lstStyle/>
          <a:p>
            <a:r>
              <a:rPr lang="en-US" dirty="0"/>
              <a:t>Lock-Free Because …</a:t>
            </a:r>
          </a:p>
        </p:txBody>
      </p:sp>
      <p:sp>
        <p:nvSpPr>
          <p:cNvPr id="3" name="TextBox 2">
            <a:extLst>
              <a:ext uri="{FF2B5EF4-FFF2-40B4-BE49-F238E27FC236}">
                <a16:creationId xmlns:a16="http://schemas.microsoft.com/office/drawing/2014/main" id="{6AAB385E-BF60-84E7-B1CA-82F8CCCA9FE0}"/>
              </a:ext>
            </a:extLst>
          </p:cNvPr>
          <p:cNvSpPr txBox="1"/>
          <p:nvPr/>
        </p:nvSpPr>
        <p:spPr bwMode="auto">
          <a:xfrm>
            <a:off x="783804" y="3568966"/>
            <a:ext cx="8158038"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Can repeatedly fail to win consensus on “real” head only if another succeeds</a:t>
            </a:r>
          </a:p>
        </p:txBody>
      </p:sp>
      <p:sp>
        <p:nvSpPr>
          <p:cNvPr id="4" name="TextBox 3">
            <a:extLst>
              <a:ext uri="{FF2B5EF4-FFF2-40B4-BE49-F238E27FC236}">
                <a16:creationId xmlns:a16="http://schemas.microsoft.com/office/drawing/2014/main" id="{C516D6FD-3492-6813-60A6-90B18B0F9618}"/>
              </a:ext>
            </a:extLst>
          </p:cNvPr>
          <p:cNvSpPr txBox="1"/>
          <p:nvPr/>
        </p:nvSpPr>
        <p:spPr bwMode="auto">
          <a:xfrm>
            <a:off x="783804" y="2714321"/>
            <a:ext cx="5496226"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Each thread moves forward in list</a:t>
            </a:r>
          </a:p>
        </p:txBody>
      </p:sp>
      <p:sp>
        <p:nvSpPr>
          <p:cNvPr id="6" name="TextBox 5">
            <a:extLst>
              <a:ext uri="{FF2B5EF4-FFF2-40B4-BE49-F238E27FC236}">
                <a16:creationId xmlns:a16="http://schemas.microsoft.com/office/drawing/2014/main" id="{024D7F62-79E7-27C2-DADF-9CD3EDAF6992}"/>
              </a:ext>
            </a:extLst>
          </p:cNvPr>
          <p:cNvSpPr txBox="1"/>
          <p:nvPr/>
        </p:nvSpPr>
        <p:spPr bwMode="auto">
          <a:xfrm>
            <a:off x="783804" y="4854497"/>
            <a:ext cx="7604098" cy="954107"/>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Consensus winner adds node and completes within a finite number of steps</a:t>
            </a:r>
            <a:endParaRPr lang="en-US" sz="2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2"/>
          <p:cNvSpPr>
            <a:spLocks noGrp="1" noChangeArrowheads="1"/>
          </p:cNvSpPr>
          <p:nvPr>
            <p:ph type="title"/>
          </p:nvPr>
        </p:nvSpPr>
        <p:spPr/>
        <p:txBody>
          <a:bodyPr/>
          <a:lstStyle/>
          <a:p>
            <a:r>
              <a:rPr lang="en-US" dirty="0"/>
              <a:t>Wait-free Construction</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62</a:t>
            </a:fld>
            <a:endParaRPr lang="en-US" dirty="0"/>
          </a:p>
        </p:txBody>
      </p:sp>
      <p:sp>
        <p:nvSpPr>
          <p:cNvPr id="2" name="TextBox 1">
            <a:extLst>
              <a:ext uri="{FF2B5EF4-FFF2-40B4-BE49-F238E27FC236}">
                <a16:creationId xmlns:a16="http://schemas.microsoft.com/office/drawing/2014/main" id="{DE48E2FD-4570-02B2-D139-50AF9844686F}"/>
              </a:ext>
            </a:extLst>
          </p:cNvPr>
          <p:cNvSpPr txBox="1"/>
          <p:nvPr/>
        </p:nvSpPr>
        <p:spPr bwMode="auto">
          <a:xfrm>
            <a:off x="585397" y="2121796"/>
            <a:ext cx="6875202"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Lock-free construction + </a:t>
            </a:r>
            <a:r>
              <a:rPr lang="en-US" sz="2800" b="1" dirty="0">
                <a:solidFill>
                  <a:schemeClr val="bg1"/>
                </a:solidFill>
                <a:latin typeface="Consolas" panose="020B0609020204030204" pitchFamily="49" charset="0"/>
              </a:rPr>
              <a:t>announce</a:t>
            </a:r>
            <a:r>
              <a:rPr lang="en-US" sz="2800" dirty="0">
                <a:solidFill>
                  <a:srgbClr val="FFFF00"/>
                </a:solidFill>
              </a:rPr>
              <a:t> array</a:t>
            </a:r>
          </a:p>
        </p:txBody>
      </p:sp>
      <p:sp>
        <p:nvSpPr>
          <p:cNvPr id="3" name="TextBox 2">
            <a:extLst>
              <a:ext uri="{FF2B5EF4-FFF2-40B4-BE49-F238E27FC236}">
                <a16:creationId xmlns:a16="http://schemas.microsoft.com/office/drawing/2014/main" id="{204C3705-BF97-B031-479D-CCC55E4FA191}"/>
              </a:ext>
            </a:extLst>
          </p:cNvPr>
          <p:cNvSpPr txBox="1"/>
          <p:nvPr/>
        </p:nvSpPr>
        <p:spPr bwMode="auto">
          <a:xfrm>
            <a:off x="585397" y="3633354"/>
            <a:ext cx="578952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If a thread doesn’t append its node</a:t>
            </a:r>
          </a:p>
        </p:txBody>
      </p:sp>
      <p:sp>
        <p:nvSpPr>
          <p:cNvPr id="4" name="TextBox 3">
            <a:extLst>
              <a:ext uri="{FF2B5EF4-FFF2-40B4-BE49-F238E27FC236}">
                <a16:creationId xmlns:a16="http://schemas.microsoft.com/office/drawing/2014/main" id="{CCC3B7A4-F789-489A-40CA-E62F77990954}"/>
              </a:ext>
            </a:extLst>
          </p:cNvPr>
          <p:cNvSpPr txBox="1"/>
          <p:nvPr/>
        </p:nvSpPr>
        <p:spPr bwMode="auto">
          <a:xfrm>
            <a:off x="585397" y="2877575"/>
            <a:ext cx="6678045"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Stores (reference to) node in </a:t>
            </a:r>
            <a:r>
              <a:rPr lang="en-US" sz="2800" b="1" dirty="0">
                <a:solidFill>
                  <a:schemeClr val="bg1"/>
                </a:solidFill>
                <a:latin typeface="Consolas" panose="020B0609020204030204" pitchFamily="49" charset="0"/>
              </a:rPr>
              <a:t>announce</a:t>
            </a:r>
            <a:endParaRPr lang="en-US" sz="2800" dirty="0">
              <a:solidFill>
                <a:schemeClr val="bg1"/>
              </a:solidFill>
            </a:endParaRPr>
          </a:p>
        </p:txBody>
      </p:sp>
      <p:sp>
        <p:nvSpPr>
          <p:cNvPr id="5" name="TextBox 4">
            <a:extLst>
              <a:ext uri="{FF2B5EF4-FFF2-40B4-BE49-F238E27FC236}">
                <a16:creationId xmlns:a16="http://schemas.microsoft.com/office/drawing/2014/main" id="{7A2D01BB-00B6-9530-BEC9-129E43FC9C6D}"/>
              </a:ext>
            </a:extLst>
          </p:cNvPr>
          <p:cNvSpPr txBox="1"/>
          <p:nvPr/>
        </p:nvSpPr>
        <p:spPr bwMode="auto">
          <a:xfrm>
            <a:off x="585397" y="4389133"/>
            <a:ext cx="824805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Another thread will see it in array &amp; </a:t>
            </a:r>
            <a:r>
              <a:rPr lang="en-US" sz="2800" i="1" dirty="0">
                <a:solidFill>
                  <a:schemeClr val="bg1"/>
                </a:solidFill>
              </a:rPr>
              <a:t>help</a:t>
            </a:r>
            <a:r>
              <a:rPr lang="en-US" sz="2800" dirty="0">
                <a:solidFill>
                  <a:srgbClr val="FFFF00"/>
                </a:solidFill>
              </a:rPr>
              <a:t> append it</a:t>
            </a:r>
            <a:endParaRPr lang="en-US" sz="2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2"/>
          <p:cNvSpPr>
            <a:spLocks noGrp="1" noChangeArrowheads="1"/>
          </p:cNvSpPr>
          <p:nvPr>
            <p:ph type="title"/>
          </p:nvPr>
        </p:nvSpPr>
        <p:spPr/>
        <p:txBody>
          <a:bodyPr/>
          <a:lstStyle/>
          <a:p>
            <a:r>
              <a:rPr lang="en-US" dirty="0"/>
              <a:t>Helping</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63</a:t>
            </a:fld>
            <a:endParaRPr lang="en-US" dirty="0"/>
          </a:p>
        </p:txBody>
      </p:sp>
      <p:sp>
        <p:nvSpPr>
          <p:cNvPr id="4" name="TextBox 3">
            <a:extLst>
              <a:ext uri="{FF2B5EF4-FFF2-40B4-BE49-F238E27FC236}">
                <a16:creationId xmlns:a16="http://schemas.microsoft.com/office/drawing/2014/main" id="{BA99201A-F3E0-2D2A-4246-3C84CB0E79C9}"/>
              </a:ext>
            </a:extLst>
          </p:cNvPr>
          <p:cNvSpPr txBox="1"/>
          <p:nvPr/>
        </p:nvSpPr>
        <p:spPr bwMode="auto">
          <a:xfrm>
            <a:off x="923077" y="1782548"/>
            <a:ext cx="4924507"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“Announcing” my intention …</a:t>
            </a:r>
          </a:p>
        </p:txBody>
      </p:sp>
      <p:sp>
        <p:nvSpPr>
          <p:cNvPr id="5" name="TextBox 4">
            <a:extLst>
              <a:ext uri="{FF2B5EF4-FFF2-40B4-BE49-F238E27FC236}">
                <a16:creationId xmlns:a16="http://schemas.microsoft.com/office/drawing/2014/main" id="{3E3891A7-2F5F-6648-DB94-53FE52644023}"/>
              </a:ext>
            </a:extLst>
          </p:cNvPr>
          <p:cNvSpPr txBox="1"/>
          <p:nvPr/>
        </p:nvSpPr>
        <p:spPr bwMode="auto">
          <a:xfrm>
            <a:off x="1525675" y="3215670"/>
            <a:ext cx="557386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Even if the scheduler is malicious</a:t>
            </a:r>
          </a:p>
        </p:txBody>
      </p:sp>
      <p:sp>
        <p:nvSpPr>
          <p:cNvPr id="8" name="TextBox 3">
            <a:extLst>
              <a:ext uri="{FF2B5EF4-FFF2-40B4-BE49-F238E27FC236}">
                <a16:creationId xmlns:a16="http://schemas.microsoft.com/office/drawing/2014/main" id="{24E5886C-BCDE-CBEC-76FF-946D9377D873}"/>
              </a:ext>
            </a:extLst>
          </p:cNvPr>
          <p:cNvSpPr txBox="1"/>
          <p:nvPr/>
        </p:nvSpPr>
        <p:spPr bwMode="auto">
          <a:xfrm>
            <a:off x="1525675" y="2499109"/>
            <a:ext cx="4786685"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Guarantees I make progress</a:t>
            </a:r>
          </a:p>
        </p:txBody>
      </p:sp>
      <p:sp>
        <p:nvSpPr>
          <p:cNvPr id="9" name="TextBox 8">
            <a:extLst>
              <a:ext uri="{FF2B5EF4-FFF2-40B4-BE49-F238E27FC236}">
                <a16:creationId xmlns:a16="http://schemas.microsoft.com/office/drawing/2014/main" id="{D2904F22-05A4-A7B0-B433-876DBD0D25B4}"/>
              </a:ext>
            </a:extLst>
          </p:cNvPr>
          <p:cNvSpPr txBox="1"/>
          <p:nvPr/>
        </p:nvSpPr>
        <p:spPr bwMode="auto">
          <a:xfrm>
            <a:off x="870068" y="3932231"/>
            <a:ext cx="745832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My method call will complete in bounded time</a:t>
            </a:r>
            <a:endParaRPr lang="en-US" sz="2800" b="0" dirty="0">
              <a:solidFill>
                <a:srgbClr val="FFFF00"/>
              </a:solidFill>
              <a:cs typeface="Arial" charset="0"/>
            </a:endParaRPr>
          </a:p>
        </p:txBody>
      </p:sp>
      <p:sp>
        <p:nvSpPr>
          <p:cNvPr id="10" name="TextBox 9">
            <a:extLst>
              <a:ext uri="{FF2B5EF4-FFF2-40B4-BE49-F238E27FC236}">
                <a16:creationId xmlns:a16="http://schemas.microsoft.com/office/drawing/2014/main" id="{C633AEDB-3BD8-3459-1440-242B3912B563}"/>
              </a:ext>
            </a:extLst>
          </p:cNvPr>
          <p:cNvSpPr txBox="1"/>
          <p:nvPr/>
        </p:nvSpPr>
        <p:spPr bwMode="auto">
          <a:xfrm>
            <a:off x="870067" y="4648792"/>
            <a:ext cx="7117993"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“Helping” makes lock-free protocol wait-free</a:t>
            </a:r>
            <a:endParaRPr lang="en-US" altLang="ja-JP"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0"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84" name="Group 54"/>
          <p:cNvGrpSpPr>
            <a:grpSpLocks/>
          </p:cNvGrpSpPr>
          <p:nvPr/>
        </p:nvGrpSpPr>
        <p:grpSpPr bwMode="auto">
          <a:xfrm>
            <a:off x="2195513" y="2105025"/>
            <a:ext cx="4205287" cy="719138"/>
            <a:chOff x="1182" y="2554"/>
            <a:chExt cx="2649" cy="453"/>
          </a:xfrm>
        </p:grpSpPr>
        <p:sp>
          <p:nvSpPr>
            <p:cNvPr id="880695" name="AutoShape 55"/>
            <p:cNvSpPr>
              <a:spLocks noChangeArrowheads="1"/>
            </p:cNvSpPr>
            <p:nvPr/>
          </p:nvSpPr>
          <p:spPr bwMode="auto">
            <a:xfrm>
              <a:off x="1182" y="2642"/>
              <a:ext cx="2649" cy="354"/>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j-lt"/>
              </a:endParaRPr>
            </a:p>
          </p:txBody>
        </p:sp>
        <p:sp>
          <p:nvSpPr>
            <p:cNvPr id="71720" name="Line 56"/>
            <p:cNvSpPr>
              <a:spLocks noChangeShapeType="1"/>
            </p:cNvSpPr>
            <p:nvPr/>
          </p:nvSpPr>
          <p:spPr bwMode="auto">
            <a:xfrm>
              <a:off x="1467" y="2642"/>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71721" name="Line 57"/>
            <p:cNvSpPr>
              <a:spLocks noChangeShapeType="1"/>
            </p:cNvSpPr>
            <p:nvPr/>
          </p:nvSpPr>
          <p:spPr bwMode="auto">
            <a:xfrm>
              <a:off x="1769" y="2642"/>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71722" name="Line 58"/>
            <p:cNvSpPr>
              <a:spLocks noChangeShapeType="1"/>
            </p:cNvSpPr>
            <p:nvPr/>
          </p:nvSpPr>
          <p:spPr bwMode="auto">
            <a:xfrm>
              <a:off x="2071" y="2642"/>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71723" name="Line 59"/>
            <p:cNvSpPr>
              <a:spLocks noChangeShapeType="1"/>
            </p:cNvSpPr>
            <p:nvPr/>
          </p:nvSpPr>
          <p:spPr bwMode="auto">
            <a:xfrm>
              <a:off x="2373" y="2642"/>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71724" name="Line 60"/>
            <p:cNvSpPr>
              <a:spLocks noChangeShapeType="1"/>
            </p:cNvSpPr>
            <p:nvPr/>
          </p:nvSpPr>
          <p:spPr bwMode="auto">
            <a:xfrm>
              <a:off x="3279" y="2642"/>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71725" name="Line 61"/>
            <p:cNvSpPr>
              <a:spLocks noChangeShapeType="1"/>
            </p:cNvSpPr>
            <p:nvPr/>
          </p:nvSpPr>
          <p:spPr bwMode="auto">
            <a:xfrm>
              <a:off x="3581" y="2642"/>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71726" name="Text Box 62"/>
            <p:cNvSpPr txBox="1">
              <a:spLocks noChangeArrowheads="1"/>
            </p:cNvSpPr>
            <p:nvPr/>
          </p:nvSpPr>
          <p:spPr bwMode="auto">
            <a:xfrm>
              <a:off x="2682" y="2554"/>
              <a:ext cx="375" cy="368"/>
            </a:xfrm>
            <a:prstGeom prst="rect">
              <a:avLst/>
            </a:prstGeom>
            <a:noFill/>
            <a:ln w="9525" algn="ctr">
              <a:noFill/>
              <a:miter lim="800000"/>
              <a:headEnd/>
              <a:tailEnd/>
            </a:ln>
          </p:spPr>
          <p:txBody>
            <a:bodyPr wrap="none">
              <a:spAutoFit/>
            </a:bodyPr>
            <a:lstStyle/>
            <a:p>
              <a:r>
                <a:rPr lang="en-US" sz="3200" dirty="0">
                  <a:solidFill>
                    <a:schemeClr val="tx1"/>
                  </a:solidFill>
                  <a:latin typeface="+mj-lt"/>
                </a:rPr>
                <a:t>…</a:t>
              </a:r>
            </a:p>
          </p:txBody>
        </p:sp>
      </p:grpSp>
      <p:grpSp>
        <p:nvGrpSpPr>
          <p:cNvPr id="71685" name="Group 2"/>
          <p:cNvGrpSpPr>
            <a:grpSpLocks/>
          </p:cNvGrpSpPr>
          <p:nvPr/>
        </p:nvGrpSpPr>
        <p:grpSpPr bwMode="auto">
          <a:xfrm>
            <a:off x="2219325" y="4354513"/>
            <a:ext cx="4205288" cy="719137"/>
            <a:chOff x="1182" y="2554"/>
            <a:chExt cx="2649" cy="453"/>
          </a:xfrm>
        </p:grpSpPr>
        <p:sp>
          <p:nvSpPr>
            <p:cNvPr id="880643" name="AutoShape 3"/>
            <p:cNvSpPr>
              <a:spLocks noChangeArrowheads="1"/>
            </p:cNvSpPr>
            <p:nvPr/>
          </p:nvSpPr>
          <p:spPr bwMode="auto">
            <a:xfrm>
              <a:off x="1182" y="2642"/>
              <a:ext cx="2649" cy="354"/>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j-lt"/>
              </a:endParaRPr>
            </a:p>
          </p:txBody>
        </p:sp>
        <p:sp>
          <p:nvSpPr>
            <p:cNvPr id="71712" name="Line 4"/>
            <p:cNvSpPr>
              <a:spLocks noChangeShapeType="1"/>
            </p:cNvSpPr>
            <p:nvPr/>
          </p:nvSpPr>
          <p:spPr bwMode="auto">
            <a:xfrm>
              <a:off x="1467" y="2642"/>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71713" name="Line 5"/>
            <p:cNvSpPr>
              <a:spLocks noChangeShapeType="1"/>
            </p:cNvSpPr>
            <p:nvPr/>
          </p:nvSpPr>
          <p:spPr bwMode="auto">
            <a:xfrm>
              <a:off x="1769" y="2642"/>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71714" name="Line 6"/>
            <p:cNvSpPr>
              <a:spLocks noChangeShapeType="1"/>
            </p:cNvSpPr>
            <p:nvPr/>
          </p:nvSpPr>
          <p:spPr bwMode="auto">
            <a:xfrm>
              <a:off x="2071" y="2642"/>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71715" name="Line 7"/>
            <p:cNvSpPr>
              <a:spLocks noChangeShapeType="1"/>
            </p:cNvSpPr>
            <p:nvPr/>
          </p:nvSpPr>
          <p:spPr bwMode="auto">
            <a:xfrm>
              <a:off x="2373" y="2642"/>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71716" name="Line 8"/>
            <p:cNvSpPr>
              <a:spLocks noChangeShapeType="1"/>
            </p:cNvSpPr>
            <p:nvPr/>
          </p:nvSpPr>
          <p:spPr bwMode="auto">
            <a:xfrm>
              <a:off x="3279" y="2642"/>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71717" name="Line 9"/>
            <p:cNvSpPr>
              <a:spLocks noChangeShapeType="1"/>
            </p:cNvSpPr>
            <p:nvPr/>
          </p:nvSpPr>
          <p:spPr bwMode="auto">
            <a:xfrm>
              <a:off x="3581" y="2642"/>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mj-lt"/>
              </a:endParaRPr>
            </a:p>
          </p:txBody>
        </p:sp>
        <p:sp>
          <p:nvSpPr>
            <p:cNvPr id="71718" name="Text Box 10"/>
            <p:cNvSpPr txBox="1">
              <a:spLocks noChangeArrowheads="1"/>
            </p:cNvSpPr>
            <p:nvPr/>
          </p:nvSpPr>
          <p:spPr bwMode="auto">
            <a:xfrm>
              <a:off x="2682" y="2554"/>
              <a:ext cx="375" cy="368"/>
            </a:xfrm>
            <a:prstGeom prst="rect">
              <a:avLst/>
            </a:prstGeom>
            <a:noFill/>
            <a:ln w="9525" algn="ctr">
              <a:noFill/>
              <a:miter lim="800000"/>
              <a:headEnd/>
              <a:tailEnd/>
            </a:ln>
          </p:spPr>
          <p:txBody>
            <a:bodyPr wrap="none">
              <a:spAutoFit/>
            </a:bodyPr>
            <a:lstStyle/>
            <a:p>
              <a:r>
                <a:rPr lang="en-US" sz="3200" dirty="0">
                  <a:solidFill>
                    <a:schemeClr val="tx1"/>
                  </a:solidFill>
                  <a:latin typeface="+mj-lt"/>
                </a:rPr>
                <a:t>…</a:t>
              </a:r>
            </a:p>
          </p:txBody>
        </p:sp>
      </p:grpSp>
      <p:sp>
        <p:nvSpPr>
          <p:cNvPr id="880651" name="AutoShape 11"/>
          <p:cNvSpPr>
            <a:spLocks noChangeArrowheads="1"/>
          </p:cNvSpPr>
          <p:nvPr/>
        </p:nvSpPr>
        <p:spPr bwMode="auto">
          <a:xfrm>
            <a:off x="871538" y="3449638"/>
            <a:ext cx="912812"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ctr">
              <a:defRPr/>
            </a:pPr>
            <a:endParaRPr lang="en-US" sz="4400" b="1" dirty="0">
              <a:solidFill>
                <a:schemeClr val="tx1"/>
              </a:solidFill>
              <a:latin typeface="+mj-lt"/>
            </a:endParaRPr>
          </a:p>
        </p:txBody>
      </p:sp>
      <p:sp>
        <p:nvSpPr>
          <p:cNvPr id="71687" name="Rectangle 12"/>
          <p:cNvSpPr>
            <a:spLocks noGrp="1" noChangeArrowheads="1"/>
          </p:cNvSpPr>
          <p:nvPr>
            <p:ph type="title"/>
          </p:nvPr>
        </p:nvSpPr>
        <p:spPr>
          <a:xfrm>
            <a:off x="639763" y="323850"/>
            <a:ext cx="7772400" cy="1143000"/>
          </a:xfrm>
        </p:spPr>
        <p:txBody>
          <a:bodyPr/>
          <a:lstStyle/>
          <a:p>
            <a:r>
              <a:rPr lang="en-US" dirty="0"/>
              <a:t>Wait-free Construction</a:t>
            </a:r>
          </a:p>
        </p:txBody>
      </p:sp>
      <p:sp>
        <p:nvSpPr>
          <p:cNvPr id="48" name="Footer Placeholder 47"/>
          <p:cNvSpPr>
            <a:spLocks noGrp="1"/>
          </p:cNvSpPr>
          <p:nvPr>
            <p:ph type="ftr" sz="quarter" idx="10"/>
          </p:nvPr>
        </p:nvSpPr>
        <p:spPr/>
        <p:txBody>
          <a:bodyPr/>
          <a:lstStyle/>
          <a:p>
            <a:pPr>
              <a:defRPr/>
            </a:pPr>
            <a:r>
              <a:rPr lang="en-US" dirty="0">
                <a:latin typeface="+mj-lt"/>
              </a:rPr>
              <a:t>Art of Multiprocessor Programming</a:t>
            </a:r>
          </a:p>
        </p:txBody>
      </p:sp>
      <p:sp>
        <p:nvSpPr>
          <p:cNvPr id="47" name="Slide Number Placeholder 46"/>
          <p:cNvSpPr>
            <a:spLocks noGrp="1"/>
          </p:cNvSpPr>
          <p:nvPr>
            <p:ph type="sldNum" sz="quarter" idx="11"/>
          </p:nvPr>
        </p:nvSpPr>
        <p:spPr/>
        <p:txBody>
          <a:bodyPr/>
          <a:lstStyle/>
          <a:p>
            <a:pPr>
              <a:defRPr/>
            </a:pPr>
            <a:fld id="{E6B53126-0003-4205-8CA0-12067C577708}" type="slidenum">
              <a:rPr lang="ar-SA" smtClean="0">
                <a:latin typeface="+mj-lt"/>
              </a:rPr>
              <a:pPr>
                <a:defRPr/>
              </a:pPr>
              <a:t>64</a:t>
            </a:fld>
            <a:endParaRPr lang="en-US" dirty="0">
              <a:latin typeface="+mj-lt"/>
            </a:endParaRPr>
          </a:p>
        </p:txBody>
      </p:sp>
      <p:sp>
        <p:nvSpPr>
          <p:cNvPr id="880653" name="AutoShape 13"/>
          <p:cNvSpPr>
            <a:spLocks noChangeArrowheads="1"/>
          </p:cNvSpPr>
          <p:nvPr/>
        </p:nvSpPr>
        <p:spPr bwMode="auto">
          <a:xfrm>
            <a:off x="4425950" y="3446463"/>
            <a:ext cx="912813"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chemeClr val="tx1"/>
              </a:solidFill>
              <a:latin typeface="+mj-lt"/>
            </a:endParaRPr>
          </a:p>
        </p:txBody>
      </p:sp>
      <p:sp>
        <p:nvSpPr>
          <p:cNvPr id="880654" name="AutoShape 14"/>
          <p:cNvSpPr>
            <a:spLocks noChangeArrowheads="1"/>
          </p:cNvSpPr>
          <p:nvPr/>
        </p:nvSpPr>
        <p:spPr bwMode="auto">
          <a:xfrm>
            <a:off x="3243263" y="3446463"/>
            <a:ext cx="914400"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chemeClr val="tx1"/>
              </a:solidFill>
              <a:latin typeface="+mj-lt"/>
            </a:endParaRPr>
          </a:p>
        </p:txBody>
      </p:sp>
      <p:sp>
        <p:nvSpPr>
          <p:cNvPr id="880655" name="AutoShape 15"/>
          <p:cNvSpPr>
            <a:spLocks noChangeArrowheads="1"/>
          </p:cNvSpPr>
          <p:nvPr/>
        </p:nvSpPr>
        <p:spPr bwMode="auto">
          <a:xfrm>
            <a:off x="2060575" y="3430588"/>
            <a:ext cx="912813"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ctr">
              <a:defRPr/>
            </a:pPr>
            <a:endParaRPr lang="en-US" sz="4400" b="1" dirty="0">
              <a:solidFill>
                <a:schemeClr val="tx1"/>
              </a:solidFill>
              <a:latin typeface="+mj-lt"/>
            </a:endParaRPr>
          </a:p>
        </p:txBody>
      </p:sp>
      <p:sp>
        <p:nvSpPr>
          <p:cNvPr id="71691" name="Line 16"/>
          <p:cNvSpPr>
            <a:spLocks noChangeShapeType="1"/>
          </p:cNvSpPr>
          <p:nvPr/>
        </p:nvSpPr>
        <p:spPr bwMode="auto">
          <a:xfrm>
            <a:off x="2973388" y="3681413"/>
            <a:ext cx="268287" cy="0"/>
          </a:xfrm>
          <a:prstGeom prst="line">
            <a:avLst/>
          </a:prstGeom>
          <a:noFill/>
          <a:ln w="76200">
            <a:solidFill>
              <a:schemeClr val="bg1">
                <a:lumMod val="95000"/>
              </a:schemeClr>
            </a:solidFill>
            <a:round/>
            <a:headEnd/>
            <a:tailEnd type="triangle" w="med" len="med"/>
          </a:ln>
        </p:spPr>
        <p:txBody>
          <a:bodyPr wrap="none" anchor="ctr"/>
          <a:lstStyle/>
          <a:p>
            <a:endParaRPr lang="en-US" dirty="0">
              <a:solidFill>
                <a:schemeClr val="tx1"/>
              </a:solidFill>
              <a:latin typeface="+mj-lt"/>
            </a:endParaRPr>
          </a:p>
        </p:txBody>
      </p:sp>
      <p:sp>
        <p:nvSpPr>
          <p:cNvPr id="71692" name="Line 17"/>
          <p:cNvSpPr>
            <a:spLocks noChangeShapeType="1"/>
          </p:cNvSpPr>
          <p:nvPr/>
        </p:nvSpPr>
        <p:spPr bwMode="auto">
          <a:xfrm>
            <a:off x="4157663" y="3681413"/>
            <a:ext cx="268287" cy="0"/>
          </a:xfrm>
          <a:prstGeom prst="line">
            <a:avLst/>
          </a:prstGeom>
          <a:noFill/>
          <a:ln w="76200">
            <a:solidFill>
              <a:schemeClr val="bg1">
                <a:lumMod val="95000"/>
              </a:schemeClr>
            </a:solidFill>
            <a:round/>
            <a:headEnd/>
            <a:tailEnd type="triangle" w="med" len="med"/>
          </a:ln>
        </p:spPr>
        <p:txBody>
          <a:bodyPr wrap="none" anchor="ctr"/>
          <a:lstStyle/>
          <a:p>
            <a:endParaRPr lang="en-US" dirty="0">
              <a:solidFill>
                <a:schemeClr val="tx1"/>
              </a:solidFill>
              <a:latin typeface="+mj-lt"/>
            </a:endParaRPr>
          </a:p>
        </p:txBody>
      </p:sp>
      <p:sp>
        <p:nvSpPr>
          <p:cNvPr id="71693" name="Line 18"/>
          <p:cNvSpPr>
            <a:spLocks noChangeShapeType="1"/>
          </p:cNvSpPr>
          <p:nvPr/>
        </p:nvSpPr>
        <p:spPr bwMode="auto">
          <a:xfrm>
            <a:off x="1790700" y="3665538"/>
            <a:ext cx="269875" cy="0"/>
          </a:xfrm>
          <a:prstGeom prst="line">
            <a:avLst/>
          </a:prstGeom>
          <a:noFill/>
          <a:ln w="76200">
            <a:solidFill>
              <a:schemeClr val="bg1">
                <a:lumMod val="95000"/>
              </a:schemeClr>
            </a:solidFill>
            <a:round/>
            <a:headEnd/>
            <a:tailEnd type="triangle" w="med" len="med"/>
          </a:ln>
        </p:spPr>
        <p:txBody>
          <a:bodyPr wrap="none" anchor="ctr"/>
          <a:lstStyle/>
          <a:p>
            <a:endParaRPr lang="en-US" dirty="0">
              <a:solidFill>
                <a:schemeClr val="tx1"/>
              </a:solidFill>
              <a:latin typeface="+mj-lt"/>
            </a:endParaRPr>
          </a:p>
        </p:txBody>
      </p:sp>
      <p:sp>
        <p:nvSpPr>
          <p:cNvPr id="71694" name="Text Box 19"/>
          <p:cNvSpPr txBox="1">
            <a:spLocks noChangeArrowheads="1"/>
          </p:cNvSpPr>
          <p:nvPr/>
        </p:nvSpPr>
        <p:spPr bwMode="auto">
          <a:xfrm>
            <a:off x="1089502" y="4560888"/>
            <a:ext cx="902811" cy="461665"/>
          </a:xfrm>
          <a:prstGeom prst="rect">
            <a:avLst/>
          </a:prstGeom>
          <a:noFill/>
          <a:ln w="9525">
            <a:noFill/>
            <a:miter lim="800000"/>
            <a:headEnd/>
            <a:tailEnd/>
          </a:ln>
        </p:spPr>
        <p:txBody>
          <a:bodyPr wrap="none">
            <a:spAutoFit/>
          </a:bodyPr>
          <a:lstStyle/>
          <a:p>
            <a:pPr algn="r"/>
            <a:r>
              <a:rPr lang="en-US" b="1" dirty="0">
                <a:solidFill>
                  <a:srgbClr val="FFFF00"/>
                </a:solidFill>
                <a:latin typeface="+mj-lt"/>
              </a:rPr>
              <a:t>head</a:t>
            </a:r>
          </a:p>
        </p:txBody>
      </p:sp>
      <p:sp>
        <p:nvSpPr>
          <p:cNvPr id="71695" name="Text Box 20"/>
          <p:cNvSpPr txBox="1">
            <a:spLocks noChangeArrowheads="1"/>
          </p:cNvSpPr>
          <p:nvPr/>
        </p:nvSpPr>
        <p:spPr bwMode="auto">
          <a:xfrm>
            <a:off x="1216483" y="3392488"/>
            <a:ext cx="412292" cy="584775"/>
          </a:xfrm>
          <a:prstGeom prst="rect">
            <a:avLst/>
          </a:prstGeom>
          <a:noFill/>
          <a:ln w="9525">
            <a:noFill/>
            <a:miter lim="800000"/>
            <a:headEnd/>
            <a:tailEnd/>
          </a:ln>
        </p:spPr>
        <p:txBody>
          <a:bodyPr wrap="none">
            <a:spAutoFit/>
          </a:bodyPr>
          <a:lstStyle/>
          <a:p>
            <a:pPr algn="r"/>
            <a:r>
              <a:rPr lang="en-US" sz="3200" b="1" dirty="0">
                <a:solidFill>
                  <a:schemeClr val="tx1"/>
                </a:solidFill>
                <a:latin typeface="+mj-lt"/>
              </a:rPr>
              <a:t>1</a:t>
            </a:r>
          </a:p>
        </p:txBody>
      </p:sp>
      <p:sp>
        <p:nvSpPr>
          <p:cNvPr id="71696" name="Text Box 21"/>
          <p:cNvSpPr txBox="1">
            <a:spLocks noChangeArrowheads="1"/>
          </p:cNvSpPr>
          <p:nvPr/>
        </p:nvSpPr>
        <p:spPr bwMode="auto">
          <a:xfrm>
            <a:off x="2335671" y="3392488"/>
            <a:ext cx="412292" cy="584775"/>
          </a:xfrm>
          <a:prstGeom prst="rect">
            <a:avLst/>
          </a:prstGeom>
          <a:noFill/>
          <a:ln w="9525">
            <a:noFill/>
            <a:miter lim="800000"/>
            <a:headEnd/>
            <a:tailEnd/>
          </a:ln>
        </p:spPr>
        <p:txBody>
          <a:bodyPr wrap="none">
            <a:spAutoFit/>
          </a:bodyPr>
          <a:lstStyle/>
          <a:p>
            <a:pPr algn="r"/>
            <a:r>
              <a:rPr lang="en-US" sz="3200" b="1" dirty="0">
                <a:solidFill>
                  <a:schemeClr val="tx1"/>
                </a:solidFill>
                <a:latin typeface="+mj-lt"/>
              </a:rPr>
              <a:t>2</a:t>
            </a:r>
          </a:p>
        </p:txBody>
      </p:sp>
      <p:sp>
        <p:nvSpPr>
          <p:cNvPr id="71697" name="Text Box 22"/>
          <p:cNvSpPr txBox="1">
            <a:spLocks noChangeArrowheads="1"/>
          </p:cNvSpPr>
          <p:nvPr/>
        </p:nvSpPr>
        <p:spPr bwMode="auto">
          <a:xfrm>
            <a:off x="3454858" y="3392488"/>
            <a:ext cx="412292" cy="584775"/>
          </a:xfrm>
          <a:prstGeom prst="rect">
            <a:avLst/>
          </a:prstGeom>
          <a:noFill/>
          <a:ln w="9525">
            <a:noFill/>
            <a:miter lim="800000"/>
            <a:headEnd/>
            <a:tailEnd/>
          </a:ln>
        </p:spPr>
        <p:txBody>
          <a:bodyPr wrap="none">
            <a:spAutoFit/>
          </a:bodyPr>
          <a:lstStyle/>
          <a:p>
            <a:pPr algn="r"/>
            <a:r>
              <a:rPr lang="en-US" sz="3200" b="1" dirty="0">
                <a:solidFill>
                  <a:schemeClr val="tx1"/>
                </a:solidFill>
                <a:latin typeface="+mj-lt"/>
              </a:rPr>
              <a:t>3</a:t>
            </a:r>
          </a:p>
        </p:txBody>
      </p:sp>
      <p:sp>
        <p:nvSpPr>
          <p:cNvPr id="71698" name="Text Box 29"/>
          <p:cNvSpPr txBox="1">
            <a:spLocks noChangeArrowheads="1"/>
          </p:cNvSpPr>
          <p:nvPr/>
        </p:nvSpPr>
        <p:spPr bwMode="auto">
          <a:xfrm>
            <a:off x="819103" y="2951163"/>
            <a:ext cx="628697" cy="461665"/>
          </a:xfrm>
          <a:prstGeom prst="rect">
            <a:avLst/>
          </a:prstGeom>
          <a:noFill/>
          <a:ln w="9525">
            <a:noFill/>
            <a:miter lim="800000"/>
            <a:headEnd/>
            <a:tailEnd/>
          </a:ln>
        </p:spPr>
        <p:txBody>
          <a:bodyPr wrap="none">
            <a:spAutoFit/>
          </a:bodyPr>
          <a:lstStyle/>
          <a:p>
            <a:pPr algn="r"/>
            <a:r>
              <a:rPr lang="en-US" b="1" dirty="0">
                <a:solidFill>
                  <a:srgbClr val="FFFF00"/>
                </a:solidFill>
                <a:latin typeface="+mj-lt"/>
              </a:rPr>
              <a:t>tail</a:t>
            </a:r>
          </a:p>
        </p:txBody>
      </p:sp>
      <p:sp>
        <p:nvSpPr>
          <p:cNvPr id="71699" name="Text Box 31"/>
          <p:cNvSpPr txBox="1">
            <a:spLocks noChangeArrowheads="1"/>
          </p:cNvSpPr>
          <p:nvPr/>
        </p:nvSpPr>
        <p:spPr bwMode="auto">
          <a:xfrm>
            <a:off x="3722688" y="2881313"/>
            <a:ext cx="255587" cy="396875"/>
          </a:xfrm>
          <a:prstGeom prst="rect">
            <a:avLst/>
          </a:prstGeom>
          <a:noFill/>
          <a:ln w="9525">
            <a:noFill/>
            <a:miter lim="800000"/>
            <a:headEnd/>
            <a:tailEnd/>
          </a:ln>
        </p:spPr>
        <p:txBody>
          <a:bodyPr wrap="none">
            <a:spAutoFit/>
          </a:bodyPr>
          <a:lstStyle/>
          <a:p>
            <a:pPr algn="r"/>
            <a:r>
              <a:rPr lang="en-US" sz="2000" b="1" dirty="0">
                <a:solidFill>
                  <a:srgbClr val="FFFF00"/>
                </a:solidFill>
                <a:latin typeface="+mj-lt"/>
              </a:rPr>
              <a:t>i</a:t>
            </a:r>
          </a:p>
        </p:txBody>
      </p:sp>
      <p:sp>
        <p:nvSpPr>
          <p:cNvPr id="71700" name="Text Box 32"/>
          <p:cNvSpPr txBox="1">
            <a:spLocks noChangeArrowheads="1"/>
          </p:cNvSpPr>
          <p:nvPr/>
        </p:nvSpPr>
        <p:spPr bwMode="auto">
          <a:xfrm>
            <a:off x="4667708" y="3395663"/>
            <a:ext cx="412292" cy="584775"/>
          </a:xfrm>
          <a:prstGeom prst="rect">
            <a:avLst/>
          </a:prstGeom>
          <a:noFill/>
          <a:ln w="9525">
            <a:noFill/>
            <a:miter lim="800000"/>
            <a:headEnd/>
            <a:tailEnd/>
          </a:ln>
        </p:spPr>
        <p:txBody>
          <a:bodyPr wrap="none">
            <a:spAutoFit/>
          </a:bodyPr>
          <a:lstStyle/>
          <a:p>
            <a:pPr algn="r"/>
            <a:r>
              <a:rPr lang="en-US" sz="3200" b="1" dirty="0">
                <a:solidFill>
                  <a:schemeClr val="tx1"/>
                </a:solidFill>
                <a:latin typeface="+mj-lt"/>
              </a:rPr>
              <a:t>4</a:t>
            </a:r>
          </a:p>
        </p:txBody>
      </p:sp>
      <p:sp>
        <p:nvSpPr>
          <p:cNvPr id="71701" name="Freeform 35"/>
          <p:cNvSpPr>
            <a:spLocks/>
          </p:cNvSpPr>
          <p:nvPr/>
        </p:nvSpPr>
        <p:spPr bwMode="auto">
          <a:xfrm>
            <a:off x="5402263" y="3992563"/>
            <a:ext cx="484187" cy="461665"/>
          </a:xfrm>
          <a:custGeom>
            <a:avLst/>
            <a:gdLst>
              <a:gd name="T0" fmla="*/ 2147483647 w 129"/>
              <a:gd name="T1" fmla="*/ 2147483647 h 428"/>
              <a:gd name="T2" fmla="*/ 2147483647 w 129"/>
              <a:gd name="T3" fmla="*/ 2147483647 h 428"/>
              <a:gd name="T4" fmla="*/ 0 w 129"/>
              <a:gd name="T5" fmla="*/ 0 h 428"/>
              <a:gd name="T6" fmla="*/ 0 60000 65536"/>
              <a:gd name="T7" fmla="*/ 0 60000 65536"/>
              <a:gd name="T8" fmla="*/ 0 60000 65536"/>
              <a:gd name="T9" fmla="*/ 0 w 129"/>
              <a:gd name="T10" fmla="*/ 0 h 428"/>
              <a:gd name="T11" fmla="*/ 129 w 129"/>
              <a:gd name="T12" fmla="*/ 428 h 428"/>
            </a:gdLst>
            <a:ahLst/>
            <a:cxnLst>
              <a:cxn ang="T6">
                <a:pos x="T0" y="T1"/>
              </a:cxn>
              <a:cxn ang="T7">
                <a:pos x="T2" y="T3"/>
              </a:cxn>
              <a:cxn ang="T8">
                <a:pos x="T4" y="T5"/>
              </a:cxn>
            </a:cxnLst>
            <a:rect l="T9" t="T10" r="T11" b="T12"/>
            <a:pathLst>
              <a:path w="129" h="428">
                <a:moveTo>
                  <a:pt x="111" y="428"/>
                </a:moveTo>
                <a:cubicBezTo>
                  <a:pt x="120" y="328"/>
                  <a:pt x="129" y="229"/>
                  <a:pt x="111" y="158"/>
                </a:cubicBezTo>
                <a:cubicBezTo>
                  <a:pt x="93" y="87"/>
                  <a:pt x="46" y="43"/>
                  <a:pt x="0" y="0"/>
                </a:cubicBezTo>
              </a:path>
            </a:pathLst>
          </a:custGeom>
          <a:noFill/>
          <a:ln w="76200">
            <a:solidFill>
              <a:schemeClr val="bg1">
                <a:lumMod val="95000"/>
              </a:schemeClr>
            </a:solidFill>
            <a:round/>
            <a:headEnd/>
            <a:tailEnd type="triangle" w="med" len="med"/>
          </a:ln>
        </p:spPr>
        <p:txBody>
          <a:bodyPr>
            <a:spAutoFit/>
          </a:bodyPr>
          <a:lstStyle/>
          <a:p>
            <a:endParaRPr lang="en-US" dirty="0">
              <a:solidFill>
                <a:srgbClr val="FFFF00"/>
              </a:solidFill>
              <a:latin typeface="+mj-lt"/>
            </a:endParaRPr>
          </a:p>
        </p:txBody>
      </p:sp>
      <p:sp>
        <p:nvSpPr>
          <p:cNvPr id="71702" name="Freeform 36"/>
          <p:cNvSpPr>
            <a:spLocks/>
          </p:cNvSpPr>
          <p:nvPr/>
        </p:nvSpPr>
        <p:spPr bwMode="auto">
          <a:xfrm flipH="1">
            <a:off x="3830638" y="3992563"/>
            <a:ext cx="703262" cy="461665"/>
          </a:xfrm>
          <a:custGeom>
            <a:avLst/>
            <a:gdLst>
              <a:gd name="T0" fmla="*/ 2147483647 w 129"/>
              <a:gd name="T1" fmla="*/ 2147483647 h 428"/>
              <a:gd name="T2" fmla="*/ 2147483647 w 129"/>
              <a:gd name="T3" fmla="*/ 2147483647 h 428"/>
              <a:gd name="T4" fmla="*/ 0 w 129"/>
              <a:gd name="T5" fmla="*/ 0 h 428"/>
              <a:gd name="T6" fmla="*/ 0 60000 65536"/>
              <a:gd name="T7" fmla="*/ 0 60000 65536"/>
              <a:gd name="T8" fmla="*/ 0 60000 65536"/>
              <a:gd name="T9" fmla="*/ 0 w 129"/>
              <a:gd name="T10" fmla="*/ 0 h 428"/>
              <a:gd name="T11" fmla="*/ 129 w 129"/>
              <a:gd name="T12" fmla="*/ 428 h 428"/>
            </a:gdLst>
            <a:ahLst/>
            <a:cxnLst>
              <a:cxn ang="T6">
                <a:pos x="T0" y="T1"/>
              </a:cxn>
              <a:cxn ang="T7">
                <a:pos x="T2" y="T3"/>
              </a:cxn>
              <a:cxn ang="T8">
                <a:pos x="T4" y="T5"/>
              </a:cxn>
            </a:cxnLst>
            <a:rect l="T9" t="T10" r="T11" b="T12"/>
            <a:pathLst>
              <a:path w="129" h="428">
                <a:moveTo>
                  <a:pt x="111" y="428"/>
                </a:moveTo>
                <a:cubicBezTo>
                  <a:pt x="120" y="328"/>
                  <a:pt x="129" y="229"/>
                  <a:pt x="111" y="158"/>
                </a:cubicBezTo>
                <a:cubicBezTo>
                  <a:pt x="93" y="87"/>
                  <a:pt x="46" y="43"/>
                  <a:pt x="0" y="0"/>
                </a:cubicBezTo>
              </a:path>
            </a:pathLst>
          </a:custGeom>
          <a:noFill/>
          <a:ln w="76200">
            <a:solidFill>
              <a:schemeClr val="bg1">
                <a:lumMod val="95000"/>
              </a:schemeClr>
            </a:solidFill>
            <a:round/>
            <a:headEnd/>
            <a:tailEnd type="triangle" w="med" len="med"/>
          </a:ln>
        </p:spPr>
        <p:txBody>
          <a:bodyPr>
            <a:spAutoFit/>
          </a:bodyPr>
          <a:lstStyle/>
          <a:p>
            <a:endParaRPr lang="en-US" dirty="0">
              <a:solidFill>
                <a:srgbClr val="FFFF00"/>
              </a:solidFill>
              <a:latin typeface="+mj-lt"/>
            </a:endParaRPr>
          </a:p>
        </p:txBody>
      </p:sp>
      <p:sp>
        <p:nvSpPr>
          <p:cNvPr id="71703" name="Freeform 37"/>
          <p:cNvSpPr>
            <a:spLocks/>
          </p:cNvSpPr>
          <p:nvPr/>
        </p:nvSpPr>
        <p:spPr bwMode="auto">
          <a:xfrm>
            <a:off x="2884488" y="4022725"/>
            <a:ext cx="542925" cy="461665"/>
          </a:xfrm>
          <a:custGeom>
            <a:avLst/>
            <a:gdLst>
              <a:gd name="T0" fmla="*/ 2147483647 w 129"/>
              <a:gd name="T1" fmla="*/ 2147483647 h 428"/>
              <a:gd name="T2" fmla="*/ 2147483647 w 129"/>
              <a:gd name="T3" fmla="*/ 2147483647 h 428"/>
              <a:gd name="T4" fmla="*/ 0 w 129"/>
              <a:gd name="T5" fmla="*/ 0 h 428"/>
              <a:gd name="T6" fmla="*/ 0 60000 65536"/>
              <a:gd name="T7" fmla="*/ 0 60000 65536"/>
              <a:gd name="T8" fmla="*/ 0 60000 65536"/>
              <a:gd name="T9" fmla="*/ 0 w 129"/>
              <a:gd name="T10" fmla="*/ 0 h 428"/>
              <a:gd name="T11" fmla="*/ 129 w 129"/>
              <a:gd name="T12" fmla="*/ 428 h 428"/>
            </a:gdLst>
            <a:ahLst/>
            <a:cxnLst>
              <a:cxn ang="T6">
                <a:pos x="T0" y="T1"/>
              </a:cxn>
              <a:cxn ang="T7">
                <a:pos x="T2" y="T3"/>
              </a:cxn>
              <a:cxn ang="T8">
                <a:pos x="T4" y="T5"/>
              </a:cxn>
            </a:cxnLst>
            <a:rect l="T9" t="T10" r="T11" b="T12"/>
            <a:pathLst>
              <a:path w="129" h="428">
                <a:moveTo>
                  <a:pt x="111" y="428"/>
                </a:moveTo>
                <a:cubicBezTo>
                  <a:pt x="120" y="328"/>
                  <a:pt x="129" y="229"/>
                  <a:pt x="111" y="158"/>
                </a:cubicBezTo>
                <a:cubicBezTo>
                  <a:pt x="93" y="87"/>
                  <a:pt x="46" y="43"/>
                  <a:pt x="0" y="0"/>
                </a:cubicBezTo>
              </a:path>
            </a:pathLst>
          </a:custGeom>
          <a:noFill/>
          <a:ln w="76200">
            <a:solidFill>
              <a:schemeClr val="bg1">
                <a:lumMod val="95000"/>
              </a:schemeClr>
            </a:solidFill>
            <a:round/>
            <a:headEnd/>
            <a:tailEnd type="triangle" w="med" len="med"/>
          </a:ln>
        </p:spPr>
        <p:txBody>
          <a:bodyPr>
            <a:spAutoFit/>
          </a:bodyPr>
          <a:lstStyle/>
          <a:p>
            <a:endParaRPr lang="en-US" dirty="0">
              <a:solidFill>
                <a:srgbClr val="FFFF00"/>
              </a:solidFill>
              <a:latin typeface="+mj-lt"/>
            </a:endParaRPr>
          </a:p>
        </p:txBody>
      </p:sp>
      <p:sp>
        <p:nvSpPr>
          <p:cNvPr id="71704" name="Line 38"/>
          <p:cNvSpPr>
            <a:spLocks noChangeShapeType="1"/>
          </p:cNvSpPr>
          <p:nvPr/>
        </p:nvSpPr>
        <p:spPr bwMode="auto">
          <a:xfrm flipV="1">
            <a:off x="2425700" y="3976688"/>
            <a:ext cx="6350" cy="857250"/>
          </a:xfrm>
          <a:prstGeom prst="line">
            <a:avLst/>
          </a:prstGeom>
          <a:noFill/>
          <a:ln w="76200">
            <a:solidFill>
              <a:schemeClr val="bg1">
                <a:lumMod val="95000"/>
              </a:schemeClr>
            </a:solidFill>
            <a:round/>
            <a:headEnd/>
            <a:tailEnd type="triangle" w="med" len="med"/>
          </a:ln>
        </p:spPr>
        <p:txBody>
          <a:bodyPr wrap="none" anchor="ctr"/>
          <a:lstStyle/>
          <a:p>
            <a:endParaRPr lang="en-US" dirty="0">
              <a:solidFill>
                <a:srgbClr val="FFFF00"/>
              </a:solidFill>
              <a:latin typeface="+mj-lt"/>
            </a:endParaRPr>
          </a:p>
        </p:txBody>
      </p:sp>
      <p:sp>
        <p:nvSpPr>
          <p:cNvPr id="71705" name="Freeform 39"/>
          <p:cNvSpPr>
            <a:spLocks/>
          </p:cNvSpPr>
          <p:nvPr/>
        </p:nvSpPr>
        <p:spPr bwMode="auto">
          <a:xfrm>
            <a:off x="1827213" y="3963988"/>
            <a:ext cx="1220787" cy="461665"/>
          </a:xfrm>
          <a:custGeom>
            <a:avLst/>
            <a:gdLst>
              <a:gd name="T0" fmla="*/ 2147483647 w 129"/>
              <a:gd name="T1" fmla="*/ 2147483647 h 428"/>
              <a:gd name="T2" fmla="*/ 2147483647 w 129"/>
              <a:gd name="T3" fmla="*/ 2147483647 h 428"/>
              <a:gd name="T4" fmla="*/ 0 w 129"/>
              <a:gd name="T5" fmla="*/ 0 h 428"/>
              <a:gd name="T6" fmla="*/ 0 60000 65536"/>
              <a:gd name="T7" fmla="*/ 0 60000 65536"/>
              <a:gd name="T8" fmla="*/ 0 60000 65536"/>
              <a:gd name="T9" fmla="*/ 0 w 129"/>
              <a:gd name="T10" fmla="*/ 0 h 428"/>
              <a:gd name="T11" fmla="*/ 129 w 129"/>
              <a:gd name="T12" fmla="*/ 428 h 428"/>
            </a:gdLst>
            <a:ahLst/>
            <a:cxnLst>
              <a:cxn ang="T6">
                <a:pos x="T0" y="T1"/>
              </a:cxn>
              <a:cxn ang="T7">
                <a:pos x="T2" y="T3"/>
              </a:cxn>
              <a:cxn ang="T8">
                <a:pos x="T4" y="T5"/>
              </a:cxn>
            </a:cxnLst>
            <a:rect l="T9" t="T10" r="T11" b="T12"/>
            <a:pathLst>
              <a:path w="129" h="428">
                <a:moveTo>
                  <a:pt x="111" y="428"/>
                </a:moveTo>
                <a:cubicBezTo>
                  <a:pt x="120" y="328"/>
                  <a:pt x="129" y="229"/>
                  <a:pt x="111" y="158"/>
                </a:cubicBezTo>
                <a:cubicBezTo>
                  <a:pt x="93" y="87"/>
                  <a:pt x="46" y="43"/>
                  <a:pt x="0" y="0"/>
                </a:cubicBezTo>
              </a:path>
            </a:pathLst>
          </a:custGeom>
          <a:noFill/>
          <a:ln w="76200">
            <a:solidFill>
              <a:schemeClr val="bg1">
                <a:lumMod val="95000"/>
              </a:schemeClr>
            </a:solidFill>
            <a:round/>
            <a:headEnd/>
            <a:tailEnd type="triangle" w="med" len="med"/>
          </a:ln>
        </p:spPr>
        <p:txBody>
          <a:bodyPr>
            <a:spAutoFit/>
          </a:bodyPr>
          <a:lstStyle/>
          <a:p>
            <a:endParaRPr lang="en-US" dirty="0">
              <a:solidFill>
                <a:srgbClr val="FFFF00"/>
              </a:solidFill>
              <a:latin typeface="+mj-lt"/>
            </a:endParaRPr>
          </a:p>
        </p:txBody>
      </p:sp>
      <p:sp>
        <p:nvSpPr>
          <p:cNvPr id="71706" name="Text Box 52"/>
          <p:cNvSpPr txBox="1">
            <a:spLocks noChangeArrowheads="1"/>
          </p:cNvSpPr>
          <p:nvPr/>
        </p:nvSpPr>
        <p:spPr bwMode="auto">
          <a:xfrm>
            <a:off x="426763" y="2203450"/>
            <a:ext cx="1636987" cy="461665"/>
          </a:xfrm>
          <a:prstGeom prst="rect">
            <a:avLst/>
          </a:prstGeom>
          <a:noFill/>
          <a:ln w="9525">
            <a:noFill/>
            <a:miter lim="800000"/>
            <a:headEnd/>
            <a:tailEnd/>
          </a:ln>
        </p:spPr>
        <p:txBody>
          <a:bodyPr wrap="none">
            <a:spAutoFit/>
          </a:bodyPr>
          <a:lstStyle/>
          <a:p>
            <a:pPr algn="r"/>
            <a:r>
              <a:rPr lang="en-US" b="1" dirty="0">
                <a:solidFill>
                  <a:srgbClr val="FFFF00"/>
                </a:solidFill>
                <a:latin typeface="+mj-lt"/>
              </a:rPr>
              <a:t>announce</a:t>
            </a:r>
          </a:p>
        </p:txBody>
      </p:sp>
      <p:sp>
        <p:nvSpPr>
          <p:cNvPr id="880693" name="AutoShape 53"/>
          <p:cNvSpPr>
            <a:spLocks noChangeArrowheads="1"/>
          </p:cNvSpPr>
          <p:nvPr/>
        </p:nvSpPr>
        <p:spPr bwMode="auto">
          <a:xfrm>
            <a:off x="5913438" y="1595438"/>
            <a:ext cx="2968625" cy="1028700"/>
          </a:xfrm>
          <a:prstGeom prst="wedgeRoundRectCallout">
            <a:avLst>
              <a:gd name="adj1" fmla="val -117324"/>
              <a:gd name="adj2" fmla="val 39662"/>
              <a:gd name="adj3" fmla="val 16667"/>
            </a:avLst>
          </a:prstGeom>
          <a:solidFill>
            <a:schemeClr val="tx1">
              <a:alpha val="79999"/>
            </a:schemeClr>
          </a:solidFill>
          <a:ln w="38100">
            <a:solidFill>
              <a:srgbClr val="FF0000"/>
            </a:solidFill>
            <a:miter lim="800000"/>
            <a:headEnd/>
            <a:tailEnd/>
          </a:ln>
        </p:spPr>
        <p:txBody>
          <a:bodyPr anchor="ctr"/>
          <a:lstStyle/>
          <a:p>
            <a:pPr algn="ctr"/>
            <a:r>
              <a:rPr lang="en-US" sz="2000" b="1" dirty="0">
                <a:solidFill>
                  <a:srgbClr val="FFFF00"/>
                </a:solidFill>
                <a:latin typeface="+mj-lt"/>
              </a:rPr>
              <a:t>Ref to cell thread i wants to append</a:t>
            </a:r>
          </a:p>
        </p:txBody>
      </p:sp>
      <p:sp>
        <p:nvSpPr>
          <p:cNvPr id="880704" name="AutoShape 64"/>
          <p:cNvSpPr>
            <a:spLocks noChangeArrowheads="1"/>
          </p:cNvSpPr>
          <p:nvPr/>
        </p:nvSpPr>
        <p:spPr bwMode="auto">
          <a:xfrm>
            <a:off x="4460875" y="1298575"/>
            <a:ext cx="912813"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j-lt"/>
            </a:endParaRPr>
          </a:p>
        </p:txBody>
      </p:sp>
      <p:sp>
        <p:nvSpPr>
          <p:cNvPr id="71709" name="Freeform 65"/>
          <p:cNvSpPr>
            <a:spLocks/>
          </p:cNvSpPr>
          <p:nvPr/>
        </p:nvSpPr>
        <p:spPr bwMode="auto">
          <a:xfrm flipH="1">
            <a:off x="3760788" y="1549400"/>
            <a:ext cx="703262" cy="695325"/>
          </a:xfrm>
          <a:custGeom>
            <a:avLst/>
            <a:gdLst>
              <a:gd name="T0" fmla="*/ 2147483647 w 129"/>
              <a:gd name="T1" fmla="*/ 2147483647 h 428"/>
              <a:gd name="T2" fmla="*/ 2147483647 w 129"/>
              <a:gd name="T3" fmla="*/ 2147483647 h 428"/>
              <a:gd name="T4" fmla="*/ 0 w 129"/>
              <a:gd name="T5" fmla="*/ 0 h 428"/>
              <a:gd name="T6" fmla="*/ 0 60000 65536"/>
              <a:gd name="T7" fmla="*/ 0 60000 65536"/>
              <a:gd name="T8" fmla="*/ 0 60000 65536"/>
              <a:gd name="T9" fmla="*/ 0 w 129"/>
              <a:gd name="T10" fmla="*/ 0 h 428"/>
              <a:gd name="T11" fmla="*/ 129 w 129"/>
              <a:gd name="T12" fmla="*/ 428 h 428"/>
            </a:gdLst>
            <a:ahLst/>
            <a:cxnLst>
              <a:cxn ang="T6">
                <a:pos x="T0" y="T1"/>
              </a:cxn>
              <a:cxn ang="T7">
                <a:pos x="T2" y="T3"/>
              </a:cxn>
              <a:cxn ang="T8">
                <a:pos x="T4" y="T5"/>
              </a:cxn>
            </a:cxnLst>
            <a:rect l="T9" t="T10" r="T11" b="T12"/>
            <a:pathLst>
              <a:path w="129" h="428">
                <a:moveTo>
                  <a:pt x="111" y="428"/>
                </a:moveTo>
                <a:cubicBezTo>
                  <a:pt x="120" y="328"/>
                  <a:pt x="129" y="229"/>
                  <a:pt x="111" y="158"/>
                </a:cubicBezTo>
                <a:cubicBezTo>
                  <a:pt x="93" y="87"/>
                  <a:pt x="46" y="43"/>
                  <a:pt x="0" y="0"/>
                </a:cubicBezTo>
              </a:path>
            </a:pathLst>
          </a:custGeom>
          <a:noFill/>
          <a:ln w="76200">
            <a:solidFill>
              <a:schemeClr val="bg1">
                <a:lumMod val="95000"/>
              </a:schemeClr>
            </a:solidFill>
            <a:round/>
            <a:headEnd/>
            <a:tailEnd type="triangle" w="med" len="med"/>
          </a:ln>
        </p:spPr>
        <p:txBody>
          <a:bodyPr>
            <a:noAutofit/>
          </a:bodyPr>
          <a:lstStyle/>
          <a:p>
            <a:endParaRPr lang="en-US" dirty="0">
              <a:solidFill>
                <a:srgbClr val="FFFF00"/>
              </a:solidFill>
              <a:latin typeface="+mj-lt"/>
            </a:endParaRPr>
          </a:p>
        </p:txBody>
      </p:sp>
      <p:sp>
        <p:nvSpPr>
          <p:cNvPr id="71710" name="Text Box 66"/>
          <p:cNvSpPr txBox="1">
            <a:spLocks noChangeArrowheads="1"/>
          </p:cNvSpPr>
          <p:nvPr/>
        </p:nvSpPr>
        <p:spPr bwMode="auto">
          <a:xfrm>
            <a:off x="3802063" y="5157788"/>
            <a:ext cx="255587" cy="396875"/>
          </a:xfrm>
          <a:prstGeom prst="rect">
            <a:avLst/>
          </a:prstGeom>
          <a:noFill/>
          <a:ln w="9525">
            <a:noFill/>
            <a:miter lim="800000"/>
            <a:headEnd/>
            <a:tailEnd/>
          </a:ln>
        </p:spPr>
        <p:txBody>
          <a:bodyPr wrap="none">
            <a:spAutoFit/>
          </a:bodyPr>
          <a:lstStyle/>
          <a:p>
            <a:pPr algn="r"/>
            <a:r>
              <a:rPr lang="en-US" sz="2000" b="1" dirty="0">
                <a:solidFill>
                  <a:srgbClr val="FFFF00"/>
                </a:solidFill>
                <a:latin typeface="+mj-lt"/>
              </a:rPr>
              <a:t>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06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9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6"/>
          <p:cNvSpPr>
            <a:spLocks noChangeArrowheads="1"/>
          </p:cNvSpPr>
          <p:nvPr/>
        </p:nvSpPr>
        <p:spPr bwMode="auto">
          <a:xfrm>
            <a:off x="711200" y="1908175"/>
            <a:ext cx="7831138" cy="3785652"/>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Universal</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announce</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head</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tail</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tail</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j</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0</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j</a:t>
            </a:r>
            <a:r>
              <a:rPr lang="en-US" b="0" dirty="0">
                <a:solidFill>
                  <a:srgbClr val="D4D4D4"/>
                </a:solidFill>
                <a:effectLst/>
                <a:latin typeface="Consolas" panose="020B0609020204030204" pitchFamily="49" charset="0"/>
              </a:rPr>
              <a:t> &lt; </a:t>
            </a:r>
            <a:r>
              <a:rPr lang="en-US" b="0" dirty="0">
                <a:solidFill>
                  <a:srgbClr val="4EC9B0"/>
                </a:solidFill>
                <a:effectLst/>
                <a:latin typeface="Consolas" panose="020B0609020204030204" pitchFamily="49" charset="0"/>
              </a:rPr>
              <a:t>n</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j</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head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j</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tail</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announce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j</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tail</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72709" name="Rectangle 2"/>
          <p:cNvSpPr>
            <a:spLocks noGrp="1" noChangeArrowheads="1"/>
          </p:cNvSpPr>
          <p:nvPr>
            <p:ph type="title"/>
          </p:nvPr>
        </p:nvSpPr>
        <p:spPr/>
        <p:txBody>
          <a:bodyPr/>
          <a:lstStyle/>
          <a:p>
            <a:r>
              <a:rPr lang="en-US" dirty="0"/>
              <a:t>The Announce Array</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E6B53126-0003-4205-8CA0-12067C577708}" type="slidenum">
              <a:rPr lang="ar-SA" smtClean="0"/>
              <a:pPr>
                <a:defRPr/>
              </a:pPr>
              <a:t>65</a:t>
            </a:fld>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48F9A19C-CC72-0EA0-7E6C-99BBBD90841F}"/>
              </a:ext>
            </a:extLst>
          </p:cNvPr>
          <p:cNvSpPr>
            <a:spLocks noChangeArrowheads="1"/>
          </p:cNvSpPr>
          <p:nvPr/>
        </p:nvSpPr>
        <p:spPr bwMode="auto">
          <a:xfrm>
            <a:off x="711200" y="1908175"/>
            <a:ext cx="7831138" cy="3785652"/>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Universal</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announce</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head</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tail</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tail</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j</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0</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j</a:t>
            </a:r>
            <a:r>
              <a:rPr lang="en-US" b="0" dirty="0">
                <a:solidFill>
                  <a:srgbClr val="D4D4D4"/>
                </a:solidFill>
                <a:effectLst/>
                <a:latin typeface="Consolas" panose="020B0609020204030204" pitchFamily="49" charset="0"/>
              </a:rPr>
              <a:t> &lt; </a:t>
            </a:r>
            <a:r>
              <a:rPr lang="en-US" b="0" dirty="0">
                <a:solidFill>
                  <a:srgbClr val="4EC9B0"/>
                </a:solidFill>
                <a:effectLst/>
                <a:latin typeface="Consolas" panose="020B0609020204030204" pitchFamily="49" charset="0"/>
              </a:rPr>
              <a:t>n</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j</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head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j</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tail</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announce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j</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tail</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73733" name="Rectangle 3"/>
          <p:cNvSpPr>
            <a:spLocks noGrp="1" noChangeArrowheads="1"/>
          </p:cNvSpPr>
          <p:nvPr>
            <p:ph type="title"/>
          </p:nvPr>
        </p:nvSpPr>
        <p:spPr/>
        <p:txBody>
          <a:bodyPr/>
          <a:lstStyle/>
          <a:p>
            <a:r>
              <a:rPr lang="en-US" dirty="0"/>
              <a:t>The Announce Array</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66</a:t>
            </a:fld>
            <a:endParaRPr lang="en-US" dirty="0"/>
          </a:p>
        </p:txBody>
      </p:sp>
      <p:sp>
        <p:nvSpPr>
          <p:cNvPr id="73734" name="AutoShape 4"/>
          <p:cNvSpPr>
            <a:spLocks noChangeArrowheads="1"/>
          </p:cNvSpPr>
          <p:nvPr/>
        </p:nvSpPr>
        <p:spPr bwMode="auto">
          <a:xfrm>
            <a:off x="1062038" y="2279650"/>
            <a:ext cx="4264445" cy="449263"/>
          </a:xfrm>
          <a:prstGeom prst="wedgeRoundRectCallout">
            <a:avLst>
              <a:gd name="adj1" fmla="val 28331"/>
              <a:gd name="adj2" fmla="val 525092"/>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73735" name="Rectangle 5"/>
          <p:cNvSpPr>
            <a:spLocks noChangeArrowheads="1"/>
          </p:cNvSpPr>
          <p:nvPr/>
        </p:nvSpPr>
        <p:spPr bwMode="auto">
          <a:xfrm>
            <a:off x="2363637" y="4982833"/>
            <a:ext cx="4703463"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mj-lt"/>
              </a:rPr>
              <a:t>New field: announce array</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0DE7632C-249E-E34D-4EC0-3202926956FF}"/>
              </a:ext>
            </a:extLst>
          </p:cNvPr>
          <p:cNvSpPr>
            <a:spLocks noChangeArrowheads="1"/>
          </p:cNvSpPr>
          <p:nvPr/>
        </p:nvSpPr>
        <p:spPr bwMode="auto">
          <a:xfrm>
            <a:off x="711200" y="1908175"/>
            <a:ext cx="7831138" cy="3785652"/>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Universal</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announce</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head</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tail</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tail</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j</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0</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j</a:t>
            </a:r>
            <a:r>
              <a:rPr lang="en-US" b="0" dirty="0">
                <a:solidFill>
                  <a:srgbClr val="D4D4D4"/>
                </a:solidFill>
                <a:effectLst/>
                <a:latin typeface="Consolas" panose="020B0609020204030204" pitchFamily="49" charset="0"/>
              </a:rPr>
              <a:t> &lt; </a:t>
            </a:r>
            <a:r>
              <a:rPr lang="en-US" b="0" dirty="0">
                <a:solidFill>
                  <a:srgbClr val="4EC9B0"/>
                </a:solidFill>
                <a:effectLst/>
                <a:latin typeface="Consolas" panose="020B0609020204030204" pitchFamily="49" charset="0"/>
              </a:rPr>
              <a:t>n</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j</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head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j</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tail</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announce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j</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tail</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74757" name="Rectangle 3"/>
          <p:cNvSpPr>
            <a:spLocks noGrp="1" noChangeArrowheads="1"/>
          </p:cNvSpPr>
          <p:nvPr>
            <p:ph type="title"/>
          </p:nvPr>
        </p:nvSpPr>
        <p:spPr/>
        <p:txBody>
          <a:bodyPr/>
          <a:lstStyle/>
          <a:p>
            <a:r>
              <a:rPr lang="en-US" dirty="0"/>
              <a:t>The Announce Array</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67</a:t>
            </a:fld>
            <a:endParaRPr lang="en-US" dirty="0"/>
          </a:p>
        </p:txBody>
      </p:sp>
      <p:sp>
        <p:nvSpPr>
          <p:cNvPr id="74758" name="AutoShape 4"/>
          <p:cNvSpPr>
            <a:spLocks noChangeArrowheads="1"/>
          </p:cNvSpPr>
          <p:nvPr/>
        </p:nvSpPr>
        <p:spPr bwMode="auto">
          <a:xfrm>
            <a:off x="4191000" y="4065588"/>
            <a:ext cx="3079095" cy="536575"/>
          </a:xfrm>
          <a:prstGeom prst="wedgeRoundRectCallout">
            <a:avLst>
              <a:gd name="adj1" fmla="val -32909"/>
              <a:gd name="adj2" fmla="val 126065"/>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74759" name="Rectangle 5"/>
          <p:cNvSpPr>
            <a:spLocks noChangeArrowheads="1"/>
          </p:cNvSpPr>
          <p:nvPr/>
        </p:nvSpPr>
        <p:spPr bwMode="auto">
          <a:xfrm>
            <a:off x="3235116" y="5144666"/>
            <a:ext cx="4832559"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mj-lt"/>
              </a:rPr>
              <a:t>All entries initially point to tail</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2"/>
          <p:cNvSpPr>
            <a:spLocks noChangeArrowheads="1"/>
          </p:cNvSpPr>
          <p:nvPr/>
        </p:nvSpPr>
        <p:spPr bwMode="auto">
          <a:xfrm>
            <a:off x="538163" y="1487488"/>
            <a:ext cx="7950200" cy="4154984"/>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Response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invoc)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ThreadID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announce[i]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(invoc);</a:t>
            </a:r>
          </a:p>
          <a:p>
            <a:r>
              <a:rPr lang="en-US" b="0" dirty="0">
                <a:solidFill>
                  <a:srgbClr val="D4D4D4"/>
                </a:solidFill>
                <a:effectLst/>
                <a:latin typeface="Consolas" panose="020B0609020204030204" pitchFamily="49" charset="0"/>
              </a:rPr>
              <a:t>  head[i]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max</a:t>
            </a:r>
            <a:r>
              <a:rPr lang="en-US" b="0" dirty="0">
                <a:solidFill>
                  <a:srgbClr val="D4D4D4"/>
                </a:solidFill>
                <a:effectLst/>
                <a:latin typeface="Consolas" panose="020B0609020204030204" pitchFamily="49" charset="0"/>
              </a:rPr>
              <a:t>(head);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(announce[i].</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6A9955"/>
                </a:solidFill>
                <a:effectLst/>
                <a:latin typeface="Consolas" panose="020B0609020204030204" pitchFamily="49" charset="0"/>
              </a:rPr>
              <a:t>// while node not appended to list</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75781" name="Rectangle 3"/>
          <p:cNvSpPr>
            <a:spLocks noGrp="1" noChangeArrowheads="1"/>
          </p:cNvSpPr>
          <p:nvPr>
            <p:ph type="title"/>
          </p:nvPr>
        </p:nvSpPr>
        <p:spPr>
          <a:xfrm>
            <a:off x="598488" y="215900"/>
            <a:ext cx="7772400" cy="1143000"/>
          </a:xfrm>
        </p:spPr>
        <p:txBody>
          <a:bodyPr/>
          <a:lstStyle/>
          <a:p>
            <a:r>
              <a:rPr lang="en-US" dirty="0"/>
              <a:t>A Cry For Help</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E6B53126-0003-4205-8CA0-12067C577708}" type="slidenum">
              <a:rPr lang="ar-SA" smtClean="0"/>
              <a:pPr>
                <a:defRPr/>
              </a:pPr>
              <a:t>68</a:t>
            </a:fld>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9D8675-C160-6508-866C-F466D1F78104}"/>
              </a:ext>
            </a:extLst>
          </p:cNvPr>
          <p:cNvSpPr>
            <a:spLocks noChangeArrowheads="1"/>
          </p:cNvSpPr>
          <p:nvPr/>
        </p:nvSpPr>
        <p:spPr bwMode="auto">
          <a:xfrm>
            <a:off x="538163" y="1487488"/>
            <a:ext cx="7950200" cy="4154984"/>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Response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invoc)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ThreadID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announce[i]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(invoc);</a:t>
            </a:r>
          </a:p>
          <a:p>
            <a:r>
              <a:rPr lang="en-US" b="0" dirty="0">
                <a:solidFill>
                  <a:srgbClr val="D4D4D4"/>
                </a:solidFill>
                <a:effectLst/>
                <a:latin typeface="Consolas" panose="020B0609020204030204" pitchFamily="49" charset="0"/>
              </a:rPr>
              <a:t>  head[i]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max</a:t>
            </a:r>
            <a:r>
              <a:rPr lang="en-US" b="0" dirty="0">
                <a:solidFill>
                  <a:srgbClr val="D4D4D4"/>
                </a:solidFill>
                <a:effectLst/>
                <a:latin typeface="Consolas" panose="020B0609020204030204" pitchFamily="49" charset="0"/>
              </a:rPr>
              <a:t>(head);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(announce[i].</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6A9955"/>
                </a:solidFill>
                <a:effectLst/>
                <a:latin typeface="Consolas" panose="020B0609020204030204" pitchFamily="49" charset="0"/>
              </a:rPr>
              <a:t>// while node not appended to list</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76805" name="Rectangle 3"/>
          <p:cNvSpPr>
            <a:spLocks noGrp="1" noChangeArrowheads="1"/>
          </p:cNvSpPr>
          <p:nvPr>
            <p:ph type="title"/>
          </p:nvPr>
        </p:nvSpPr>
        <p:spPr>
          <a:xfrm>
            <a:off x="598488" y="215900"/>
            <a:ext cx="7772400" cy="1143000"/>
          </a:xfrm>
        </p:spPr>
        <p:txBody>
          <a:bodyPr/>
          <a:lstStyle/>
          <a:p>
            <a:r>
              <a:rPr lang="en-US" dirty="0"/>
              <a:t>A Cry For Help</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69</a:t>
            </a:fld>
            <a:endParaRPr lang="en-US" dirty="0"/>
          </a:p>
        </p:txBody>
      </p:sp>
      <p:sp>
        <p:nvSpPr>
          <p:cNvPr id="76806" name="AutoShape 4"/>
          <p:cNvSpPr>
            <a:spLocks noChangeArrowheads="1"/>
          </p:cNvSpPr>
          <p:nvPr/>
        </p:nvSpPr>
        <p:spPr bwMode="auto">
          <a:xfrm>
            <a:off x="884238" y="2249488"/>
            <a:ext cx="5213129" cy="430212"/>
          </a:xfrm>
          <a:prstGeom prst="wedgeRoundRectCallout">
            <a:avLst>
              <a:gd name="adj1" fmla="val 30783"/>
              <a:gd name="adj2" fmla="val 573623"/>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76807" name="Rectangle 5"/>
          <p:cNvSpPr>
            <a:spLocks noChangeArrowheads="1"/>
          </p:cNvSpPr>
          <p:nvPr/>
        </p:nvSpPr>
        <p:spPr bwMode="auto">
          <a:xfrm>
            <a:off x="2757488" y="5067300"/>
            <a:ext cx="5316837" cy="946150"/>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mj-lt"/>
              </a:rPr>
              <a:t>Announce new method call, asking help from others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066520-3404-DF37-99B9-F826212EBD71}"/>
              </a:ext>
            </a:extLst>
          </p:cNvPr>
          <p:cNvSpPr>
            <a:spLocks noChangeArrowheads="1"/>
          </p:cNvSpPr>
          <p:nvPr/>
        </p:nvSpPr>
        <p:spPr bwMode="auto">
          <a:xfrm>
            <a:off x="538163" y="1487488"/>
            <a:ext cx="7950200" cy="4154984"/>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Response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invoc)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ThreadID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announce[i]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(invoc);</a:t>
            </a:r>
          </a:p>
          <a:p>
            <a:r>
              <a:rPr lang="en-US" b="0" dirty="0">
                <a:solidFill>
                  <a:srgbClr val="D4D4D4"/>
                </a:solidFill>
                <a:effectLst/>
                <a:latin typeface="Consolas" panose="020B0609020204030204" pitchFamily="49" charset="0"/>
              </a:rPr>
              <a:t>  head[i]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max</a:t>
            </a:r>
            <a:r>
              <a:rPr lang="en-US" b="0" dirty="0">
                <a:solidFill>
                  <a:srgbClr val="D4D4D4"/>
                </a:solidFill>
                <a:effectLst/>
                <a:latin typeface="Consolas" panose="020B0609020204030204" pitchFamily="49" charset="0"/>
              </a:rPr>
              <a:t>(head);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(announce[i].</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6A9955"/>
                </a:solidFill>
                <a:effectLst/>
                <a:latin typeface="Consolas" panose="020B0609020204030204" pitchFamily="49" charset="0"/>
              </a:rPr>
              <a:t>// while node not appended to list</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77829" name="Rectangle 3"/>
          <p:cNvSpPr>
            <a:spLocks noGrp="1" noChangeArrowheads="1"/>
          </p:cNvSpPr>
          <p:nvPr>
            <p:ph type="title"/>
          </p:nvPr>
        </p:nvSpPr>
        <p:spPr>
          <a:xfrm>
            <a:off x="598488" y="215900"/>
            <a:ext cx="7772400" cy="1143000"/>
          </a:xfrm>
        </p:spPr>
        <p:txBody>
          <a:bodyPr/>
          <a:lstStyle/>
          <a:p>
            <a:r>
              <a:rPr lang="en-US" dirty="0"/>
              <a:t>A Cry For Help</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70</a:t>
            </a:fld>
            <a:endParaRPr lang="en-US" dirty="0"/>
          </a:p>
        </p:txBody>
      </p:sp>
      <p:sp>
        <p:nvSpPr>
          <p:cNvPr id="77830" name="AutoShape 4"/>
          <p:cNvSpPr>
            <a:spLocks noChangeArrowheads="1"/>
          </p:cNvSpPr>
          <p:nvPr/>
        </p:nvSpPr>
        <p:spPr bwMode="auto">
          <a:xfrm>
            <a:off x="884238" y="2597150"/>
            <a:ext cx="4388939" cy="419100"/>
          </a:xfrm>
          <a:prstGeom prst="wedgeRoundRectCallout">
            <a:avLst>
              <a:gd name="adj1" fmla="val 34005"/>
              <a:gd name="adj2" fmla="val 529167"/>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77831" name="Rectangle 5"/>
          <p:cNvSpPr>
            <a:spLocks noChangeArrowheads="1"/>
          </p:cNvSpPr>
          <p:nvPr/>
        </p:nvSpPr>
        <p:spPr bwMode="auto">
          <a:xfrm>
            <a:off x="3485072" y="5197290"/>
            <a:ext cx="3526976" cy="519112"/>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mj-lt"/>
              </a:rPr>
              <a:t>Look for end of list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2A12F1D-514B-A987-3875-FAFA81F7EF51}"/>
              </a:ext>
            </a:extLst>
          </p:cNvPr>
          <p:cNvSpPr>
            <a:spLocks noChangeArrowheads="1"/>
          </p:cNvSpPr>
          <p:nvPr/>
        </p:nvSpPr>
        <p:spPr bwMode="auto">
          <a:xfrm>
            <a:off x="538163" y="1487488"/>
            <a:ext cx="7950200" cy="4154984"/>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Response</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Invoc</a:t>
            </a:r>
            <a:r>
              <a:rPr lang="en-US" b="0" dirty="0">
                <a:solidFill>
                  <a:srgbClr val="D4D4D4"/>
                </a:solidFill>
                <a:effectLst/>
                <a:latin typeface="Consolas" panose="020B0609020204030204" pitchFamily="49" charset="0"/>
              </a:rPr>
              <a:t> invoc)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ThreadID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announce[i]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Node</a:t>
            </a:r>
            <a:r>
              <a:rPr lang="en-US" b="0" dirty="0">
                <a:solidFill>
                  <a:srgbClr val="D4D4D4"/>
                </a:solidFill>
                <a:effectLst/>
                <a:latin typeface="Consolas" panose="020B0609020204030204" pitchFamily="49" charset="0"/>
              </a:rPr>
              <a:t>(invoc);</a:t>
            </a:r>
          </a:p>
          <a:p>
            <a:r>
              <a:rPr lang="en-US" b="0" dirty="0">
                <a:solidFill>
                  <a:srgbClr val="D4D4D4"/>
                </a:solidFill>
                <a:effectLst/>
                <a:latin typeface="Consolas" panose="020B0609020204030204" pitchFamily="49" charset="0"/>
              </a:rPr>
              <a:t>  head[i]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max</a:t>
            </a:r>
            <a:r>
              <a:rPr lang="en-US" b="0" dirty="0">
                <a:solidFill>
                  <a:srgbClr val="D4D4D4"/>
                </a:solidFill>
                <a:effectLst/>
                <a:latin typeface="Consolas" panose="020B0609020204030204" pitchFamily="49" charset="0"/>
              </a:rPr>
              <a:t>(head);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(announce[i].</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6A9955"/>
                </a:solidFill>
                <a:effectLst/>
                <a:latin typeface="Consolas" panose="020B0609020204030204" pitchFamily="49" charset="0"/>
              </a:rPr>
              <a:t>// while node not appended to list</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78853" name="Rectangle 3"/>
          <p:cNvSpPr>
            <a:spLocks noGrp="1" noChangeArrowheads="1"/>
          </p:cNvSpPr>
          <p:nvPr>
            <p:ph type="title"/>
          </p:nvPr>
        </p:nvSpPr>
        <p:spPr>
          <a:xfrm>
            <a:off x="598488" y="215900"/>
            <a:ext cx="7772400" cy="1143000"/>
          </a:xfrm>
        </p:spPr>
        <p:txBody>
          <a:bodyPr/>
          <a:lstStyle/>
          <a:p>
            <a:r>
              <a:rPr lang="en-US" dirty="0"/>
              <a:t>A Cry For Help</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71</a:t>
            </a:fld>
            <a:endParaRPr lang="en-US" dirty="0"/>
          </a:p>
        </p:txBody>
      </p:sp>
      <p:sp>
        <p:nvSpPr>
          <p:cNvPr id="78854" name="AutoShape 4"/>
          <p:cNvSpPr>
            <a:spLocks noChangeArrowheads="1"/>
          </p:cNvSpPr>
          <p:nvPr/>
        </p:nvSpPr>
        <p:spPr bwMode="auto">
          <a:xfrm>
            <a:off x="884238" y="2906713"/>
            <a:ext cx="5233631" cy="512762"/>
          </a:xfrm>
          <a:prstGeom prst="wedgeRoundRectCallout">
            <a:avLst>
              <a:gd name="adj1" fmla="val 10862"/>
              <a:gd name="adj2" fmla="val 364759"/>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78855" name="Rectangle 5"/>
          <p:cNvSpPr>
            <a:spLocks noChangeArrowheads="1"/>
          </p:cNvSpPr>
          <p:nvPr/>
        </p:nvSpPr>
        <p:spPr bwMode="auto">
          <a:xfrm>
            <a:off x="2102150" y="5169397"/>
            <a:ext cx="6070600" cy="946150"/>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mj-lt"/>
              </a:rPr>
              <a:t>Main loop, while node not appended</a:t>
            </a:r>
          </a:p>
          <a:p>
            <a:pPr algn="ctr"/>
            <a:r>
              <a:rPr lang="en-US" sz="2800" dirty="0">
                <a:solidFill>
                  <a:srgbClr val="FFFF00"/>
                </a:solidFill>
                <a:latin typeface="+mj-lt"/>
              </a:rPr>
              <a:t>(either by me or helper)</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Rectangle 2"/>
          <p:cNvSpPr>
            <a:spLocks noGrp="1" noChangeArrowheads="1"/>
          </p:cNvSpPr>
          <p:nvPr>
            <p:ph type="title"/>
          </p:nvPr>
        </p:nvSpPr>
        <p:spPr/>
        <p:txBody>
          <a:bodyPr/>
          <a:lstStyle/>
          <a:p>
            <a:r>
              <a:rPr lang="en-US" dirty="0"/>
              <a:t>Main Loop</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72</a:t>
            </a:fld>
            <a:endParaRPr lang="en-US" dirty="0"/>
          </a:p>
        </p:txBody>
      </p:sp>
      <p:sp>
        <p:nvSpPr>
          <p:cNvPr id="2" name="TextBox 1">
            <a:extLst>
              <a:ext uri="{FF2B5EF4-FFF2-40B4-BE49-F238E27FC236}">
                <a16:creationId xmlns:a16="http://schemas.microsoft.com/office/drawing/2014/main" id="{09256D83-1B28-EACB-98F6-6221D97BEF96}"/>
              </a:ext>
            </a:extLst>
          </p:cNvPr>
          <p:cNvSpPr txBox="1"/>
          <p:nvPr/>
        </p:nvSpPr>
        <p:spPr bwMode="auto">
          <a:xfrm>
            <a:off x="1033968" y="2440974"/>
            <a:ext cx="6246725"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Non-zero sequence # means success</a:t>
            </a:r>
          </a:p>
        </p:txBody>
      </p:sp>
      <p:sp>
        <p:nvSpPr>
          <p:cNvPr id="3" name="TextBox 3">
            <a:extLst>
              <a:ext uri="{FF2B5EF4-FFF2-40B4-BE49-F238E27FC236}">
                <a16:creationId xmlns:a16="http://schemas.microsoft.com/office/drawing/2014/main" id="{633FFC9D-DA0D-102F-F99D-BEE66FA9BE37}"/>
              </a:ext>
            </a:extLst>
          </p:cNvPr>
          <p:cNvSpPr txBox="1"/>
          <p:nvPr/>
        </p:nvSpPr>
        <p:spPr bwMode="auto">
          <a:xfrm>
            <a:off x="1033969" y="3574642"/>
            <a:ext cx="6448507"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Thread keeps helping append nodes</a:t>
            </a:r>
          </a:p>
        </p:txBody>
      </p:sp>
      <p:sp>
        <p:nvSpPr>
          <p:cNvPr id="4" name="TextBox 3">
            <a:extLst>
              <a:ext uri="{FF2B5EF4-FFF2-40B4-BE49-F238E27FC236}">
                <a16:creationId xmlns:a16="http://schemas.microsoft.com/office/drawing/2014/main" id="{10A06BB3-5F84-25DB-C26E-B02326701BEB}"/>
              </a:ext>
            </a:extLst>
          </p:cNvPr>
          <p:cNvSpPr txBox="1"/>
          <p:nvPr/>
        </p:nvSpPr>
        <p:spPr bwMode="auto">
          <a:xfrm>
            <a:off x="1033970" y="4708311"/>
            <a:ext cx="509078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Until its own node is appended</a:t>
            </a:r>
            <a:endParaRPr lang="en-US" sz="2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Rectangle 2"/>
          <p:cNvSpPr>
            <a:spLocks noChangeArrowheads="1"/>
          </p:cNvSpPr>
          <p:nvPr/>
        </p:nvSpPr>
        <p:spPr bwMode="auto">
          <a:xfrm>
            <a:off x="581025" y="1881188"/>
            <a:ext cx="8351838" cy="3416320"/>
          </a:xfrm>
          <a:prstGeom prst="rect">
            <a:avLst/>
          </a:prstGeom>
          <a:solidFill>
            <a:schemeClr val="tx1"/>
          </a:solidFill>
          <a:ln w="9525">
            <a:noFill/>
            <a:miter lim="800000"/>
            <a:headEnd/>
            <a:tailEnd/>
          </a:ln>
        </p:spPr>
        <p:txBody>
          <a:bodyPr>
            <a:spAutoFit/>
          </a:bodyPr>
          <a:lstStyle/>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(announce[i].</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 = head[i];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help</a:t>
            </a:r>
            <a:r>
              <a:rPr lang="en-US" b="0" dirty="0">
                <a:solidFill>
                  <a:srgbClr val="D4D4D4"/>
                </a:solidFill>
                <a:effectLst/>
                <a:latin typeface="Consolas" panose="020B0609020204030204" pitchFamily="49" charset="0"/>
              </a:rPr>
              <a:t> = announce[(</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 % n];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help</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prefer = help;</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else</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prefer = announce[i]; </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
        <p:nvSpPr>
          <p:cNvPr id="80901" name="Rectangle 3"/>
          <p:cNvSpPr>
            <a:spLocks noGrp="1" noChangeArrowheads="1"/>
          </p:cNvSpPr>
          <p:nvPr>
            <p:ph type="title"/>
          </p:nvPr>
        </p:nvSpPr>
        <p:spPr>
          <a:xfrm>
            <a:off x="592138" y="393700"/>
            <a:ext cx="7772400" cy="1143000"/>
          </a:xfrm>
        </p:spPr>
        <p:txBody>
          <a:bodyPr/>
          <a:lstStyle/>
          <a:p>
            <a:r>
              <a:rPr lang="en-US" dirty="0"/>
              <a:t>Main Loop</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E6B53126-0003-4205-8CA0-12067C577708}" type="slidenum">
              <a:rPr lang="ar-SA" smtClean="0"/>
              <a:pPr>
                <a:defRPr/>
              </a:pPr>
              <a:t>73</a:t>
            </a:fld>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60584E-6B9E-9057-275F-BFB599BE580C}"/>
              </a:ext>
            </a:extLst>
          </p:cNvPr>
          <p:cNvSpPr>
            <a:spLocks noChangeArrowheads="1"/>
          </p:cNvSpPr>
          <p:nvPr/>
        </p:nvSpPr>
        <p:spPr bwMode="auto">
          <a:xfrm>
            <a:off x="581025" y="1881188"/>
            <a:ext cx="8351838" cy="3416320"/>
          </a:xfrm>
          <a:prstGeom prst="rect">
            <a:avLst/>
          </a:prstGeom>
          <a:solidFill>
            <a:schemeClr val="tx1"/>
          </a:solidFill>
          <a:ln w="9525">
            <a:noFill/>
            <a:miter lim="800000"/>
            <a:headEnd/>
            <a:tailEnd/>
          </a:ln>
        </p:spPr>
        <p:txBody>
          <a:bodyPr>
            <a:spAutoFit/>
          </a:bodyPr>
          <a:lstStyle/>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(announce[i].</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 = head[i];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help</a:t>
            </a:r>
            <a:r>
              <a:rPr lang="en-US" b="0" dirty="0">
                <a:solidFill>
                  <a:srgbClr val="D4D4D4"/>
                </a:solidFill>
                <a:effectLst/>
                <a:latin typeface="Consolas" panose="020B0609020204030204" pitchFamily="49" charset="0"/>
              </a:rPr>
              <a:t> = announce[(</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 % n];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help</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prefer = help;</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else</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prefer = announce[i]; </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
        <p:nvSpPr>
          <p:cNvPr id="81925" name="Rectangle 3"/>
          <p:cNvSpPr>
            <a:spLocks noGrp="1" noChangeArrowheads="1"/>
          </p:cNvSpPr>
          <p:nvPr>
            <p:ph type="title"/>
          </p:nvPr>
        </p:nvSpPr>
        <p:spPr>
          <a:xfrm>
            <a:off x="592138" y="393700"/>
            <a:ext cx="7772400" cy="1143000"/>
          </a:xfrm>
        </p:spPr>
        <p:txBody>
          <a:bodyPr/>
          <a:lstStyle/>
          <a:p>
            <a:r>
              <a:rPr lang="en-US" dirty="0"/>
              <a:t>Main Loop</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74</a:t>
            </a:fld>
            <a:endParaRPr lang="en-US" dirty="0"/>
          </a:p>
        </p:txBody>
      </p:sp>
      <p:sp>
        <p:nvSpPr>
          <p:cNvPr id="81927" name="AutoShape 5"/>
          <p:cNvSpPr>
            <a:spLocks noChangeArrowheads="1"/>
          </p:cNvSpPr>
          <p:nvPr/>
        </p:nvSpPr>
        <p:spPr bwMode="auto">
          <a:xfrm>
            <a:off x="574676" y="1873250"/>
            <a:ext cx="5269990" cy="493713"/>
          </a:xfrm>
          <a:prstGeom prst="wedgeRoundRectCallout">
            <a:avLst>
              <a:gd name="adj1" fmla="val -10304"/>
              <a:gd name="adj2" fmla="val 353619"/>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4" name="Rectangle 4">
            <a:extLst>
              <a:ext uri="{FF2B5EF4-FFF2-40B4-BE49-F238E27FC236}">
                <a16:creationId xmlns:a16="http://schemas.microsoft.com/office/drawing/2014/main" id="{3D3C4443-B867-D4CD-A56D-630C8C6F01DE}"/>
              </a:ext>
            </a:extLst>
          </p:cNvPr>
          <p:cNvSpPr>
            <a:spLocks noChangeArrowheads="1"/>
          </p:cNvSpPr>
          <p:nvPr/>
        </p:nvSpPr>
        <p:spPr bwMode="auto">
          <a:xfrm>
            <a:off x="1535502" y="4080295"/>
            <a:ext cx="5269990" cy="946150"/>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Keep trying until my cell gets a sequence number</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09EDC44-BA3C-890A-3E21-34B627CB8361}"/>
              </a:ext>
            </a:extLst>
          </p:cNvPr>
          <p:cNvSpPr>
            <a:spLocks noChangeArrowheads="1"/>
          </p:cNvSpPr>
          <p:nvPr/>
        </p:nvSpPr>
        <p:spPr bwMode="auto">
          <a:xfrm>
            <a:off x="581025" y="1881188"/>
            <a:ext cx="8351838" cy="3416320"/>
          </a:xfrm>
          <a:prstGeom prst="rect">
            <a:avLst/>
          </a:prstGeom>
          <a:solidFill>
            <a:schemeClr val="tx1"/>
          </a:solidFill>
          <a:ln w="9525">
            <a:noFill/>
            <a:miter lim="800000"/>
            <a:headEnd/>
            <a:tailEnd/>
          </a:ln>
        </p:spPr>
        <p:txBody>
          <a:bodyPr>
            <a:spAutoFit/>
          </a:bodyPr>
          <a:lstStyle/>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(announce[i].</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 = head[i];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help</a:t>
            </a:r>
            <a:r>
              <a:rPr lang="en-US" b="0" dirty="0">
                <a:solidFill>
                  <a:srgbClr val="D4D4D4"/>
                </a:solidFill>
                <a:effectLst/>
                <a:latin typeface="Consolas" panose="020B0609020204030204" pitchFamily="49" charset="0"/>
              </a:rPr>
              <a:t> = announce[(</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 % n];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help</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prefer = help;</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else</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prefer = announce[i]; </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
        <p:nvSpPr>
          <p:cNvPr id="82949" name="Rectangle 3"/>
          <p:cNvSpPr>
            <a:spLocks noGrp="1" noChangeArrowheads="1"/>
          </p:cNvSpPr>
          <p:nvPr>
            <p:ph type="title"/>
          </p:nvPr>
        </p:nvSpPr>
        <p:spPr>
          <a:xfrm>
            <a:off x="592138" y="393700"/>
            <a:ext cx="7772400" cy="1143000"/>
          </a:xfrm>
        </p:spPr>
        <p:txBody>
          <a:bodyPr/>
          <a:lstStyle/>
          <a:p>
            <a:r>
              <a:rPr lang="en-US" dirty="0"/>
              <a:t>Main Loop</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75</a:t>
            </a:fld>
            <a:endParaRPr lang="en-US" dirty="0"/>
          </a:p>
        </p:txBody>
      </p:sp>
      <p:sp>
        <p:nvSpPr>
          <p:cNvPr id="82950" name="Rectangle 4"/>
          <p:cNvSpPr>
            <a:spLocks noChangeArrowheads="1"/>
          </p:cNvSpPr>
          <p:nvPr/>
        </p:nvSpPr>
        <p:spPr bwMode="auto">
          <a:xfrm>
            <a:off x="1966823" y="4320486"/>
            <a:ext cx="3662512" cy="519112"/>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Possible end of list</a:t>
            </a:r>
          </a:p>
        </p:txBody>
      </p:sp>
      <p:sp>
        <p:nvSpPr>
          <p:cNvPr id="82951" name="AutoShape 5"/>
          <p:cNvSpPr>
            <a:spLocks noChangeArrowheads="1"/>
          </p:cNvSpPr>
          <p:nvPr/>
        </p:nvSpPr>
        <p:spPr bwMode="auto">
          <a:xfrm>
            <a:off x="709614" y="2240888"/>
            <a:ext cx="4186322" cy="493712"/>
          </a:xfrm>
          <a:prstGeom prst="wedgeRoundRectCallout">
            <a:avLst>
              <a:gd name="adj1" fmla="val 16843"/>
              <a:gd name="adj2" fmla="val 356111"/>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1078C05-79D3-3734-AFAA-3176FF093BCC}"/>
              </a:ext>
            </a:extLst>
          </p:cNvPr>
          <p:cNvSpPr>
            <a:spLocks noChangeArrowheads="1"/>
          </p:cNvSpPr>
          <p:nvPr/>
        </p:nvSpPr>
        <p:spPr bwMode="auto">
          <a:xfrm>
            <a:off x="581025" y="1881188"/>
            <a:ext cx="8351838" cy="3416320"/>
          </a:xfrm>
          <a:prstGeom prst="rect">
            <a:avLst/>
          </a:prstGeom>
          <a:solidFill>
            <a:schemeClr val="tx1"/>
          </a:solidFill>
          <a:ln w="9525">
            <a:noFill/>
            <a:miter lim="800000"/>
            <a:headEnd/>
            <a:tailEnd/>
          </a:ln>
        </p:spPr>
        <p:txBody>
          <a:bodyPr>
            <a:spAutoFit/>
          </a:bodyPr>
          <a:lstStyle/>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(announce[i].</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 = head[i];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help</a:t>
            </a:r>
            <a:r>
              <a:rPr lang="en-US" b="0" dirty="0">
                <a:solidFill>
                  <a:srgbClr val="D4D4D4"/>
                </a:solidFill>
                <a:effectLst/>
                <a:latin typeface="Consolas" panose="020B0609020204030204" pitchFamily="49" charset="0"/>
              </a:rPr>
              <a:t> = announce[(</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 % n];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help</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prefer = help;</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else</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prefer = announce[i]; </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
        <p:nvSpPr>
          <p:cNvPr id="83973" name="Rectangle 3"/>
          <p:cNvSpPr>
            <a:spLocks noGrp="1" noChangeArrowheads="1"/>
          </p:cNvSpPr>
          <p:nvPr>
            <p:ph type="title"/>
          </p:nvPr>
        </p:nvSpPr>
        <p:spPr>
          <a:xfrm>
            <a:off x="592138" y="393700"/>
            <a:ext cx="7772400" cy="1143000"/>
          </a:xfrm>
        </p:spPr>
        <p:txBody>
          <a:bodyPr/>
          <a:lstStyle/>
          <a:p>
            <a:r>
              <a:rPr lang="en-US" dirty="0"/>
              <a:t>Main Loop</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76</a:t>
            </a:fld>
            <a:endParaRPr lang="en-US" dirty="0"/>
          </a:p>
        </p:txBody>
      </p:sp>
      <p:sp>
        <p:nvSpPr>
          <p:cNvPr id="83974" name="Rectangle 4"/>
          <p:cNvSpPr>
            <a:spLocks noChangeArrowheads="1"/>
          </p:cNvSpPr>
          <p:nvPr/>
        </p:nvSpPr>
        <p:spPr bwMode="auto">
          <a:xfrm>
            <a:off x="2061713" y="4609831"/>
            <a:ext cx="3260396" cy="519112"/>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n-lt"/>
              </a:rPr>
              <a:t>Whom do I help?</a:t>
            </a:r>
          </a:p>
        </p:txBody>
      </p:sp>
      <p:sp>
        <p:nvSpPr>
          <p:cNvPr id="83975" name="AutoShape 5"/>
          <p:cNvSpPr>
            <a:spLocks noChangeArrowheads="1"/>
          </p:cNvSpPr>
          <p:nvPr/>
        </p:nvSpPr>
        <p:spPr bwMode="auto">
          <a:xfrm>
            <a:off x="750888" y="2613025"/>
            <a:ext cx="7667333" cy="493713"/>
          </a:xfrm>
          <a:prstGeom prst="wedgeRoundRectCallout">
            <a:avLst>
              <a:gd name="adj1" fmla="val -12880"/>
              <a:gd name="adj2" fmla="val 356111"/>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Rectangle 2"/>
          <p:cNvSpPr>
            <a:spLocks noGrp="1" noChangeArrowheads="1"/>
          </p:cNvSpPr>
          <p:nvPr>
            <p:ph type="title"/>
          </p:nvPr>
        </p:nvSpPr>
        <p:spPr/>
        <p:txBody>
          <a:bodyPr/>
          <a:lstStyle/>
          <a:p>
            <a:r>
              <a:rPr lang="en-US" dirty="0"/>
              <a:t>Altruism</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77</a:t>
            </a:fld>
            <a:endParaRPr lang="en-US" dirty="0"/>
          </a:p>
        </p:txBody>
      </p:sp>
      <p:sp>
        <p:nvSpPr>
          <p:cNvPr id="2" name="TextBox 1">
            <a:extLst>
              <a:ext uri="{FF2B5EF4-FFF2-40B4-BE49-F238E27FC236}">
                <a16:creationId xmlns:a16="http://schemas.microsoft.com/office/drawing/2014/main" id="{089B0488-C494-AFF9-FD47-B3FF04E5B0FD}"/>
              </a:ext>
            </a:extLst>
          </p:cNvPr>
          <p:cNvSpPr txBox="1"/>
          <p:nvPr/>
        </p:nvSpPr>
        <p:spPr bwMode="auto">
          <a:xfrm>
            <a:off x="1442913" y="1643390"/>
            <a:ext cx="4256597"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Choose a thread to “help”</a:t>
            </a:r>
          </a:p>
        </p:txBody>
      </p:sp>
      <p:sp>
        <p:nvSpPr>
          <p:cNvPr id="3" name="TextBox 2">
            <a:extLst>
              <a:ext uri="{FF2B5EF4-FFF2-40B4-BE49-F238E27FC236}">
                <a16:creationId xmlns:a16="http://schemas.microsoft.com/office/drawing/2014/main" id="{250623CD-D78D-A132-B71F-D72F3B7B7D17}"/>
              </a:ext>
            </a:extLst>
          </p:cNvPr>
          <p:cNvSpPr txBox="1"/>
          <p:nvPr/>
        </p:nvSpPr>
        <p:spPr bwMode="auto">
          <a:xfrm>
            <a:off x="2003567" y="3054502"/>
            <a:ext cx="390674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Try to append its node</a:t>
            </a:r>
          </a:p>
        </p:txBody>
      </p:sp>
      <p:sp>
        <p:nvSpPr>
          <p:cNvPr id="4" name="TextBox 3">
            <a:extLst>
              <a:ext uri="{FF2B5EF4-FFF2-40B4-BE49-F238E27FC236}">
                <a16:creationId xmlns:a16="http://schemas.microsoft.com/office/drawing/2014/main" id="{4A1AFD84-A3E3-FC01-BA0A-F14957711775}"/>
              </a:ext>
            </a:extLst>
          </p:cNvPr>
          <p:cNvSpPr txBox="1"/>
          <p:nvPr/>
        </p:nvSpPr>
        <p:spPr bwMode="auto">
          <a:xfrm>
            <a:off x="1442914" y="2348946"/>
            <a:ext cx="4113474"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If that thread needs help</a:t>
            </a:r>
          </a:p>
        </p:txBody>
      </p:sp>
      <p:sp>
        <p:nvSpPr>
          <p:cNvPr id="5" name="TextBox 4">
            <a:extLst>
              <a:ext uri="{FF2B5EF4-FFF2-40B4-BE49-F238E27FC236}">
                <a16:creationId xmlns:a16="http://schemas.microsoft.com/office/drawing/2014/main" id="{1B3E360D-D43A-5B02-E620-D48EF372882B}"/>
              </a:ext>
            </a:extLst>
          </p:cNvPr>
          <p:cNvSpPr txBox="1"/>
          <p:nvPr/>
        </p:nvSpPr>
        <p:spPr bwMode="auto">
          <a:xfrm>
            <a:off x="2003568" y="3760058"/>
            <a:ext cx="4654162"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Otherwise append your own</a:t>
            </a:r>
            <a:endParaRPr lang="en-US" sz="2800" b="0" dirty="0">
              <a:solidFill>
                <a:srgbClr val="FFFF00"/>
              </a:solidFill>
              <a:cs typeface="Arial" charset="0"/>
            </a:endParaRPr>
          </a:p>
        </p:txBody>
      </p:sp>
      <p:sp>
        <p:nvSpPr>
          <p:cNvPr id="8" name="TextBox 7">
            <a:extLst>
              <a:ext uri="{FF2B5EF4-FFF2-40B4-BE49-F238E27FC236}">
                <a16:creationId xmlns:a16="http://schemas.microsoft.com/office/drawing/2014/main" id="{55BDBDBD-19E3-B606-6E64-B32E3ED194BB}"/>
              </a:ext>
            </a:extLst>
          </p:cNvPr>
          <p:cNvSpPr txBox="1"/>
          <p:nvPr/>
        </p:nvSpPr>
        <p:spPr bwMode="auto">
          <a:xfrm>
            <a:off x="1442913" y="4465614"/>
            <a:ext cx="205408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Worst case</a:t>
            </a:r>
            <a:endParaRPr lang="en-US" altLang="ja-JP" sz="2800" b="0" dirty="0">
              <a:solidFill>
                <a:srgbClr val="FFFF00"/>
              </a:solidFill>
              <a:latin typeface="Arial" charset="0"/>
            </a:endParaRPr>
          </a:p>
        </p:txBody>
      </p:sp>
      <p:sp>
        <p:nvSpPr>
          <p:cNvPr id="9" name="TextBox 8">
            <a:extLst>
              <a:ext uri="{FF2B5EF4-FFF2-40B4-BE49-F238E27FC236}">
                <a16:creationId xmlns:a16="http://schemas.microsoft.com/office/drawing/2014/main" id="{9D94523E-452C-01FB-D348-D3BB735A5376}"/>
              </a:ext>
            </a:extLst>
          </p:cNvPr>
          <p:cNvSpPr txBox="1"/>
          <p:nvPr/>
        </p:nvSpPr>
        <p:spPr bwMode="auto">
          <a:xfrm>
            <a:off x="2003567" y="5171170"/>
            <a:ext cx="5671929"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Everyone tries to help same loser</a:t>
            </a:r>
            <a:endParaRPr lang="en-US" sz="2800" b="0" dirty="0">
              <a:solidFill>
                <a:srgbClr val="FFFF00"/>
              </a:solidFill>
              <a:latin typeface="Arial" charset="0"/>
            </a:endParaRPr>
          </a:p>
        </p:txBody>
      </p:sp>
      <p:sp>
        <p:nvSpPr>
          <p:cNvPr id="10" name="TextBox 9">
            <a:extLst>
              <a:ext uri="{FF2B5EF4-FFF2-40B4-BE49-F238E27FC236}">
                <a16:creationId xmlns:a16="http://schemas.microsoft.com/office/drawing/2014/main" id="{EF3263B0-446E-1DB6-D2E0-A06E278A3382}"/>
              </a:ext>
            </a:extLst>
          </p:cNvPr>
          <p:cNvSpPr txBox="1"/>
          <p:nvPr/>
        </p:nvSpPr>
        <p:spPr bwMode="auto">
          <a:xfrm>
            <a:off x="2003567" y="5876725"/>
            <a:ext cx="6277791"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Some helper must eventually succeed</a:t>
            </a:r>
            <a:endParaRPr lang="en-US" sz="2800" i="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8" grpId="0" animBg="1"/>
      <p:bldP spid="9" grpId="0" animBg="1"/>
      <p:bldP spid="10"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2"/>
          <p:cNvSpPr>
            <a:spLocks noGrp="1" noChangeArrowheads="1"/>
          </p:cNvSpPr>
          <p:nvPr>
            <p:ph type="title"/>
          </p:nvPr>
        </p:nvSpPr>
        <p:spPr/>
        <p:txBody>
          <a:bodyPr/>
          <a:lstStyle/>
          <a:p>
            <a:r>
              <a:rPr lang="en-US" dirty="0"/>
              <a:t>Help!</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78</a:t>
            </a:fld>
            <a:endParaRPr lang="en-US" dirty="0"/>
          </a:p>
        </p:txBody>
      </p:sp>
      <p:sp>
        <p:nvSpPr>
          <p:cNvPr id="2" name="TextBox 1">
            <a:extLst>
              <a:ext uri="{FF2B5EF4-FFF2-40B4-BE49-F238E27FC236}">
                <a16:creationId xmlns:a16="http://schemas.microsoft.com/office/drawing/2014/main" id="{27F2755D-C4CE-FBE4-23D6-896A62A2C449}"/>
              </a:ext>
            </a:extLst>
          </p:cNvPr>
          <p:cNvSpPr txBox="1"/>
          <p:nvPr/>
        </p:nvSpPr>
        <p:spPr bwMode="auto">
          <a:xfrm>
            <a:off x="1322142" y="2395498"/>
            <a:ext cx="7580318"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When last node in list has sequence number </a:t>
            </a:r>
            <a:r>
              <a:rPr lang="en-US" sz="2800" i="1" dirty="0">
                <a:solidFill>
                  <a:schemeClr val="bg1"/>
                </a:solidFill>
              </a:rPr>
              <a:t>k</a:t>
            </a:r>
            <a:endParaRPr lang="en-US" sz="2800" dirty="0">
              <a:solidFill>
                <a:schemeClr val="bg1"/>
              </a:solidFill>
            </a:endParaRPr>
          </a:p>
        </p:txBody>
      </p:sp>
      <p:sp>
        <p:nvSpPr>
          <p:cNvPr id="3" name="TextBox 2">
            <a:extLst>
              <a:ext uri="{FF2B5EF4-FFF2-40B4-BE49-F238E27FC236}">
                <a16:creationId xmlns:a16="http://schemas.microsoft.com/office/drawing/2014/main" id="{0C7C611F-AD73-DDC9-EC9B-543008428BD7}"/>
              </a:ext>
            </a:extLst>
          </p:cNvPr>
          <p:cNvSpPr txBox="1"/>
          <p:nvPr/>
        </p:nvSpPr>
        <p:spPr bwMode="auto">
          <a:xfrm>
            <a:off x="1882797" y="4027694"/>
            <a:ext cx="644169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Whether thread </a:t>
            </a:r>
            <a:r>
              <a:rPr lang="en-US" sz="2800" i="1" dirty="0">
                <a:solidFill>
                  <a:schemeClr val="bg1"/>
                </a:solidFill>
              </a:rPr>
              <a:t>k</a:t>
            </a:r>
            <a:r>
              <a:rPr lang="en-US" sz="2800" dirty="0">
                <a:solidFill>
                  <a:schemeClr val="bg1"/>
                </a:solidFill>
              </a:rPr>
              <a:t>+1 mod </a:t>
            </a:r>
            <a:r>
              <a:rPr lang="en-US" sz="2800" i="1" dirty="0">
                <a:solidFill>
                  <a:schemeClr val="bg1"/>
                </a:solidFill>
              </a:rPr>
              <a:t>n</a:t>
            </a:r>
            <a:r>
              <a:rPr lang="en-US" sz="2800" dirty="0">
                <a:solidFill>
                  <a:schemeClr val="bg1"/>
                </a:solidFill>
              </a:rPr>
              <a:t> </a:t>
            </a:r>
            <a:r>
              <a:rPr lang="en-US" sz="2800" dirty="0">
                <a:solidFill>
                  <a:srgbClr val="FFFF00"/>
                </a:solidFill>
              </a:rPr>
              <a:t>wants help</a:t>
            </a:r>
          </a:p>
        </p:txBody>
      </p:sp>
      <p:sp>
        <p:nvSpPr>
          <p:cNvPr id="4" name="TextBox 3">
            <a:extLst>
              <a:ext uri="{FF2B5EF4-FFF2-40B4-BE49-F238E27FC236}">
                <a16:creationId xmlns:a16="http://schemas.microsoft.com/office/drawing/2014/main" id="{8B5E6C09-D7F9-BE7D-D0D1-FED18C7DBB33}"/>
              </a:ext>
            </a:extLst>
          </p:cNvPr>
          <p:cNvSpPr txBox="1"/>
          <p:nvPr/>
        </p:nvSpPr>
        <p:spPr bwMode="auto">
          <a:xfrm>
            <a:off x="1322144" y="3211596"/>
            <a:ext cx="3422384"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All threads check …</a:t>
            </a:r>
          </a:p>
        </p:txBody>
      </p:sp>
      <p:sp>
        <p:nvSpPr>
          <p:cNvPr id="5" name="TextBox 4">
            <a:extLst>
              <a:ext uri="{FF2B5EF4-FFF2-40B4-BE49-F238E27FC236}">
                <a16:creationId xmlns:a16="http://schemas.microsoft.com/office/drawing/2014/main" id="{4E0CAAC0-14C9-A9BE-AF1A-1DFD3E226583}"/>
              </a:ext>
            </a:extLst>
          </p:cNvPr>
          <p:cNvSpPr txBox="1"/>
          <p:nvPr/>
        </p:nvSpPr>
        <p:spPr bwMode="auto">
          <a:xfrm>
            <a:off x="1882797" y="4843791"/>
            <a:ext cx="5516791"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If so, try to append her node first</a:t>
            </a:r>
            <a:endParaRPr lang="en-US" sz="2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2"/>
          <p:cNvSpPr>
            <a:spLocks noGrp="1" noChangeArrowheads="1"/>
          </p:cNvSpPr>
          <p:nvPr>
            <p:ph type="title"/>
          </p:nvPr>
        </p:nvSpPr>
        <p:spPr/>
        <p:txBody>
          <a:bodyPr/>
          <a:lstStyle/>
          <a:p>
            <a:r>
              <a:rPr lang="en-US" dirty="0"/>
              <a:t>Help!</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79</a:t>
            </a:fld>
            <a:endParaRPr lang="en-US" dirty="0"/>
          </a:p>
        </p:txBody>
      </p:sp>
      <p:sp>
        <p:nvSpPr>
          <p:cNvPr id="2" name="TextBox 1">
            <a:extLst>
              <a:ext uri="{FF2B5EF4-FFF2-40B4-BE49-F238E27FC236}">
                <a16:creationId xmlns:a16="http://schemas.microsoft.com/office/drawing/2014/main" id="{8A493293-CF3D-154A-CE70-C593BB7BB4B8}"/>
              </a:ext>
            </a:extLst>
          </p:cNvPr>
          <p:cNvSpPr txBox="1"/>
          <p:nvPr/>
        </p:nvSpPr>
        <p:spPr bwMode="auto">
          <a:xfrm>
            <a:off x="942580" y="2045000"/>
            <a:ext cx="6641989"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First time after thread </a:t>
            </a:r>
            <a:r>
              <a:rPr lang="en-US" sz="2800" i="1" dirty="0">
                <a:solidFill>
                  <a:schemeClr val="bg1"/>
                </a:solidFill>
              </a:rPr>
              <a:t>k</a:t>
            </a:r>
            <a:r>
              <a:rPr lang="en-US" sz="2800" dirty="0">
                <a:solidFill>
                  <a:schemeClr val="bg1"/>
                </a:solidFill>
              </a:rPr>
              <a:t>+1 </a:t>
            </a:r>
            <a:r>
              <a:rPr lang="en-US" sz="2800" dirty="0">
                <a:solidFill>
                  <a:srgbClr val="FFFF00"/>
                </a:solidFill>
              </a:rPr>
              <a:t>announces</a:t>
            </a:r>
          </a:p>
        </p:txBody>
      </p:sp>
      <p:sp>
        <p:nvSpPr>
          <p:cNvPr id="3" name="TextBox 2">
            <a:extLst>
              <a:ext uri="{FF2B5EF4-FFF2-40B4-BE49-F238E27FC236}">
                <a16:creationId xmlns:a16="http://schemas.microsoft.com/office/drawing/2014/main" id="{C9A3004A-3CC2-E385-DB2E-F81367C96D4A}"/>
              </a:ext>
            </a:extLst>
          </p:cNvPr>
          <p:cNvSpPr txBox="1"/>
          <p:nvPr/>
        </p:nvSpPr>
        <p:spPr bwMode="auto">
          <a:xfrm>
            <a:off x="942580" y="3456112"/>
            <a:ext cx="502787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After </a:t>
            </a:r>
            <a:r>
              <a:rPr lang="en-US" sz="2800" i="1" dirty="0">
                <a:solidFill>
                  <a:srgbClr val="FFFF00"/>
                </a:solidFill>
              </a:rPr>
              <a:t>n</a:t>
            </a:r>
            <a:r>
              <a:rPr lang="en-US" sz="2800" dirty="0">
                <a:solidFill>
                  <a:srgbClr val="FFFF00"/>
                </a:solidFill>
              </a:rPr>
              <a:t> more nodes appended</a:t>
            </a:r>
          </a:p>
        </p:txBody>
      </p:sp>
      <p:sp>
        <p:nvSpPr>
          <p:cNvPr id="4" name="TextBox 3">
            <a:extLst>
              <a:ext uri="{FF2B5EF4-FFF2-40B4-BE49-F238E27FC236}">
                <a16:creationId xmlns:a16="http://schemas.microsoft.com/office/drawing/2014/main" id="{7A481774-A472-217B-005B-82E319232C51}"/>
              </a:ext>
            </a:extLst>
          </p:cNvPr>
          <p:cNvSpPr txBox="1"/>
          <p:nvPr/>
        </p:nvSpPr>
        <p:spPr bwMode="auto">
          <a:xfrm>
            <a:off x="1729758" y="2750556"/>
            <a:ext cx="2634531"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No guarantees</a:t>
            </a:r>
          </a:p>
        </p:txBody>
      </p:sp>
      <p:sp>
        <p:nvSpPr>
          <p:cNvPr id="5" name="TextBox 4">
            <a:extLst>
              <a:ext uri="{FF2B5EF4-FFF2-40B4-BE49-F238E27FC236}">
                <a16:creationId xmlns:a16="http://schemas.microsoft.com/office/drawing/2014/main" id="{A5EA47DC-B13C-E7B7-9DBD-AD86E10DE713}"/>
              </a:ext>
            </a:extLst>
          </p:cNvPr>
          <p:cNvSpPr txBox="1"/>
          <p:nvPr/>
        </p:nvSpPr>
        <p:spPr bwMode="auto">
          <a:xfrm>
            <a:off x="1729758" y="4161668"/>
            <a:ext cx="7027540"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Everyone sees that thread </a:t>
            </a:r>
            <a:r>
              <a:rPr lang="en-US" sz="2800" i="1" dirty="0">
                <a:solidFill>
                  <a:schemeClr val="bg1"/>
                </a:solidFill>
              </a:rPr>
              <a:t>k</a:t>
            </a:r>
            <a:r>
              <a:rPr lang="en-US" sz="2800" dirty="0">
                <a:solidFill>
                  <a:schemeClr val="bg1"/>
                </a:solidFill>
              </a:rPr>
              <a:t>+1</a:t>
            </a:r>
            <a:r>
              <a:rPr lang="en-US" sz="2800" dirty="0">
                <a:solidFill>
                  <a:srgbClr val="FFFF00"/>
                </a:solidFill>
              </a:rPr>
              <a:t> wants help</a:t>
            </a:r>
            <a:endParaRPr lang="en-US" sz="2800" b="0" dirty="0">
              <a:solidFill>
                <a:srgbClr val="FFFF00"/>
              </a:solidFill>
              <a:cs typeface="Arial" charset="0"/>
            </a:endParaRPr>
          </a:p>
        </p:txBody>
      </p:sp>
      <p:sp>
        <p:nvSpPr>
          <p:cNvPr id="8" name="TextBox 7">
            <a:extLst>
              <a:ext uri="{FF2B5EF4-FFF2-40B4-BE49-F238E27FC236}">
                <a16:creationId xmlns:a16="http://schemas.microsoft.com/office/drawing/2014/main" id="{DA3C016E-B1EB-C734-D794-7E664974CA6A}"/>
              </a:ext>
            </a:extLst>
          </p:cNvPr>
          <p:cNvSpPr txBox="1"/>
          <p:nvPr/>
        </p:nvSpPr>
        <p:spPr bwMode="auto">
          <a:xfrm>
            <a:off x="1729758" y="4867224"/>
            <a:ext cx="623258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Everyone tries to append that node</a:t>
            </a:r>
            <a:endParaRPr lang="en-US" altLang="ja-JP" sz="2800" b="0" dirty="0">
              <a:solidFill>
                <a:srgbClr val="FFFF00"/>
              </a:solidFill>
              <a:latin typeface="Arial" charset="0"/>
            </a:endParaRPr>
          </a:p>
        </p:txBody>
      </p:sp>
      <p:sp>
        <p:nvSpPr>
          <p:cNvPr id="9" name="TextBox 8">
            <a:extLst>
              <a:ext uri="{FF2B5EF4-FFF2-40B4-BE49-F238E27FC236}">
                <a16:creationId xmlns:a16="http://schemas.microsoft.com/office/drawing/2014/main" id="{C2ECBA85-3C31-230D-3EC2-F9179AEF01E7}"/>
              </a:ext>
            </a:extLst>
          </p:cNvPr>
          <p:cNvSpPr txBox="1"/>
          <p:nvPr/>
        </p:nvSpPr>
        <p:spPr bwMode="auto">
          <a:xfrm>
            <a:off x="1729759" y="5572780"/>
            <a:ext cx="3540980"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Someone succeeds</a:t>
            </a:r>
            <a:endParaRPr lang="en-US"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8" grpId="0" animBg="1"/>
      <p:bldP spid="9"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Rectangle 2"/>
          <p:cNvSpPr>
            <a:spLocks noGrp="1" noChangeArrowheads="1"/>
          </p:cNvSpPr>
          <p:nvPr>
            <p:ph type="title"/>
          </p:nvPr>
        </p:nvSpPr>
        <p:spPr/>
        <p:txBody>
          <a:bodyPr/>
          <a:lstStyle/>
          <a:p>
            <a:r>
              <a:rPr lang="en-US" dirty="0"/>
              <a:t>Sliding Window Lemma</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80</a:t>
            </a:fld>
            <a:endParaRPr lang="en-US" dirty="0"/>
          </a:p>
        </p:txBody>
      </p:sp>
      <p:sp>
        <p:nvSpPr>
          <p:cNvPr id="2" name="TextBox 1">
            <a:extLst>
              <a:ext uri="{FF2B5EF4-FFF2-40B4-BE49-F238E27FC236}">
                <a16:creationId xmlns:a16="http://schemas.microsoft.com/office/drawing/2014/main" id="{ACA754AB-9168-36AC-C325-A54CEE459AF2}"/>
              </a:ext>
            </a:extLst>
          </p:cNvPr>
          <p:cNvSpPr txBox="1"/>
          <p:nvPr/>
        </p:nvSpPr>
        <p:spPr bwMode="auto">
          <a:xfrm>
            <a:off x="1106483" y="2454134"/>
            <a:ext cx="6641989"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After thread A announces its node</a:t>
            </a:r>
          </a:p>
        </p:txBody>
      </p:sp>
      <p:sp>
        <p:nvSpPr>
          <p:cNvPr id="3" name="TextBox 2">
            <a:extLst>
              <a:ext uri="{FF2B5EF4-FFF2-40B4-BE49-F238E27FC236}">
                <a16:creationId xmlns:a16="http://schemas.microsoft.com/office/drawing/2014/main" id="{47E50B31-6FAA-A8F0-4F9C-91545D526EFD}"/>
              </a:ext>
            </a:extLst>
          </p:cNvPr>
          <p:cNvSpPr txBox="1"/>
          <p:nvPr/>
        </p:nvSpPr>
        <p:spPr bwMode="auto">
          <a:xfrm>
            <a:off x="2338935" y="3865246"/>
            <a:ext cx="338195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Can start and finish</a:t>
            </a:r>
          </a:p>
        </p:txBody>
      </p:sp>
      <p:sp>
        <p:nvSpPr>
          <p:cNvPr id="4" name="TextBox 3">
            <a:extLst>
              <a:ext uri="{FF2B5EF4-FFF2-40B4-BE49-F238E27FC236}">
                <a16:creationId xmlns:a16="http://schemas.microsoft.com/office/drawing/2014/main" id="{CCE02FB8-7681-A30C-8D52-30E945D4FB98}"/>
              </a:ext>
            </a:extLst>
          </p:cNvPr>
          <p:cNvSpPr txBox="1"/>
          <p:nvPr/>
        </p:nvSpPr>
        <p:spPr bwMode="auto">
          <a:xfrm>
            <a:off x="1106483" y="3159690"/>
            <a:ext cx="4646212"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No more than </a:t>
            </a:r>
            <a:r>
              <a:rPr lang="en-US" sz="2800" i="1" dirty="0">
                <a:solidFill>
                  <a:schemeClr val="bg1"/>
                </a:solidFill>
              </a:rPr>
              <a:t>n</a:t>
            </a:r>
            <a:r>
              <a:rPr lang="en-US" sz="2800" dirty="0">
                <a:solidFill>
                  <a:srgbClr val="FFFF00"/>
                </a:solidFill>
              </a:rPr>
              <a:t> other calls</a:t>
            </a:r>
          </a:p>
        </p:txBody>
      </p:sp>
      <p:sp>
        <p:nvSpPr>
          <p:cNvPr id="5" name="TextBox 4">
            <a:extLst>
              <a:ext uri="{FF2B5EF4-FFF2-40B4-BE49-F238E27FC236}">
                <a16:creationId xmlns:a16="http://schemas.microsoft.com/office/drawing/2014/main" id="{5911F5B4-6812-3BB2-B746-1987FBE15A87}"/>
              </a:ext>
            </a:extLst>
          </p:cNvPr>
          <p:cNvSpPr txBox="1"/>
          <p:nvPr/>
        </p:nvSpPr>
        <p:spPr bwMode="auto">
          <a:xfrm>
            <a:off x="2338935" y="4570802"/>
            <a:ext cx="503582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Without appending A’s node</a:t>
            </a:r>
            <a:endParaRPr lang="en-US" sz="2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Rectangle 2"/>
          <p:cNvSpPr>
            <a:spLocks noGrp="1" noChangeArrowheads="1"/>
          </p:cNvSpPr>
          <p:nvPr>
            <p:ph type="title"/>
          </p:nvPr>
        </p:nvSpPr>
        <p:spPr>
          <a:xfrm>
            <a:off x="712788" y="284163"/>
            <a:ext cx="7772400" cy="1143000"/>
          </a:xfrm>
        </p:spPr>
        <p:txBody>
          <a:bodyPr/>
          <a:lstStyle/>
          <a:p>
            <a:r>
              <a:rPr lang="en-US" dirty="0"/>
              <a:t>Helping</a:t>
            </a:r>
          </a:p>
        </p:txBody>
      </p:sp>
      <p:sp>
        <p:nvSpPr>
          <p:cNvPr id="54" name="Footer Placeholder 53"/>
          <p:cNvSpPr>
            <a:spLocks noGrp="1"/>
          </p:cNvSpPr>
          <p:nvPr>
            <p:ph type="ftr" sz="quarter" idx="10"/>
          </p:nvPr>
        </p:nvSpPr>
        <p:spPr/>
        <p:txBody>
          <a:bodyPr/>
          <a:lstStyle/>
          <a:p>
            <a:pPr>
              <a:defRPr/>
            </a:pPr>
            <a:r>
              <a:rPr lang="en-US" dirty="0"/>
              <a:t>Art of Multiprocessor Programming</a:t>
            </a:r>
          </a:p>
        </p:txBody>
      </p:sp>
      <p:sp>
        <p:nvSpPr>
          <p:cNvPr id="53" name="Slide Number Placeholder 52"/>
          <p:cNvSpPr>
            <a:spLocks noGrp="1"/>
          </p:cNvSpPr>
          <p:nvPr>
            <p:ph type="sldNum" sz="quarter" idx="11"/>
          </p:nvPr>
        </p:nvSpPr>
        <p:spPr/>
        <p:txBody>
          <a:bodyPr/>
          <a:lstStyle/>
          <a:p>
            <a:pPr>
              <a:defRPr/>
            </a:pPr>
            <a:fld id="{E6B53126-0003-4205-8CA0-12067C577708}" type="slidenum">
              <a:rPr lang="ar-SA" smtClean="0"/>
              <a:pPr>
                <a:defRPr/>
              </a:pPr>
              <a:t>81</a:t>
            </a:fld>
            <a:endParaRPr lang="en-US" dirty="0"/>
          </a:p>
        </p:txBody>
      </p:sp>
      <p:sp>
        <p:nvSpPr>
          <p:cNvPr id="579587" name="AutoShape 3"/>
          <p:cNvSpPr>
            <a:spLocks noChangeArrowheads="1"/>
          </p:cNvSpPr>
          <p:nvPr/>
        </p:nvSpPr>
        <p:spPr bwMode="auto">
          <a:xfrm>
            <a:off x="3797300" y="3924300"/>
            <a:ext cx="912813"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chemeClr val="tx1"/>
              </a:solidFill>
              <a:latin typeface="+mn-lt"/>
            </a:endParaRPr>
          </a:p>
        </p:txBody>
      </p:sp>
      <p:sp>
        <p:nvSpPr>
          <p:cNvPr id="579588" name="AutoShape 4"/>
          <p:cNvSpPr>
            <a:spLocks noChangeArrowheads="1"/>
          </p:cNvSpPr>
          <p:nvPr/>
        </p:nvSpPr>
        <p:spPr bwMode="auto">
          <a:xfrm>
            <a:off x="2614613" y="3924300"/>
            <a:ext cx="914400"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chemeClr val="tx1"/>
              </a:solidFill>
              <a:latin typeface="+mn-lt"/>
            </a:endParaRPr>
          </a:p>
        </p:txBody>
      </p:sp>
      <p:sp>
        <p:nvSpPr>
          <p:cNvPr id="579589" name="AutoShape 5"/>
          <p:cNvSpPr>
            <a:spLocks noChangeArrowheads="1"/>
          </p:cNvSpPr>
          <p:nvPr/>
        </p:nvSpPr>
        <p:spPr bwMode="auto">
          <a:xfrm>
            <a:off x="1431925" y="3924300"/>
            <a:ext cx="912813"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ctr">
              <a:defRPr/>
            </a:pPr>
            <a:endParaRPr lang="en-US" sz="4400" b="1" dirty="0">
              <a:solidFill>
                <a:schemeClr val="tx1"/>
              </a:solidFill>
              <a:latin typeface="+mn-lt"/>
            </a:endParaRPr>
          </a:p>
        </p:txBody>
      </p:sp>
      <p:sp>
        <p:nvSpPr>
          <p:cNvPr id="89096" name="Line 6"/>
          <p:cNvSpPr>
            <a:spLocks noChangeShapeType="1"/>
          </p:cNvSpPr>
          <p:nvPr/>
        </p:nvSpPr>
        <p:spPr bwMode="auto">
          <a:xfrm>
            <a:off x="2344738" y="4159250"/>
            <a:ext cx="268287" cy="1588"/>
          </a:xfrm>
          <a:prstGeom prst="line">
            <a:avLst/>
          </a:prstGeom>
          <a:noFill/>
          <a:ln w="76200">
            <a:solidFill>
              <a:schemeClr val="bg1">
                <a:lumMod val="95000"/>
              </a:schemeClr>
            </a:solidFill>
            <a:round/>
            <a:headEnd/>
            <a:tailEnd type="triangle" w="med" len="med"/>
          </a:ln>
        </p:spPr>
        <p:txBody>
          <a:bodyPr wrap="none" anchor="ctr"/>
          <a:lstStyle/>
          <a:p>
            <a:endParaRPr lang="en-US" dirty="0">
              <a:solidFill>
                <a:schemeClr val="tx1"/>
              </a:solidFill>
              <a:latin typeface="Consolas" panose="020B0609020204030204" pitchFamily="49" charset="0"/>
            </a:endParaRPr>
          </a:p>
        </p:txBody>
      </p:sp>
      <p:sp>
        <p:nvSpPr>
          <p:cNvPr id="89097" name="Line 7"/>
          <p:cNvSpPr>
            <a:spLocks noChangeShapeType="1"/>
          </p:cNvSpPr>
          <p:nvPr/>
        </p:nvSpPr>
        <p:spPr bwMode="auto">
          <a:xfrm>
            <a:off x="3529013" y="4159250"/>
            <a:ext cx="268287" cy="1588"/>
          </a:xfrm>
          <a:prstGeom prst="line">
            <a:avLst/>
          </a:prstGeom>
          <a:noFill/>
          <a:ln w="76200">
            <a:solidFill>
              <a:schemeClr val="bg1">
                <a:lumMod val="95000"/>
              </a:schemeClr>
            </a:solidFill>
            <a:round/>
            <a:headEnd/>
            <a:tailEnd type="triangle" w="med" len="med"/>
          </a:ln>
        </p:spPr>
        <p:txBody>
          <a:bodyPr wrap="none" anchor="ctr"/>
          <a:lstStyle/>
          <a:p>
            <a:endParaRPr lang="en-US" dirty="0">
              <a:solidFill>
                <a:schemeClr val="tx1"/>
              </a:solidFill>
              <a:latin typeface="Consolas" panose="020B0609020204030204" pitchFamily="49" charset="0"/>
            </a:endParaRPr>
          </a:p>
        </p:txBody>
      </p:sp>
      <p:sp>
        <p:nvSpPr>
          <p:cNvPr id="89098" name="Text Box 31"/>
          <p:cNvSpPr txBox="1">
            <a:spLocks noChangeArrowheads="1"/>
          </p:cNvSpPr>
          <p:nvPr/>
        </p:nvSpPr>
        <p:spPr bwMode="auto">
          <a:xfrm>
            <a:off x="5747227" y="5314950"/>
            <a:ext cx="902811" cy="461665"/>
          </a:xfrm>
          <a:prstGeom prst="rect">
            <a:avLst/>
          </a:prstGeom>
          <a:noFill/>
          <a:ln w="9525">
            <a:noFill/>
            <a:miter lim="800000"/>
            <a:headEnd/>
            <a:tailEnd/>
          </a:ln>
        </p:spPr>
        <p:txBody>
          <a:bodyPr wrap="none">
            <a:spAutoFit/>
          </a:bodyPr>
          <a:lstStyle/>
          <a:p>
            <a:pPr algn="r"/>
            <a:r>
              <a:rPr lang="en-US" b="1" dirty="0">
                <a:solidFill>
                  <a:srgbClr val="FFFF00"/>
                </a:solidFill>
                <a:latin typeface="+mj-lt"/>
              </a:rPr>
              <a:t>head</a:t>
            </a:r>
          </a:p>
        </p:txBody>
      </p:sp>
      <p:sp>
        <p:nvSpPr>
          <p:cNvPr id="89099" name="Text Box 32"/>
          <p:cNvSpPr txBox="1">
            <a:spLocks noChangeArrowheads="1"/>
          </p:cNvSpPr>
          <p:nvPr/>
        </p:nvSpPr>
        <p:spPr bwMode="auto">
          <a:xfrm>
            <a:off x="1730276" y="3840935"/>
            <a:ext cx="412292" cy="584775"/>
          </a:xfrm>
          <a:prstGeom prst="rect">
            <a:avLst/>
          </a:prstGeom>
          <a:noFill/>
          <a:ln w="9525">
            <a:noFill/>
            <a:miter lim="800000"/>
            <a:headEnd/>
            <a:tailEnd/>
          </a:ln>
        </p:spPr>
        <p:txBody>
          <a:bodyPr wrap="none">
            <a:spAutoFit/>
          </a:bodyPr>
          <a:lstStyle/>
          <a:p>
            <a:pPr algn="r"/>
            <a:r>
              <a:rPr lang="en-US" sz="3200" b="1" dirty="0">
                <a:solidFill>
                  <a:schemeClr val="tx1"/>
                </a:solidFill>
                <a:latin typeface="+mj-lt"/>
              </a:rPr>
              <a:t>1</a:t>
            </a:r>
          </a:p>
        </p:txBody>
      </p:sp>
      <p:sp>
        <p:nvSpPr>
          <p:cNvPr id="89100" name="Text Box 33"/>
          <p:cNvSpPr txBox="1">
            <a:spLocks noChangeArrowheads="1"/>
          </p:cNvSpPr>
          <p:nvPr/>
        </p:nvSpPr>
        <p:spPr bwMode="auto">
          <a:xfrm>
            <a:off x="2849464" y="3840935"/>
            <a:ext cx="412292" cy="584775"/>
          </a:xfrm>
          <a:prstGeom prst="rect">
            <a:avLst/>
          </a:prstGeom>
          <a:noFill/>
          <a:ln w="9525">
            <a:noFill/>
            <a:miter lim="800000"/>
            <a:headEnd/>
            <a:tailEnd/>
          </a:ln>
        </p:spPr>
        <p:txBody>
          <a:bodyPr wrap="none">
            <a:spAutoFit/>
          </a:bodyPr>
          <a:lstStyle/>
          <a:p>
            <a:pPr algn="r"/>
            <a:r>
              <a:rPr lang="en-US" sz="3200" b="1" dirty="0">
                <a:solidFill>
                  <a:schemeClr val="tx1"/>
                </a:solidFill>
                <a:latin typeface="+mj-lt"/>
              </a:rPr>
              <a:t>2</a:t>
            </a:r>
          </a:p>
        </p:txBody>
      </p:sp>
      <p:sp>
        <p:nvSpPr>
          <p:cNvPr id="89101" name="Text Box 34"/>
          <p:cNvSpPr txBox="1">
            <a:spLocks noChangeArrowheads="1"/>
          </p:cNvSpPr>
          <p:nvPr/>
        </p:nvSpPr>
        <p:spPr bwMode="auto">
          <a:xfrm>
            <a:off x="3968651" y="3840935"/>
            <a:ext cx="412292" cy="584775"/>
          </a:xfrm>
          <a:prstGeom prst="rect">
            <a:avLst/>
          </a:prstGeom>
          <a:noFill/>
          <a:ln w="9525">
            <a:noFill/>
            <a:miter lim="800000"/>
            <a:headEnd/>
            <a:tailEnd/>
          </a:ln>
        </p:spPr>
        <p:txBody>
          <a:bodyPr wrap="none">
            <a:spAutoFit/>
          </a:bodyPr>
          <a:lstStyle/>
          <a:p>
            <a:pPr algn="r"/>
            <a:r>
              <a:rPr lang="en-US" sz="3200" b="1" dirty="0">
                <a:solidFill>
                  <a:schemeClr val="tx1"/>
                </a:solidFill>
                <a:latin typeface="+mj-lt"/>
              </a:rPr>
              <a:t>3</a:t>
            </a:r>
          </a:p>
        </p:txBody>
      </p:sp>
      <p:grpSp>
        <p:nvGrpSpPr>
          <p:cNvPr id="89102" name="Group 74"/>
          <p:cNvGrpSpPr>
            <a:grpSpLocks/>
          </p:cNvGrpSpPr>
          <p:nvPr/>
        </p:nvGrpSpPr>
        <p:grpSpPr bwMode="auto">
          <a:xfrm>
            <a:off x="1365250" y="5233988"/>
            <a:ext cx="4205288" cy="584200"/>
            <a:chOff x="860" y="3297"/>
            <a:chExt cx="2649" cy="368"/>
          </a:xfrm>
        </p:grpSpPr>
        <p:sp>
          <p:nvSpPr>
            <p:cNvPr id="579595" name="AutoShape 11"/>
            <p:cNvSpPr>
              <a:spLocks noChangeArrowheads="1"/>
            </p:cNvSpPr>
            <p:nvPr/>
          </p:nvSpPr>
          <p:spPr bwMode="auto">
            <a:xfrm>
              <a:off x="860" y="3297"/>
              <a:ext cx="2649" cy="354"/>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Consolas" panose="020B0609020204030204" pitchFamily="49" charset="0"/>
              </a:endParaRPr>
            </a:p>
          </p:txBody>
        </p:sp>
        <p:sp>
          <p:nvSpPr>
            <p:cNvPr id="89132" name="Line 12"/>
            <p:cNvSpPr>
              <a:spLocks noChangeShapeType="1"/>
            </p:cNvSpPr>
            <p:nvPr/>
          </p:nvSpPr>
          <p:spPr bwMode="auto">
            <a:xfrm>
              <a:off x="1145" y="3297"/>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89133" name="Line 13"/>
            <p:cNvSpPr>
              <a:spLocks noChangeShapeType="1"/>
            </p:cNvSpPr>
            <p:nvPr/>
          </p:nvSpPr>
          <p:spPr bwMode="auto">
            <a:xfrm>
              <a:off x="1447" y="3297"/>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89134" name="Line 14"/>
            <p:cNvSpPr>
              <a:spLocks noChangeShapeType="1"/>
            </p:cNvSpPr>
            <p:nvPr/>
          </p:nvSpPr>
          <p:spPr bwMode="auto">
            <a:xfrm>
              <a:off x="1749" y="3297"/>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89135" name="Line 15"/>
            <p:cNvSpPr>
              <a:spLocks noChangeShapeType="1"/>
            </p:cNvSpPr>
            <p:nvPr/>
          </p:nvSpPr>
          <p:spPr bwMode="auto">
            <a:xfrm>
              <a:off x="2051" y="3297"/>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89136" name="Line 16"/>
            <p:cNvSpPr>
              <a:spLocks noChangeShapeType="1"/>
            </p:cNvSpPr>
            <p:nvPr/>
          </p:nvSpPr>
          <p:spPr bwMode="auto">
            <a:xfrm>
              <a:off x="2353" y="3297"/>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89137" name="Line 17"/>
            <p:cNvSpPr>
              <a:spLocks noChangeShapeType="1"/>
            </p:cNvSpPr>
            <p:nvPr/>
          </p:nvSpPr>
          <p:spPr bwMode="auto">
            <a:xfrm>
              <a:off x="2655" y="3297"/>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89138" name="Line 18"/>
            <p:cNvSpPr>
              <a:spLocks noChangeShapeType="1"/>
            </p:cNvSpPr>
            <p:nvPr/>
          </p:nvSpPr>
          <p:spPr bwMode="auto">
            <a:xfrm>
              <a:off x="2957" y="3297"/>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89139" name="Line 19"/>
            <p:cNvSpPr>
              <a:spLocks noChangeShapeType="1"/>
            </p:cNvSpPr>
            <p:nvPr/>
          </p:nvSpPr>
          <p:spPr bwMode="auto">
            <a:xfrm>
              <a:off x="3259" y="3297"/>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89140" name="Text Box 49"/>
            <p:cNvSpPr txBox="1">
              <a:spLocks noChangeArrowheads="1"/>
            </p:cNvSpPr>
            <p:nvPr/>
          </p:nvSpPr>
          <p:spPr bwMode="auto">
            <a:xfrm>
              <a:off x="2829" y="3338"/>
              <a:ext cx="116" cy="327"/>
            </a:xfrm>
            <a:prstGeom prst="rect">
              <a:avLst/>
            </a:prstGeom>
            <a:noFill/>
            <a:ln w="9525">
              <a:noFill/>
              <a:miter lim="800000"/>
              <a:headEnd/>
              <a:tailEnd/>
            </a:ln>
          </p:spPr>
          <p:txBody>
            <a:bodyPr wrap="none">
              <a:spAutoFit/>
            </a:bodyPr>
            <a:lstStyle/>
            <a:p>
              <a:pPr algn="r"/>
              <a:endParaRPr lang="en-US" sz="2800" b="1" dirty="0">
                <a:solidFill>
                  <a:srgbClr val="FFFF00"/>
                </a:solidFill>
                <a:latin typeface="Arial" pitchFamily="34" charset="0"/>
              </a:endParaRPr>
            </a:p>
          </p:txBody>
        </p:sp>
      </p:grpSp>
      <p:sp>
        <p:nvSpPr>
          <p:cNvPr id="579649" name="AutoShape 65"/>
          <p:cNvSpPr>
            <a:spLocks noChangeArrowheads="1"/>
          </p:cNvSpPr>
          <p:nvPr/>
        </p:nvSpPr>
        <p:spPr bwMode="auto">
          <a:xfrm>
            <a:off x="7270750" y="2349500"/>
            <a:ext cx="1566863" cy="604838"/>
          </a:xfrm>
          <a:prstGeom prst="wedgeRoundRectCallout">
            <a:avLst>
              <a:gd name="adj1" fmla="val 4407"/>
              <a:gd name="adj2" fmla="val 180444"/>
              <a:gd name="adj3" fmla="val 16667"/>
            </a:avLst>
          </a:prstGeom>
          <a:noFill/>
          <a:ln w="38100">
            <a:solidFill>
              <a:srgbClr val="FF0000"/>
            </a:solidFill>
            <a:miter lim="800000"/>
            <a:headEnd/>
            <a:tailEnd/>
          </a:ln>
        </p:spPr>
        <p:txBody>
          <a:bodyPr anchor="ctr"/>
          <a:lstStyle/>
          <a:p>
            <a:pPr algn="ctr"/>
            <a:r>
              <a:rPr lang="en-US" sz="2000" b="1" dirty="0">
                <a:solidFill>
                  <a:srgbClr val="FFFF00"/>
                </a:solidFill>
                <a:latin typeface="+mj-lt"/>
              </a:rPr>
              <a:t>Max head +1 = </a:t>
            </a:r>
            <a:r>
              <a:rPr lang="en-US" sz="2000" b="1" i="1" dirty="0">
                <a:solidFill>
                  <a:srgbClr val="FFFF00"/>
                </a:solidFill>
                <a:latin typeface="+mj-lt"/>
              </a:rPr>
              <a:t>n</a:t>
            </a:r>
            <a:r>
              <a:rPr lang="en-US" sz="2000" b="1" dirty="0">
                <a:solidFill>
                  <a:srgbClr val="FFFF00"/>
                </a:solidFill>
                <a:latin typeface="+mj-lt"/>
              </a:rPr>
              <a:t>+4 </a:t>
            </a:r>
          </a:p>
        </p:txBody>
      </p:sp>
      <p:sp>
        <p:nvSpPr>
          <p:cNvPr id="579642" name="AutoShape 58"/>
          <p:cNvSpPr>
            <a:spLocks noChangeArrowheads="1"/>
          </p:cNvSpPr>
          <p:nvPr/>
        </p:nvSpPr>
        <p:spPr bwMode="auto">
          <a:xfrm>
            <a:off x="6372225" y="3944938"/>
            <a:ext cx="914400"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mj-lt"/>
            </a:endParaRPr>
          </a:p>
        </p:txBody>
      </p:sp>
      <p:sp>
        <p:nvSpPr>
          <p:cNvPr id="579645" name="Line 61"/>
          <p:cNvSpPr>
            <a:spLocks noChangeShapeType="1"/>
          </p:cNvSpPr>
          <p:nvPr/>
        </p:nvSpPr>
        <p:spPr bwMode="auto">
          <a:xfrm>
            <a:off x="7286625" y="4179888"/>
            <a:ext cx="268288" cy="1587"/>
          </a:xfrm>
          <a:prstGeom prst="line">
            <a:avLst/>
          </a:prstGeom>
          <a:noFill/>
          <a:ln w="76200">
            <a:solidFill>
              <a:schemeClr val="tx1"/>
            </a:solidFill>
            <a:round/>
            <a:headEnd/>
            <a:tailEnd type="triangle" w="med" len="med"/>
          </a:ln>
        </p:spPr>
        <p:txBody>
          <a:bodyPr wrap="none" anchor="ctr"/>
          <a:lstStyle/>
          <a:p>
            <a:endParaRPr lang="en-US" dirty="0">
              <a:solidFill>
                <a:srgbClr val="FFFF00"/>
              </a:solidFill>
              <a:latin typeface="Consolas" panose="020B0609020204030204" pitchFamily="49" charset="0"/>
            </a:endParaRPr>
          </a:p>
        </p:txBody>
      </p:sp>
      <p:sp>
        <p:nvSpPr>
          <p:cNvPr id="579647" name="Text Box 63"/>
          <p:cNvSpPr txBox="1">
            <a:spLocks noChangeArrowheads="1"/>
          </p:cNvSpPr>
          <p:nvPr/>
        </p:nvSpPr>
        <p:spPr bwMode="auto">
          <a:xfrm>
            <a:off x="6410833" y="3888361"/>
            <a:ext cx="899605" cy="584775"/>
          </a:xfrm>
          <a:prstGeom prst="rect">
            <a:avLst/>
          </a:prstGeom>
          <a:noFill/>
          <a:ln w="9525">
            <a:noFill/>
            <a:miter lim="800000"/>
            <a:headEnd/>
            <a:tailEnd/>
          </a:ln>
        </p:spPr>
        <p:txBody>
          <a:bodyPr wrap="none">
            <a:spAutoFit/>
          </a:bodyPr>
          <a:lstStyle/>
          <a:p>
            <a:pPr algn="r"/>
            <a:r>
              <a:rPr lang="en-US" sz="3200" b="1" i="1" dirty="0">
                <a:solidFill>
                  <a:schemeClr val="tx1"/>
                </a:solidFill>
                <a:latin typeface="+mj-lt"/>
              </a:rPr>
              <a:t>n</a:t>
            </a:r>
            <a:r>
              <a:rPr lang="en-US" sz="3200" b="1" dirty="0">
                <a:solidFill>
                  <a:schemeClr val="tx1"/>
                </a:solidFill>
                <a:latin typeface="+mj-lt"/>
              </a:rPr>
              <a:t>+2</a:t>
            </a:r>
          </a:p>
        </p:txBody>
      </p:sp>
      <p:grpSp>
        <p:nvGrpSpPr>
          <p:cNvPr id="3" name="Group 78"/>
          <p:cNvGrpSpPr>
            <a:grpSpLocks/>
          </p:cNvGrpSpPr>
          <p:nvPr/>
        </p:nvGrpSpPr>
        <p:grpSpPr bwMode="auto">
          <a:xfrm>
            <a:off x="7554913" y="3888648"/>
            <a:ext cx="955675" cy="584201"/>
            <a:chOff x="4759" y="2456"/>
            <a:chExt cx="602" cy="368"/>
          </a:xfrm>
        </p:grpSpPr>
        <p:sp>
          <p:nvSpPr>
            <p:cNvPr id="579641" name="AutoShape 57"/>
            <p:cNvSpPr>
              <a:spLocks noChangeArrowheads="1"/>
            </p:cNvSpPr>
            <p:nvPr/>
          </p:nvSpPr>
          <p:spPr bwMode="auto">
            <a:xfrm>
              <a:off x="4759" y="2485"/>
              <a:ext cx="575" cy="296"/>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chemeClr val="tx1"/>
                </a:solidFill>
                <a:latin typeface="+mj-lt"/>
              </a:endParaRPr>
            </a:p>
          </p:txBody>
        </p:sp>
        <p:sp>
          <p:nvSpPr>
            <p:cNvPr id="89130" name="Text Box 64"/>
            <p:cNvSpPr txBox="1">
              <a:spLocks noChangeArrowheads="1"/>
            </p:cNvSpPr>
            <p:nvPr/>
          </p:nvSpPr>
          <p:spPr bwMode="auto">
            <a:xfrm>
              <a:off x="4794" y="2456"/>
              <a:ext cx="567" cy="368"/>
            </a:xfrm>
            <a:prstGeom prst="rect">
              <a:avLst/>
            </a:prstGeom>
            <a:noFill/>
            <a:ln w="9525">
              <a:noFill/>
              <a:miter lim="800000"/>
              <a:headEnd/>
              <a:tailEnd/>
            </a:ln>
          </p:spPr>
          <p:txBody>
            <a:bodyPr wrap="none">
              <a:spAutoFit/>
            </a:bodyPr>
            <a:lstStyle/>
            <a:p>
              <a:pPr algn="r"/>
              <a:r>
                <a:rPr lang="en-US" sz="3200" b="1" i="1" dirty="0">
                  <a:solidFill>
                    <a:schemeClr val="tx1"/>
                  </a:solidFill>
                  <a:latin typeface="+mj-lt"/>
                </a:rPr>
                <a:t>n</a:t>
              </a:r>
              <a:r>
                <a:rPr lang="en-US" sz="3200" b="1" dirty="0">
                  <a:solidFill>
                    <a:schemeClr val="tx1"/>
                  </a:solidFill>
                  <a:latin typeface="+mj-lt"/>
                </a:rPr>
                <a:t>+3</a:t>
              </a:r>
            </a:p>
          </p:txBody>
        </p:sp>
      </p:grpSp>
      <p:sp>
        <p:nvSpPr>
          <p:cNvPr id="579650" name="Text Box 66"/>
          <p:cNvSpPr txBox="1">
            <a:spLocks noChangeArrowheads="1"/>
          </p:cNvSpPr>
          <p:nvPr/>
        </p:nvSpPr>
        <p:spPr bwMode="auto">
          <a:xfrm>
            <a:off x="4896227" y="3663950"/>
            <a:ext cx="748923" cy="769441"/>
          </a:xfrm>
          <a:prstGeom prst="rect">
            <a:avLst/>
          </a:prstGeom>
          <a:noFill/>
          <a:ln w="9525">
            <a:noFill/>
            <a:miter lim="800000"/>
            <a:headEnd/>
            <a:tailEnd/>
          </a:ln>
        </p:spPr>
        <p:txBody>
          <a:bodyPr wrap="none">
            <a:spAutoFit/>
          </a:bodyPr>
          <a:lstStyle/>
          <a:p>
            <a:pPr algn="r"/>
            <a:r>
              <a:rPr lang="en-US" sz="4400" b="1" dirty="0">
                <a:solidFill>
                  <a:srgbClr val="FFFF00"/>
                </a:solidFill>
                <a:latin typeface="Arial" pitchFamily="34" charset="0"/>
              </a:rPr>
              <a:t>…</a:t>
            </a:r>
          </a:p>
        </p:txBody>
      </p:sp>
      <p:grpSp>
        <p:nvGrpSpPr>
          <p:cNvPr id="89109" name="Group 73"/>
          <p:cNvGrpSpPr>
            <a:grpSpLocks/>
          </p:cNvGrpSpPr>
          <p:nvPr/>
        </p:nvGrpSpPr>
        <p:grpSpPr bwMode="auto">
          <a:xfrm>
            <a:off x="1293813" y="2549525"/>
            <a:ext cx="4205287" cy="579438"/>
            <a:chOff x="815" y="1606"/>
            <a:chExt cx="2649" cy="365"/>
          </a:xfrm>
        </p:grpSpPr>
        <p:sp>
          <p:nvSpPr>
            <p:cNvPr id="579605" name="AutoShape 21"/>
            <p:cNvSpPr>
              <a:spLocks noChangeArrowheads="1"/>
            </p:cNvSpPr>
            <p:nvPr/>
          </p:nvSpPr>
          <p:spPr bwMode="auto">
            <a:xfrm>
              <a:off x="815" y="1606"/>
              <a:ext cx="2649" cy="354"/>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Consolas" panose="020B0609020204030204" pitchFamily="49" charset="0"/>
              </a:endParaRPr>
            </a:p>
          </p:txBody>
        </p:sp>
        <p:sp>
          <p:nvSpPr>
            <p:cNvPr id="89121" name="Line 22"/>
            <p:cNvSpPr>
              <a:spLocks noChangeShapeType="1"/>
            </p:cNvSpPr>
            <p:nvPr/>
          </p:nvSpPr>
          <p:spPr bwMode="auto">
            <a:xfrm>
              <a:off x="1100" y="1606"/>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89122" name="Line 23"/>
            <p:cNvSpPr>
              <a:spLocks noChangeShapeType="1"/>
            </p:cNvSpPr>
            <p:nvPr/>
          </p:nvSpPr>
          <p:spPr bwMode="auto">
            <a:xfrm>
              <a:off x="1402" y="1606"/>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89123" name="Line 24"/>
            <p:cNvSpPr>
              <a:spLocks noChangeShapeType="1"/>
            </p:cNvSpPr>
            <p:nvPr/>
          </p:nvSpPr>
          <p:spPr bwMode="auto">
            <a:xfrm>
              <a:off x="1704" y="1606"/>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89124" name="Line 25"/>
            <p:cNvSpPr>
              <a:spLocks noChangeShapeType="1"/>
            </p:cNvSpPr>
            <p:nvPr/>
          </p:nvSpPr>
          <p:spPr bwMode="auto">
            <a:xfrm>
              <a:off x="2006" y="1606"/>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89125" name="Line 26"/>
            <p:cNvSpPr>
              <a:spLocks noChangeShapeType="1"/>
            </p:cNvSpPr>
            <p:nvPr/>
          </p:nvSpPr>
          <p:spPr bwMode="auto">
            <a:xfrm>
              <a:off x="2308" y="1606"/>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89126" name="Line 27"/>
            <p:cNvSpPr>
              <a:spLocks noChangeShapeType="1"/>
            </p:cNvSpPr>
            <p:nvPr/>
          </p:nvSpPr>
          <p:spPr bwMode="auto">
            <a:xfrm>
              <a:off x="2610" y="1606"/>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89127" name="Line 28"/>
            <p:cNvSpPr>
              <a:spLocks noChangeShapeType="1"/>
            </p:cNvSpPr>
            <p:nvPr/>
          </p:nvSpPr>
          <p:spPr bwMode="auto">
            <a:xfrm>
              <a:off x="2912" y="1606"/>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89128" name="Line 29"/>
            <p:cNvSpPr>
              <a:spLocks noChangeShapeType="1"/>
            </p:cNvSpPr>
            <p:nvPr/>
          </p:nvSpPr>
          <p:spPr bwMode="auto">
            <a:xfrm>
              <a:off x="3214" y="1606"/>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grpSp>
      <p:sp>
        <p:nvSpPr>
          <p:cNvPr id="89110" name="Text Box 30"/>
          <p:cNvSpPr txBox="1">
            <a:spLocks noChangeArrowheads="1"/>
          </p:cNvSpPr>
          <p:nvPr/>
        </p:nvSpPr>
        <p:spPr bwMode="auto">
          <a:xfrm>
            <a:off x="5521051" y="2663825"/>
            <a:ext cx="1636987" cy="461665"/>
          </a:xfrm>
          <a:prstGeom prst="rect">
            <a:avLst/>
          </a:prstGeom>
          <a:noFill/>
          <a:ln w="9525">
            <a:noFill/>
            <a:miter lim="800000"/>
            <a:headEnd/>
            <a:tailEnd/>
          </a:ln>
        </p:spPr>
        <p:txBody>
          <a:bodyPr wrap="none">
            <a:spAutoFit/>
          </a:bodyPr>
          <a:lstStyle/>
          <a:p>
            <a:pPr algn="r"/>
            <a:r>
              <a:rPr lang="en-US" b="1" dirty="0">
                <a:solidFill>
                  <a:srgbClr val="FFFF00"/>
                </a:solidFill>
                <a:latin typeface="+mj-lt"/>
              </a:rPr>
              <a:t>announce</a:t>
            </a:r>
          </a:p>
        </p:txBody>
      </p:sp>
      <p:sp>
        <p:nvSpPr>
          <p:cNvPr id="579637" name="AutoShape 53"/>
          <p:cNvSpPr>
            <a:spLocks noChangeArrowheads="1"/>
          </p:cNvSpPr>
          <p:nvPr/>
        </p:nvSpPr>
        <p:spPr bwMode="auto">
          <a:xfrm>
            <a:off x="5003800" y="1549400"/>
            <a:ext cx="1911350" cy="758825"/>
          </a:xfrm>
          <a:prstGeom prst="wedgeRoundRectCallout">
            <a:avLst>
              <a:gd name="adj1" fmla="val -153736"/>
              <a:gd name="adj2" fmla="val 133056"/>
              <a:gd name="adj3" fmla="val 16667"/>
            </a:avLst>
          </a:prstGeom>
          <a:solidFill>
            <a:schemeClr val="tx1">
              <a:alpha val="79999"/>
            </a:schemeClr>
          </a:solidFill>
          <a:ln w="38100">
            <a:solidFill>
              <a:srgbClr val="FF0000"/>
            </a:solidFill>
            <a:miter lim="800000"/>
            <a:headEnd/>
            <a:tailEnd/>
          </a:ln>
        </p:spPr>
        <p:txBody>
          <a:bodyPr anchor="ctr"/>
          <a:lstStyle/>
          <a:p>
            <a:pPr algn="ctr"/>
            <a:r>
              <a:rPr lang="en-US" sz="2000" b="1" dirty="0">
                <a:solidFill>
                  <a:srgbClr val="FFFF00"/>
                </a:solidFill>
                <a:latin typeface="+mj-lt"/>
              </a:rPr>
              <a:t>Thread 4: Help me!</a:t>
            </a:r>
          </a:p>
        </p:txBody>
      </p:sp>
      <p:sp>
        <p:nvSpPr>
          <p:cNvPr id="89112" name="Text Box 54"/>
          <p:cNvSpPr txBox="1">
            <a:spLocks noChangeArrowheads="1"/>
          </p:cNvSpPr>
          <p:nvPr/>
        </p:nvSpPr>
        <p:spPr bwMode="auto">
          <a:xfrm>
            <a:off x="2750272" y="3138488"/>
            <a:ext cx="385041" cy="523220"/>
          </a:xfrm>
          <a:prstGeom prst="rect">
            <a:avLst/>
          </a:prstGeom>
          <a:noFill/>
          <a:ln w="9525">
            <a:noFill/>
            <a:miter lim="800000"/>
            <a:headEnd/>
            <a:tailEnd/>
          </a:ln>
        </p:spPr>
        <p:txBody>
          <a:bodyPr wrap="none">
            <a:spAutoFit/>
          </a:bodyPr>
          <a:lstStyle/>
          <a:p>
            <a:pPr algn="r"/>
            <a:r>
              <a:rPr lang="en-US" sz="2800" b="1" dirty="0">
                <a:solidFill>
                  <a:srgbClr val="FFFF00"/>
                </a:solidFill>
                <a:latin typeface="Arial" pitchFamily="34" charset="0"/>
              </a:rPr>
              <a:t>4</a:t>
            </a:r>
          </a:p>
        </p:txBody>
      </p:sp>
      <p:sp>
        <p:nvSpPr>
          <p:cNvPr id="579652" name="AutoShape 68"/>
          <p:cNvSpPr>
            <a:spLocks noChangeArrowheads="1"/>
          </p:cNvSpPr>
          <p:nvPr/>
        </p:nvSpPr>
        <p:spPr bwMode="auto">
          <a:xfrm>
            <a:off x="821635" y="914400"/>
            <a:ext cx="2007290" cy="884238"/>
          </a:xfrm>
          <a:prstGeom prst="wedgeRoundRectCallout">
            <a:avLst>
              <a:gd name="adj1" fmla="val 98731"/>
              <a:gd name="adj2" fmla="val 47306"/>
              <a:gd name="adj3" fmla="val 16667"/>
            </a:avLst>
          </a:prstGeom>
          <a:solidFill>
            <a:schemeClr val="tx1">
              <a:alpha val="79999"/>
            </a:schemeClr>
          </a:solidFill>
          <a:ln w="38100">
            <a:solidFill>
              <a:srgbClr val="FF0000"/>
            </a:solidFill>
            <a:miter lim="800000"/>
            <a:headEnd/>
            <a:tailEnd/>
          </a:ln>
        </p:spPr>
        <p:txBody>
          <a:bodyPr anchor="ctr"/>
          <a:lstStyle/>
          <a:p>
            <a:pPr algn="ctr"/>
            <a:r>
              <a:rPr lang="en-US" sz="2000" b="1" dirty="0">
                <a:solidFill>
                  <a:srgbClr val="FFFF00"/>
                </a:solidFill>
                <a:latin typeface="+mj-lt"/>
              </a:rPr>
              <a:t>So all see and help op 4 </a:t>
            </a:r>
          </a:p>
        </p:txBody>
      </p:sp>
      <p:sp>
        <p:nvSpPr>
          <p:cNvPr id="579654" name="AutoShape 70"/>
          <p:cNvSpPr>
            <a:spLocks noChangeArrowheads="1"/>
          </p:cNvSpPr>
          <p:nvPr/>
        </p:nvSpPr>
        <p:spPr bwMode="auto">
          <a:xfrm>
            <a:off x="3559175" y="1701800"/>
            <a:ext cx="912813"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Consolas" panose="020B0609020204030204" pitchFamily="49" charset="0"/>
            </a:endParaRPr>
          </a:p>
        </p:txBody>
      </p:sp>
      <p:sp>
        <p:nvSpPr>
          <p:cNvPr id="579655" name="Freeform 71"/>
          <p:cNvSpPr>
            <a:spLocks/>
          </p:cNvSpPr>
          <p:nvPr/>
        </p:nvSpPr>
        <p:spPr bwMode="auto">
          <a:xfrm flipH="1">
            <a:off x="2859088" y="1952625"/>
            <a:ext cx="703262" cy="461665"/>
          </a:xfrm>
          <a:custGeom>
            <a:avLst/>
            <a:gdLst>
              <a:gd name="T0" fmla="*/ 2147483647 w 129"/>
              <a:gd name="T1" fmla="*/ 2147483647 h 428"/>
              <a:gd name="T2" fmla="*/ 2147483647 w 129"/>
              <a:gd name="T3" fmla="*/ 2147483647 h 428"/>
              <a:gd name="T4" fmla="*/ 0 w 129"/>
              <a:gd name="T5" fmla="*/ 0 h 428"/>
              <a:gd name="T6" fmla="*/ 0 60000 65536"/>
              <a:gd name="T7" fmla="*/ 0 60000 65536"/>
              <a:gd name="T8" fmla="*/ 0 60000 65536"/>
              <a:gd name="T9" fmla="*/ 0 w 129"/>
              <a:gd name="T10" fmla="*/ 0 h 428"/>
              <a:gd name="T11" fmla="*/ 129 w 129"/>
              <a:gd name="T12" fmla="*/ 428 h 428"/>
            </a:gdLst>
            <a:ahLst/>
            <a:cxnLst>
              <a:cxn ang="T6">
                <a:pos x="T0" y="T1"/>
              </a:cxn>
              <a:cxn ang="T7">
                <a:pos x="T2" y="T3"/>
              </a:cxn>
              <a:cxn ang="T8">
                <a:pos x="T4" y="T5"/>
              </a:cxn>
            </a:cxnLst>
            <a:rect l="T9" t="T10" r="T11" b="T12"/>
            <a:pathLst>
              <a:path w="129" h="428">
                <a:moveTo>
                  <a:pt x="111" y="428"/>
                </a:moveTo>
                <a:cubicBezTo>
                  <a:pt x="120" y="328"/>
                  <a:pt x="129" y="229"/>
                  <a:pt x="111" y="158"/>
                </a:cubicBezTo>
                <a:cubicBezTo>
                  <a:pt x="93" y="87"/>
                  <a:pt x="46" y="43"/>
                  <a:pt x="0" y="0"/>
                </a:cubicBezTo>
              </a:path>
            </a:pathLst>
          </a:custGeom>
          <a:noFill/>
          <a:ln w="76200">
            <a:solidFill>
              <a:schemeClr val="bg1">
                <a:lumMod val="95000"/>
              </a:schemeClr>
            </a:solidFill>
            <a:round/>
            <a:headEnd/>
            <a:tailEnd type="triangle" w="med" len="med"/>
          </a:ln>
        </p:spPr>
        <p:txBody>
          <a:bodyPr>
            <a:spAutoFit/>
          </a:bodyPr>
          <a:lstStyle/>
          <a:p>
            <a:endParaRPr lang="en-US" dirty="0">
              <a:solidFill>
                <a:srgbClr val="FFFF00"/>
              </a:solidFill>
              <a:latin typeface="Consolas" panose="020B0609020204030204" pitchFamily="49" charset="0"/>
            </a:endParaRPr>
          </a:p>
        </p:txBody>
      </p:sp>
      <p:sp>
        <p:nvSpPr>
          <p:cNvPr id="579656" name="Freeform 72"/>
          <p:cNvSpPr>
            <a:spLocks/>
          </p:cNvSpPr>
          <p:nvPr/>
        </p:nvSpPr>
        <p:spPr bwMode="auto">
          <a:xfrm>
            <a:off x="4391025" y="4498975"/>
            <a:ext cx="3922713" cy="1074738"/>
          </a:xfrm>
          <a:custGeom>
            <a:avLst/>
            <a:gdLst>
              <a:gd name="T0" fmla="*/ 2147483647 w 2447"/>
              <a:gd name="T1" fmla="*/ 2147483647 h 652"/>
              <a:gd name="T2" fmla="*/ 2147483647 w 2447"/>
              <a:gd name="T3" fmla="*/ 2147483647 h 652"/>
              <a:gd name="T4" fmla="*/ 2147483647 w 2447"/>
              <a:gd name="T5" fmla="*/ 2147483647 h 652"/>
              <a:gd name="T6" fmla="*/ 2147483647 w 2447"/>
              <a:gd name="T7" fmla="*/ 2147483647 h 652"/>
              <a:gd name="T8" fmla="*/ 2147483647 w 2447"/>
              <a:gd name="T9" fmla="*/ 0 h 652"/>
              <a:gd name="T10" fmla="*/ 0 60000 65536"/>
              <a:gd name="T11" fmla="*/ 0 60000 65536"/>
              <a:gd name="T12" fmla="*/ 0 60000 65536"/>
              <a:gd name="T13" fmla="*/ 0 60000 65536"/>
              <a:gd name="T14" fmla="*/ 0 60000 65536"/>
              <a:gd name="T15" fmla="*/ 0 w 2447"/>
              <a:gd name="T16" fmla="*/ 0 h 652"/>
              <a:gd name="T17" fmla="*/ 2447 w 2447"/>
              <a:gd name="T18" fmla="*/ 652 h 652"/>
            </a:gdLst>
            <a:ahLst/>
            <a:cxnLst>
              <a:cxn ang="T10">
                <a:pos x="T0" y="T1"/>
              </a:cxn>
              <a:cxn ang="T11">
                <a:pos x="T2" y="T3"/>
              </a:cxn>
              <a:cxn ang="T12">
                <a:pos x="T4" y="T5"/>
              </a:cxn>
              <a:cxn ang="T13">
                <a:pos x="T6" y="T7"/>
              </a:cxn>
              <a:cxn ang="T14">
                <a:pos x="T8" y="T9"/>
              </a:cxn>
            </a:cxnLst>
            <a:rect l="T15" t="T16" r="T17" b="T18"/>
            <a:pathLst>
              <a:path w="2447" h="652">
                <a:moveTo>
                  <a:pt x="46" y="652"/>
                </a:moveTo>
                <a:cubicBezTo>
                  <a:pt x="26" y="595"/>
                  <a:pt x="6" y="538"/>
                  <a:pt x="55" y="483"/>
                </a:cubicBezTo>
                <a:cubicBezTo>
                  <a:pt x="104" y="428"/>
                  <a:pt x="0" y="363"/>
                  <a:pt x="343" y="322"/>
                </a:cubicBezTo>
                <a:cubicBezTo>
                  <a:pt x="686" y="281"/>
                  <a:pt x="1779" y="291"/>
                  <a:pt x="2113" y="237"/>
                </a:cubicBezTo>
                <a:cubicBezTo>
                  <a:pt x="2447" y="183"/>
                  <a:pt x="2398" y="91"/>
                  <a:pt x="2350" y="0"/>
                </a:cubicBezTo>
              </a:path>
            </a:pathLst>
          </a:custGeom>
          <a:noFill/>
          <a:ln w="76200">
            <a:solidFill>
              <a:schemeClr val="bg1">
                <a:lumMod val="95000"/>
              </a:schemeClr>
            </a:solidFill>
            <a:round/>
            <a:headEnd/>
            <a:tailEnd type="triangle" w="med" len="med"/>
          </a:ln>
        </p:spPr>
        <p:txBody>
          <a:bodyPr wrap="none" anchor="ctr"/>
          <a:lstStyle/>
          <a:p>
            <a:endParaRPr lang="en-US" dirty="0">
              <a:solidFill>
                <a:srgbClr val="FFFF00"/>
              </a:solidFill>
              <a:latin typeface="Consolas" panose="020B0609020204030204" pitchFamily="49" charset="0"/>
            </a:endParaRPr>
          </a:p>
        </p:txBody>
      </p:sp>
      <p:sp>
        <p:nvSpPr>
          <p:cNvPr id="89117" name="Text Box 75"/>
          <p:cNvSpPr txBox="1">
            <a:spLocks noChangeArrowheads="1"/>
          </p:cNvSpPr>
          <p:nvPr/>
        </p:nvSpPr>
        <p:spPr bwMode="auto">
          <a:xfrm>
            <a:off x="647653" y="3933825"/>
            <a:ext cx="628697" cy="461665"/>
          </a:xfrm>
          <a:prstGeom prst="rect">
            <a:avLst/>
          </a:prstGeom>
          <a:noFill/>
          <a:ln w="9525">
            <a:noFill/>
            <a:miter lim="800000"/>
            <a:headEnd/>
            <a:tailEnd/>
          </a:ln>
        </p:spPr>
        <p:txBody>
          <a:bodyPr wrap="none">
            <a:spAutoFit/>
          </a:bodyPr>
          <a:lstStyle/>
          <a:p>
            <a:pPr algn="r"/>
            <a:r>
              <a:rPr lang="en-US" b="1" dirty="0">
                <a:solidFill>
                  <a:srgbClr val="FFFF00"/>
                </a:solidFill>
                <a:latin typeface="+mj-lt"/>
              </a:rPr>
              <a:t>tail</a:t>
            </a:r>
          </a:p>
        </p:txBody>
      </p:sp>
      <p:sp>
        <p:nvSpPr>
          <p:cNvPr id="89118" name="Freeform 76"/>
          <p:cNvSpPr>
            <a:spLocks/>
          </p:cNvSpPr>
          <p:nvPr/>
        </p:nvSpPr>
        <p:spPr bwMode="auto">
          <a:xfrm>
            <a:off x="3038475" y="4468813"/>
            <a:ext cx="1327150" cy="1030287"/>
          </a:xfrm>
          <a:custGeom>
            <a:avLst/>
            <a:gdLst>
              <a:gd name="T0" fmla="*/ 0 w 557"/>
              <a:gd name="T1" fmla="*/ 2147483647 h 650"/>
              <a:gd name="T2" fmla="*/ 2147483647 w 557"/>
              <a:gd name="T3" fmla="*/ 2147483647 h 650"/>
              <a:gd name="T4" fmla="*/ 2147483647 w 557"/>
              <a:gd name="T5" fmla="*/ 2147483647 h 650"/>
              <a:gd name="T6" fmla="*/ 2147483647 w 557"/>
              <a:gd name="T7" fmla="*/ 0 h 650"/>
              <a:gd name="T8" fmla="*/ 0 60000 65536"/>
              <a:gd name="T9" fmla="*/ 0 60000 65536"/>
              <a:gd name="T10" fmla="*/ 0 60000 65536"/>
              <a:gd name="T11" fmla="*/ 0 60000 65536"/>
              <a:gd name="T12" fmla="*/ 0 w 557"/>
              <a:gd name="T13" fmla="*/ 0 h 650"/>
              <a:gd name="T14" fmla="*/ 557 w 557"/>
              <a:gd name="T15" fmla="*/ 650 h 650"/>
            </a:gdLst>
            <a:ahLst/>
            <a:cxnLst>
              <a:cxn ang="T8">
                <a:pos x="T0" y="T1"/>
              </a:cxn>
              <a:cxn ang="T9">
                <a:pos x="T2" y="T3"/>
              </a:cxn>
              <a:cxn ang="T10">
                <a:pos x="T4" y="T5"/>
              </a:cxn>
              <a:cxn ang="T11">
                <a:pos x="T6" y="T7"/>
              </a:cxn>
            </a:cxnLst>
            <a:rect l="T12" t="T13" r="T14" b="T15"/>
            <a:pathLst>
              <a:path w="557" h="650">
                <a:moveTo>
                  <a:pt x="0" y="650"/>
                </a:moveTo>
                <a:cubicBezTo>
                  <a:pt x="47" y="469"/>
                  <a:pt x="95" y="289"/>
                  <a:pt x="176" y="204"/>
                </a:cubicBezTo>
                <a:cubicBezTo>
                  <a:pt x="257" y="119"/>
                  <a:pt x="419" y="173"/>
                  <a:pt x="483" y="139"/>
                </a:cubicBezTo>
                <a:cubicBezTo>
                  <a:pt x="547" y="105"/>
                  <a:pt x="552" y="52"/>
                  <a:pt x="557" y="0"/>
                </a:cubicBezTo>
              </a:path>
            </a:pathLst>
          </a:custGeom>
          <a:noFill/>
          <a:ln w="76200">
            <a:solidFill>
              <a:schemeClr val="bg1">
                <a:lumMod val="95000"/>
              </a:schemeClr>
            </a:solidFill>
            <a:round/>
            <a:headEnd/>
            <a:tailEnd type="triangle" w="med" len="med"/>
          </a:ln>
        </p:spPr>
        <p:txBody>
          <a:bodyPr wrap="none" anchor="ctr"/>
          <a:lstStyle/>
          <a:p>
            <a:endParaRPr lang="en-US" dirty="0">
              <a:solidFill>
                <a:srgbClr val="FFFF00"/>
              </a:solidFill>
              <a:latin typeface="Consolas" panose="020B0609020204030204" pitchFamily="49" charset="0"/>
            </a:endParaRPr>
          </a:p>
        </p:txBody>
      </p:sp>
      <p:sp>
        <p:nvSpPr>
          <p:cNvPr id="579661" name="Freeform 77"/>
          <p:cNvSpPr>
            <a:spLocks/>
          </p:cNvSpPr>
          <p:nvPr/>
        </p:nvSpPr>
        <p:spPr bwMode="auto">
          <a:xfrm>
            <a:off x="3481388" y="4416425"/>
            <a:ext cx="3197225" cy="1133475"/>
          </a:xfrm>
          <a:custGeom>
            <a:avLst/>
            <a:gdLst>
              <a:gd name="T0" fmla="*/ 2147483647 w 2447"/>
              <a:gd name="T1" fmla="*/ 2147483647 h 652"/>
              <a:gd name="T2" fmla="*/ 2147483647 w 2447"/>
              <a:gd name="T3" fmla="*/ 2147483647 h 652"/>
              <a:gd name="T4" fmla="*/ 2147483647 w 2447"/>
              <a:gd name="T5" fmla="*/ 2147483647 h 652"/>
              <a:gd name="T6" fmla="*/ 2147483647 w 2447"/>
              <a:gd name="T7" fmla="*/ 2147483647 h 652"/>
              <a:gd name="T8" fmla="*/ 2147483647 w 2447"/>
              <a:gd name="T9" fmla="*/ 0 h 652"/>
              <a:gd name="T10" fmla="*/ 0 60000 65536"/>
              <a:gd name="T11" fmla="*/ 0 60000 65536"/>
              <a:gd name="T12" fmla="*/ 0 60000 65536"/>
              <a:gd name="T13" fmla="*/ 0 60000 65536"/>
              <a:gd name="T14" fmla="*/ 0 60000 65536"/>
              <a:gd name="T15" fmla="*/ 0 w 2447"/>
              <a:gd name="T16" fmla="*/ 0 h 652"/>
              <a:gd name="T17" fmla="*/ 2447 w 2447"/>
              <a:gd name="T18" fmla="*/ 652 h 652"/>
            </a:gdLst>
            <a:ahLst/>
            <a:cxnLst>
              <a:cxn ang="T10">
                <a:pos x="T0" y="T1"/>
              </a:cxn>
              <a:cxn ang="T11">
                <a:pos x="T2" y="T3"/>
              </a:cxn>
              <a:cxn ang="T12">
                <a:pos x="T4" y="T5"/>
              </a:cxn>
              <a:cxn ang="T13">
                <a:pos x="T6" y="T7"/>
              </a:cxn>
              <a:cxn ang="T14">
                <a:pos x="T8" y="T9"/>
              </a:cxn>
            </a:cxnLst>
            <a:rect l="T15" t="T16" r="T17" b="T18"/>
            <a:pathLst>
              <a:path w="2447" h="652">
                <a:moveTo>
                  <a:pt x="46" y="652"/>
                </a:moveTo>
                <a:cubicBezTo>
                  <a:pt x="26" y="595"/>
                  <a:pt x="6" y="538"/>
                  <a:pt x="55" y="483"/>
                </a:cubicBezTo>
                <a:cubicBezTo>
                  <a:pt x="104" y="428"/>
                  <a:pt x="0" y="363"/>
                  <a:pt x="343" y="322"/>
                </a:cubicBezTo>
                <a:cubicBezTo>
                  <a:pt x="686" y="281"/>
                  <a:pt x="1779" y="291"/>
                  <a:pt x="2113" y="237"/>
                </a:cubicBezTo>
                <a:cubicBezTo>
                  <a:pt x="2447" y="183"/>
                  <a:pt x="2398" y="91"/>
                  <a:pt x="2350" y="0"/>
                </a:cubicBezTo>
              </a:path>
            </a:pathLst>
          </a:custGeom>
          <a:noFill/>
          <a:ln w="76200">
            <a:solidFill>
              <a:schemeClr val="bg1">
                <a:lumMod val="95000"/>
              </a:schemeClr>
            </a:solidFill>
            <a:round/>
            <a:headEnd/>
            <a:tailEnd type="triangle" w="med" len="med"/>
          </a:ln>
        </p:spPr>
        <p:txBody>
          <a:bodyPr wrap="none" anchor="ctr"/>
          <a:lstStyle/>
          <a:p>
            <a:endParaRPr lang="en-US" dirty="0">
              <a:solidFill>
                <a:srgbClr val="FFFF00"/>
              </a:solidFill>
              <a:latin typeface="Consolas" panose="020B06090202040302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96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7965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796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7964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7964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965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7966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7964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7965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7964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796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649" grpId="0" animBg="1"/>
      <p:bldP spid="579642" grpId="0" animBg="1"/>
      <p:bldP spid="579645" grpId="0" animBg="1"/>
      <p:bldP spid="579647" grpId="0"/>
      <p:bldP spid="579650" grpId="0"/>
      <p:bldP spid="579637" grpId="0" animBg="1"/>
      <p:bldP spid="579652" grpId="0" animBg="1"/>
      <p:bldP spid="579654" grpId="0" animBg="1"/>
      <p:bldP spid="579655" grpId="0" animBg="1"/>
      <p:bldP spid="579656" grpId="0" animBg="1"/>
      <p:bldP spid="579661"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2"/>
          <p:cNvSpPr>
            <a:spLocks noGrp="1" noChangeArrowheads="1"/>
          </p:cNvSpPr>
          <p:nvPr>
            <p:ph type="title"/>
          </p:nvPr>
        </p:nvSpPr>
        <p:spPr>
          <a:xfrm>
            <a:off x="712788" y="284163"/>
            <a:ext cx="7772400" cy="1143000"/>
          </a:xfrm>
        </p:spPr>
        <p:txBody>
          <a:bodyPr/>
          <a:lstStyle/>
          <a:p>
            <a:r>
              <a:rPr lang="en-US" dirty="0"/>
              <a:t>The Sliding Help Window</a:t>
            </a:r>
          </a:p>
        </p:txBody>
      </p:sp>
      <p:sp>
        <p:nvSpPr>
          <p:cNvPr id="56" name="Footer Placeholder 55"/>
          <p:cNvSpPr>
            <a:spLocks noGrp="1"/>
          </p:cNvSpPr>
          <p:nvPr>
            <p:ph type="ftr" sz="quarter" idx="10"/>
          </p:nvPr>
        </p:nvSpPr>
        <p:spPr/>
        <p:txBody>
          <a:bodyPr/>
          <a:lstStyle/>
          <a:p>
            <a:pPr>
              <a:defRPr/>
            </a:pPr>
            <a:r>
              <a:rPr lang="en-US" dirty="0"/>
              <a:t>Art of Multiprocessor Programming</a:t>
            </a:r>
          </a:p>
        </p:txBody>
      </p:sp>
      <p:sp>
        <p:nvSpPr>
          <p:cNvPr id="55" name="Slide Number Placeholder 54"/>
          <p:cNvSpPr>
            <a:spLocks noGrp="1"/>
          </p:cNvSpPr>
          <p:nvPr>
            <p:ph type="sldNum" sz="quarter" idx="11"/>
          </p:nvPr>
        </p:nvSpPr>
        <p:spPr/>
        <p:txBody>
          <a:bodyPr/>
          <a:lstStyle/>
          <a:p>
            <a:pPr>
              <a:defRPr/>
            </a:pPr>
            <a:fld id="{E6B53126-0003-4205-8CA0-12067C577708}" type="slidenum">
              <a:rPr lang="ar-SA" smtClean="0"/>
              <a:pPr>
                <a:defRPr/>
              </a:pPr>
              <a:t>82</a:t>
            </a:fld>
            <a:endParaRPr lang="en-US" dirty="0"/>
          </a:p>
        </p:txBody>
      </p:sp>
      <p:sp>
        <p:nvSpPr>
          <p:cNvPr id="903171" name="AutoShape 3"/>
          <p:cNvSpPr>
            <a:spLocks noChangeArrowheads="1"/>
          </p:cNvSpPr>
          <p:nvPr/>
        </p:nvSpPr>
        <p:spPr bwMode="auto">
          <a:xfrm>
            <a:off x="3797300" y="3924300"/>
            <a:ext cx="912813"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chemeClr val="tx1"/>
              </a:solidFill>
              <a:latin typeface="Consolas" panose="020B0609020204030204" pitchFamily="49" charset="0"/>
            </a:endParaRPr>
          </a:p>
        </p:txBody>
      </p:sp>
      <p:sp>
        <p:nvSpPr>
          <p:cNvPr id="903172" name="AutoShape 4"/>
          <p:cNvSpPr>
            <a:spLocks noChangeArrowheads="1"/>
          </p:cNvSpPr>
          <p:nvPr/>
        </p:nvSpPr>
        <p:spPr bwMode="auto">
          <a:xfrm>
            <a:off x="2614613" y="3924300"/>
            <a:ext cx="914400"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chemeClr val="tx1"/>
              </a:solidFill>
              <a:latin typeface="Consolas" panose="020B0609020204030204" pitchFamily="49" charset="0"/>
            </a:endParaRPr>
          </a:p>
        </p:txBody>
      </p:sp>
      <p:sp>
        <p:nvSpPr>
          <p:cNvPr id="903173" name="AutoShape 5"/>
          <p:cNvSpPr>
            <a:spLocks noChangeArrowheads="1"/>
          </p:cNvSpPr>
          <p:nvPr/>
        </p:nvSpPr>
        <p:spPr bwMode="auto">
          <a:xfrm>
            <a:off x="1431925" y="3924300"/>
            <a:ext cx="912813"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lgn="ctr">
              <a:defRPr/>
            </a:pPr>
            <a:endParaRPr lang="en-US" sz="4400" b="1" dirty="0">
              <a:solidFill>
                <a:schemeClr val="tx1"/>
              </a:solidFill>
              <a:latin typeface="Arial" pitchFamily="34" charset="0"/>
            </a:endParaRPr>
          </a:p>
        </p:txBody>
      </p:sp>
      <p:sp>
        <p:nvSpPr>
          <p:cNvPr id="90120" name="Line 6"/>
          <p:cNvSpPr>
            <a:spLocks noChangeShapeType="1"/>
          </p:cNvSpPr>
          <p:nvPr/>
        </p:nvSpPr>
        <p:spPr bwMode="auto">
          <a:xfrm>
            <a:off x="2344738" y="4159250"/>
            <a:ext cx="268287" cy="1588"/>
          </a:xfrm>
          <a:prstGeom prst="line">
            <a:avLst/>
          </a:prstGeom>
          <a:noFill/>
          <a:ln w="76200">
            <a:solidFill>
              <a:schemeClr val="tx1"/>
            </a:solidFill>
            <a:round/>
            <a:headEnd/>
            <a:tailEnd type="triangle" w="med" len="med"/>
          </a:ln>
        </p:spPr>
        <p:txBody>
          <a:bodyPr wrap="none" anchor="ctr"/>
          <a:lstStyle/>
          <a:p>
            <a:endParaRPr lang="en-US" dirty="0">
              <a:solidFill>
                <a:schemeClr val="tx1"/>
              </a:solidFill>
              <a:latin typeface="Consolas" panose="020B0609020204030204" pitchFamily="49" charset="0"/>
            </a:endParaRPr>
          </a:p>
        </p:txBody>
      </p:sp>
      <p:sp>
        <p:nvSpPr>
          <p:cNvPr id="90121" name="Line 7"/>
          <p:cNvSpPr>
            <a:spLocks noChangeShapeType="1"/>
          </p:cNvSpPr>
          <p:nvPr/>
        </p:nvSpPr>
        <p:spPr bwMode="auto">
          <a:xfrm>
            <a:off x="3529013" y="4159250"/>
            <a:ext cx="268287" cy="1588"/>
          </a:xfrm>
          <a:prstGeom prst="line">
            <a:avLst/>
          </a:prstGeom>
          <a:noFill/>
          <a:ln w="76200">
            <a:solidFill>
              <a:schemeClr val="tx1"/>
            </a:solidFill>
            <a:round/>
            <a:headEnd/>
            <a:tailEnd type="triangle" w="med" len="med"/>
          </a:ln>
        </p:spPr>
        <p:txBody>
          <a:bodyPr wrap="none" anchor="ctr"/>
          <a:lstStyle/>
          <a:p>
            <a:endParaRPr lang="en-US" dirty="0">
              <a:solidFill>
                <a:schemeClr val="tx1"/>
              </a:solidFill>
              <a:latin typeface="Consolas" panose="020B0609020204030204" pitchFamily="49" charset="0"/>
            </a:endParaRPr>
          </a:p>
        </p:txBody>
      </p:sp>
      <p:sp>
        <p:nvSpPr>
          <p:cNvPr id="90122" name="Text Box 8"/>
          <p:cNvSpPr txBox="1">
            <a:spLocks noChangeArrowheads="1"/>
          </p:cNvSpPr>
          <p:nvPr/>
        </p:nvSpPr>
        <p:spPr bwMode="auto">
          <a:xfrm>
            <a:off x="5747227" y="5314950"/>
            <a:ext cx="902811" cy="461665"/>
          </a:xfrm>
          <a:prstGeom prst="rect">
            <a:avLst/>
          </a:prstGeom>
          <a:noFill/>
          <a:ln w="9525">
            <a:noFill/>
            <a:miter lim="800000"/>
            <a:headEnd/>
            <a:tailEnd/>
          </a:ln>
        </p:spPr>
        <p:txBody>
          <a:bodyPr wrap="none">
            <a:spAutoFit/>
          </a:bodyPr>
          <a:lstStyle/>
          <a:p>
            <a:pPr algn="r"/>
            <a:r>
              <a:rPr lang="en-US" b="1" dirty="0">
                <a:solidFill>
                  <a:srgbClr val="FFFF00"/>
                </a:solidFill>
                <a:latin typeface="+mn-lt"/>
              </a:rPr>
              <a:t>head</a:t>
            </a:r>
          </a:p>
        </p:txBody>
      </p:sp>
      <p:grpSp>
        <p:nvGrpSpPr>
          <p:cNvPr id="90126" name="Group 12"/>
          <p:cNvGrpSpPr>
            <a:grpSpLocks/>
          </p:cNvGrpSpPr>
          <p:nvPr/>
        </p:nvGrpSpPr>
        <p:grpSpPr bwMode="auto">
          <a:xfrm>
            <a:off x="1365250" y="5233988"/>
            <a:ext cx="4205288" cy="584200"/>
            <a:chOff x="860" y="3297"/>
            <a:chExt cx="2649" cy="368"/>
          </a:xfrm>
        </p:grpSpPr>
        <p:sp>
          <p:nvSpPr>
            <p:cNvPr id="903181" name="AutoShape 13"/>
            <p:cNvSpPr>
              <a:spLocks noChangeArrowheads="1"/>
            </p:cNvSpPr>
            <p:nvPr/>
          </p:nvSpPr>
          <p:spPr bwMode="auto">
            <a:xfrm>
              <a:off x="860" y="3297"/>
              <a:ext cx="2649" cy="354"/>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Consolas" panose="020B0609020204030204" pitchFamily="49" charset="0"/>
              </a:endParaRPr>
            </a:p>
          </p:txBody>
        </p:sp>
        <p:sp>
          <p:nvSpPr>
            <p:cNvPr id="90158" name="Line 14"/>
            <p:cNvSpPr>
              <a:spLocks noChangeShapeType="1"/>
            </p:cNvSpPr>
            <p:nvPr/>
          </p:nvSpPr>
          <p:spPr bwMode="auto">
            <a:xfrm>
              <a:off x="1145" y="3297"/>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90159" name="Line 15"/>
            <p:cNvSpPr>
              <a:spLocks noChangeShapeType="1"/>
            </p:cNvSpPr>
            <p:nvPr/>
          </p:nvSpPr>
          <p:spPr bwMode="auto">
            <a:xfrm>
              <a:off x="1447" y="3297"/>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90160" name="Line 16"/>
            <p:cNvSpPr>
              <a:spLocks noChangeShapeType="1"/>
            </p:cNvSpPr>
            <p:nvPr/>
          </p:nvSpPr>
          <p:spPr bwMode="auto">
            <a:xfrm>
              <a:off x="1749" y="3297"/>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90161" name="Line 17"/>
            <p:cNvSpPr>
              <a:spLocks noChangeShapeType="1"/>
            </p:cNvSpPr>
            <p:nvPr/>
          </p:nvSpPr>
          <p:spPr bwMode="auto">
            <a:xfrm>
              <a:off x="2051" y="3297"/>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90162" name="Line 18"/>
            <p:cNvSpPr>
              <a:spLocks noChangeShapeType="1"/>
            </p:cNvSpPr>
            <p:nvPr/>
          </p:nvSpPr>
          <p:spPr bwMode="auto">
            <a:xfrm>
              <a:off x="2353" y="3297"/>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90163" name="Line 19"/>
            <p:cNvSpPr>
              <a:spLocks noChangeShapeType="1"/>
            </p:cNvSpPr>
            <p:nvPr/>
          </p:nvSpPr>
          <p:spPr bwMode="auto">
            <a:xfrm>
              <a:off x="2655" y="3297"/>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90164" name="Line 20"/>
            <p:cNvSpPr>
              <a:spLocks noChangeShapeType="1"/>
            </p:cNvSpPr>
            <p:nvPr/>
          </p:nvSpPr>
          <p:spPr bwMode="auto">
            <a:xfrm>
              <a:off x="2957" y="3297"/>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90165" name="Line 21"/>
            <p:cNvSpPr>
              <a:spLocks noChangeShapeType="1"/>
            </p:cNvSpPr>
            <p:nvPr/>
          </p:nvSpPr>
          <p:spPr bwMode="auto">
            <a:xfrm>
              <a:off x="3259" y="3297"/>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90166" name="Text Box 22"/>
            <p:cNvSpPr txBox="1">
              <a:spLocks noChangeArrowheads="1"/>
            </p:cNvSpPr>
            <p:nvPr/>
          </p:nvSpPr>
          <p:spPr bwMode="auto">
            <a:xfrm>
              <a:off x="2829" y="3338"/>
              <a:ext cx="116" cy="327"/>
            </a:xfrm>
            <a:prstGeom prst="rect">
              <a:avLst/>
            </a:prstGeom>
            <a:noFill/>
            <a:ln w="9525">
              <a:noFill/>
              <a:miter lim="800000"/>
              <a:headEnd/>
              <a:tailEnd/>
            </a:ln>
          </p:spPr>
          <p:txBody>
            <a:bodyPr wrap="none">
              <a:spAutoFit/>
            </a:bodyPr>
            <a:lstStyle/>
            <a:p>
              <a:pPr algn="r"/>
              <a:endParaRPr lang="en-US" sz="2800" b="1" dirty="0">
                <a:solidFill>
                  <a:srgbClr val="FFFF00"/>
                </a:solidFill>
                <a:latin typeface="Arial" pitchFamily="34" charset="0"/>
              </a:endParaRPr>
            </a:p>
          </p:txBody>
        </p:sp>
      </p:grpSp>
      <p:sp>
        <p:nvSpPr>
          <p:cNvPr id="903192" name="AutoShape 24"/>
          <p:cNvSpPr>
            <a:spLocks noChangeArrowheads="1"/>
          </p:cNvSpPr>
          <p:nvPr/>
        </p:nvSpPr>
        <p:spPr bwMode="auto">
          <a:xfrm>
            <a:off x="6372225" y="3944938"/>
            <a:ext cx="914400"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chemeClr val="tx1"/>
              </a:solidFill>
              <a:latin typeface="Consolas" panose="020B0609020204030204" pitchFamily="49" charset="0"/>
            </a:endParaRPr>
          </a:p>
        </p:txBody>
      </p:sp>
      <p:sp>
        <p:nvSpPr>
          <p:cNvPr id="903193" name="Line 25"/>
          <p:cNvSpPr>
            <a:spLocks noChangeShapeType="1"/>
          </p:cNvSpPr>
          <p:nvPr/>
        </p:nvSpPr>
        <p:spPr bwMode="auto">
          <a:xfrm>
            <a:off x="7286625" y="4179888"/>
            <a:ext cx="268288" cy="1587"/>
          </a:xfrm>
          <a:prstGeom prst="line">
            <a:avLst/>
          </a:prstGeom>
          <a:noFill/>
          <a:ln w="76200">
            <a:solidFill>
              <a:schemeClr val="tx1"/>
            </a:solidFill>
            <a:round/>
            <a:headEnd/>
            <a:tailEnd type="triangle" w="med" len="med"/>
          </a:ln>
        </p:spPr>
        <p:txBody>
          <a:bodyPr wrap="none" anchor="ctr"/>
          <a:lstStyle/>
          <a:p>
            <a:endParaRPr lang="en-US" dirty="0">
              <a:solidFill>
                <a:schemeClr val="tx1"/>
              </a:solidFill>
              <a:latin typeface="Consolas" panose="020B0609020204030204" pitchFamily="49" charset="0"/>
            </a:endParaRPr>
          </a:p>
        </p:txBody>
      </p:sp>
      <p:sp>
        <p:nvSpPr>
          <p:cNvPr id="903196" name="AutoShape 28"/>
          <p:cNvSpPr>
            <a:spLocks noChangeArrowheads="1"/>
          </p:cNvSpPr>
          <p:nvPr/>
        </p:nvSpPr>
        <p:spPr bwMode="auto">
          <a:xfrm>
            <a:off x="7554913" y="3944938"/>
            <a:ext cx="912813"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chemeClr val="tx1"/>
              </a:solidFill>
              <a:latin typeface="+mn-lt"/>
            </a:endParaRPr>
          </a:p>
        </p:txBody>
      </p:sp>
      <p:sp>
        <p:nvSpPr>
          <p:cNvPr id="90131" name="Text Box 30"/>
          <p:cNvSpPr txBox="1">
            <a:spLocks noChangeArrowheads="1"/>
          </p:cNvSpPr>
          <p:nvPr/>
        </p:nvSpPr>
        <p:spPr bwMode="auto">
          <a:xfrm>
            <a:off x="4896227" y="3663950"/>
            <a:ext cx="748923" cy="769441"/>
          </a:xfrm>
          <a:prstGeom prst="rect">
            <a:avLst/>
          </a:prstGeom>
          <a:noFill/>
          <a:ln w="9525">
            <a:noFill/>
            <a:miter lim="800000"/>
            <a:headEnd/>
            <a:tailEnd/>
          </a:ln>
        </p:spPr>
        <p:txBody>
          <a:bodyPr wrap="none">
            <a:spAutoFit/>
          </a:bodyPr>
          <a:lstStyle/>
          <a:p>
            <a:pPr algn="r"/>
            <a:r>
              <a:rPr lang="en-US" sz="4400" b="1" dirty="0">
                <a:solidFill>
                  <a:schemeClr val="bg1"/>
                </a:solidFill>
                <a:latin typeface="Arial" pitchFamily="34" charset="0"/>
              </a:rPr>
              <a:t>…</a:t>
            </a:r>
          </a:p>
        </p:txBody>
      </p:sp>
      <p:grpSp>
        <p:nvGrpSpPr>
          <p:cNvPr id="90132" name="Group 31"/>
          <p:cNvGrpSpPr>
            <a:grpSpLocks/>
          </p:cNvGrpSpPr>
          <p:nvPr/>
        </p:nvGrpSpPr>
        <p:grpSpPr bwMode="auto">
          <a:xfrm>
            <a:off x="1293813" y="2549525"/>
            <a:ext cx="4205287" cy="579438"/>
            <a:chOff x="815" y="1606"/>
            <a:chExt cx="2649" cy="365"/>
          </a:xfrm>
        </p:grpSpPr>
        <p:sp>
          <p:nvSpPr>
            <p:cNvPr id="903200" name="AutoShape 32"/>
            <p:cNvSpPr>
              <a:spLocks noChangeArrowheads="1"/>
            </p:cNvSpPr>
            <p:nvPr/>
          </p:nvSpPr>
          <p:spPr bwMode="auto">
            <a:xfrm>
              <a:off x="815" y="1606"/>
              <a:ext cx="2649" cy="354"/>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Consolas" panose="020B0609020204030204" pitchFamily="49" charset="0"/>
              </a:endParaRPr>
            </a:p>
          </p:txBody>
        </p:sp>
        <p:sp>
          <p:nvSpPr>
            <p:cNvPr id="90147" name="Line 33"/>
            <p:cNvSpPr>
              <a:spLocks noChangeShapeType="1"/>
            </p:cNvSpPr>
            <p:nvPr/>
          </p:nvSpPr>
          <p:spPr bwMode="auto">
            <a:xfrm>
              <a:off x="1100" y="1606"/>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90148" name="Line 34"/>
            <p:cNvSpPr>
              <a:spLocks noChangeShapeType="1"/>
            </p:cNvSpPr>
            <p:nvPr/>
          </p:nvSpPr>
          <p:spPr bwMode="auto">
            <a:xfrm>
              <a:off x="1402" y="1606"/>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90149" name="Line 35"/>
            <p:cNvSpPr>
              <a:spLocks noChangeShapeType="1"/>
            </p:cNvSpPr>
            <p:nvPr/>
          </p:nvSpPr>
          <p:spPr bwMode="auto">
            <a:xfrm>
              <a:off x="1704" y="1606"/>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90150" name="Line 36"/>
            <p:cNvSpPr>
              <a:spLocks noChangeShapeType="1"/>
            </p:cNvSpPr>
            <p:nvPr/>
          </p:nvSpPr>
          <p:spPr bwMode="auto">
            <a:xfrm>
              <a:off x="2006" y="1606"/>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90151" name="Line 37"/>
            <p:cNvSpPr>
              <a:spLocks noChangeShapeType="1"/>
            </p:cNvSpPr>
            <p:nvPr/>
          </p:nvSpPr>
          <p:spPr bwMode="auto">
            <a:xfrm>
              <a:off x="2308" y="1606"/>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90152" name="Line 38"/>
            <p:cNvSpPr>
              <a:spLocks noChangeShapeType="1"/>
            </p:cNvSpPr>
            <p:nvPr/>
          </p:nvSpPr>
          <p:spPr bwMode="auto">
            <a:xfrm>
              <a:off x="2610" y="1606"/>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90153" name="Line 39"/>
            <p:cNvSpPr>
              <a:spLocks noChangeShapeType="1"/>
            </p:cNvSpPr>
            <p:nvPr/>
          </p:nvSpPr>
          <p:spPr bwMode="auto">
            <a:xfrm>
              <a:off x="2912" y="1606"/>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90154" name="Line 40"/>
            <p:cNvSpPr>
              <a:spLocks noChangeShapeType="1"/>
            </p:cNvSpPr>
            <p:nvPr/>
          </p:nvSpPr>
          <p:spPr bwMode="auto">
            <a:xfrm>
              <a:off x="3214" y="1606"/>
              <a:ext cx="8" cy="365"/>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grpSp>
      <p:sp>
        <p:nvSpPr>
          <p:cNvPr id="90133" name="Text Box 41"/>
          <p:cNvSpPr txBox="1">
            <a:spLocks noChangeArrowheads="1"/>
          </p:cNvSpPr>
          <p:nvPr/>
        </p:nvSpPr>
        <p:spPr bwMode="auto">
          <a:xfrm>
            <a:off x="5521051" y="2663825"/>
            <a:ext cx="1636987" cy="461665"/>
          </a:xfrm>
          <a:prstGeom prst="rect">
            <a:avLst/>
          </a:prstGeom>
          <a:noFill/>
          <a:ln w="9525">
            <a:noFill/>
            <a:miter lim="800000"/>
            <a:headEnd/>
            <a:tailEnd/>
          </a:ln>
        </p:spPr>
        <p:txBody>
          <a:bodyPr wrap="none">
            <a:spAutoFit/>
          </a:bodyPr>
          <a:lstStyle/>
          <a:p>
            <a:pPr algn="r"/>
            <a:r>
              <a:rPr lang="en-US" b="1" dirty="0">
                <a:solidFill>
                  <a:srgbClr val="FFFF00"/>
                </a:solidFill>
                <a:latin typeface="+mn-lt"/>
              </a:rPr>
              <a:t>announce</a:t>
            </a:r>
          </a:p>
        </p:txBody>
      </p:sp>
      <p:sp>
        <p:nvSpPr>
          <p:cNvPr id="90134" name="Text Box 43"/>
          <p:cNvSpPr txBox="1">
            <a:spLocks noChangeArrowheads="1"/>
          </p:cNvSpPr>
          <p:nvPr/>
        </p:nvSpPr>
        <p:spPr bwMode="auto">
          <a:xfrm>
            <a:off x="2750272" y="3138488"/>
            <a:ext cx="385041" cy="523220"/>
          </a:xfrm>
          <a:prstGeom prst="rect">
            <a:avLst/>
          </a:prstGeom>
          <a:noFill/>
          <a:ln w="9525">
            <a:noFill/>
            <a:miter lim="800000"/>
            <a:headEnd/>
            <a:tailEnd/>
          </a:ln>
        </p:spPr>
        <p:txBody>
          <a:bodyPr wrap="none">
            <a:spAutoFit/>
          </a:bodyPr>
          <a:lstStyle/>
          <a:p>
            <a:pPr algn="r"/>
            <a:r>
              <a:rPr lang="en-US" sz="2800" b="1" dirty="0">
                <a:solidFill>
                  <a:srgbClr val="FFFF00"/>
                </a:solidFill>
                <a:latin typeface="+mn-lt"/>
              </a:rPr>
              <a:t>4</a:t>
            </a:r>
          </a:p>
        </p:txBody>
      </p:sp>
      <p:sp>
        <p:nvSpPr>
          <p:cNvPr id="903213" name="AutoShape 45"/>
          <p:cNvSpPr>
            <a:spLocks noChangeArrowheads="1"/>
          </p:cNvSpPr>
          <p:nvPr/>
        </p:nvSpPr>
        <p:spPr bwMode="auto">
          <a:xfrm>
            <a:off x="3559175" y="1701800"/>
            <a:ext cx="912813" cy="469900"/>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rgbClr val="FFFF00"/>
              </a:solidFill>
              <a:latin typeface="Consolas" panose="020B0609020204030204" pitchFamily="49" charset="0"/>
            </a:endParaRPr>
          </a:p>
        </p:txBody>
      </p:sp>
      <p:sp>
        <p:nvSpPr>
          <p:cNvPr id="90136" name="Freeform 46"/>
          <p:cNvSpPr>
            <a:spLocks/>
          </p:cNvSpPr>
          <p:nvPr/>
        </p:nvSpPr>
        <p:spPr bwMode="auto">
          <a:xfrm flipH="1">
            <a:off x="2859088" y="1952625"/>
            <a:ext cx="703262" cy="461665"/>
          </a:xfrm>
          <a:custGeom>
            <a:avLst/>
            <a:gdLst>
              <a:gd name="T0" fmla="*/ 2147483647 w 129"/>
              <a:gd name="T1" fmla="*/ 2147483647 h 428"/>
              <a:gd name="T2" fmla="*/ 2147483647 w 129"/>
              <a:gd name="T3" fmla="*/ 2147483647 h 428"/>
              <a:gd name="T4" fmla="*/ 0 w 129"/>
              <a:gd name="T5" fmla="*/ 0 h 428"/>
              <a:gd name="T6" fmla="*/ 0 60000 65536"/>
              <a:gd name="T7" fmla="*/ 0 60000 65536"/>
              <a:gd name="T8" fmla="*/ 0 60000 65536"/>
              <a:gd name="T9" fmla="*/ 0 w 129"/>
              <a:gd name="T10" fmla="*/ 0 h 428"/>
              <a:gd name="T11" fmla="*/ 129 w 129"/>
              <a:gd name="T12" fmla="*/ 428 h 428"/>
            </a:gdLst>
            <a:ahLst/>
            <a:cxnLst>
              <a:cxn ang="T6">
                <a:pos x="T0" y="T1"/>
              </a:cxn>
              <a:cxn ang="T7">
                <a:pos x="T2" y="T3"/>
              </a:cxn>
              <a:cxn ang="T8">
                <a:pos x="T4" y="T5"/>
              </a:cxn>
            </a:cxnLst>
            <a:rect l="T9" t="T10" r="T11" b="T12"/>
            <a:pathLst>
              <a:path w="129" h="428">
                <a:moveTo>
                  <a:pt x="111" y="428"/>
                </a:moveTo>
                <a:cubicBezTo>
                  <a:pt x="120" y="328"/>
                  <a:pt x="129" y="229"/>
                  <a:pt x="111" y="158"/>
                </a:cubicBezTo>
                <a:cubicBezTo>
                  <a:pt x="93" y="87"/>
                  <a:pt x="46" y="43"/>
                  <a:pt x="0" y="0"/>
                </a:cubicBezTo>
              </a:path>
            </a:pathLst>
          </a:custGeom>
          <a:noFill/>
          <a:ln w="76200">
            <a:solidFill>
              <a:schemeClr val="bg1">
                <a:lumMod val="95000"/>
              </a:schemeClr>
            </a:solidFill>
            <a:round/>
            <a:headEnd/>
            <a:tailEnd type="triangle" w="med" len="med"/>
          </a:ln>
        </p:spPr>
        <p:txBody>
          <a:bodyPr>
            <a:spAutoFit/>
          </a:bodyPr>
          <a:lstStyle/>
          <a:p>
            <a:endParaRPr lang="en-US" dirty="0">
              <a:solidFill>
                <a:srgbClr val="FFFF00"/>
              </a:solidFill>
              <a:latin typeface="Consolas" panose="020B0609020204030204" pitchFamily="49" charset="0"/>
            </a:endParaRPr>
          </a:p>
        </p:txBody>
      </p:sp>
      <p:sp>
        <p:nvSpPr>
          <p:cNvPr id="903215" name="Freeform 47"/>
          <p:cNvSpPr>
            <a:spLocks/>
          </p:cNvSpPr>
          <p:nvPr/>
        </p:nvSpPr>
        <p:spPr bwMode="auto">
          <a:xfrm>
            <a:off x="4391025" y="4498975"/>
            <a:ext cx="3922713" cy="1074738"/>
          </a:xfrm>
          <a:custGeom>
            <a:avLst/>
            <a:gdLst>
              <a:gd name="T0" fmla="*/ 2147483647 w 2447"/>
              <a:gd name="T1" fmla="*/ 2147483647 h 652"/>
              <a:gd name="T2" fmla="*/ 2147483647 w 2447"/>
              <a:gd name="T3" fmla="*/ 2147483647 h 652"/>
              <a:gd name="T4" fmla="*/ 2147483647 w 2447"/>
              <a:gd name="T5" fmla="*/ 2147483647 h 652"/>
              <a:gd name="T6" fmla="*/ 2147483647 w 2447"/>
              <a:gd name="T7" fmla="*/ 2147483647 h 652"/>
              <a:gd name="T8" fmla="*/ 2147483647 w 2447"/>
              <a:gd name="T9" fmla="*/ 0 h 652"/>
              <a:gd name="T10" fmla="*/ 0 60000 65536"/>
              <a:gd name="T11" fmla="*/ 0 60000 65536"/>
              <a:gd name="T12" fmla="*/ 0 60000 65536"/>
              <a:gd name="T13" fmla="*/ 0 60000 65536"/>
              <a:gd name="T14" fmla="*/ 0 60000 65536"/>
              <a:gd name="T15" fmla="*/ 0 w 2447"/>
              <a:gd name="T16" fmla="*/ 0 h 652"/>
              <a:gd name="T17" fmla="*/ 2447 w 2447"/>
              <a:gd name="T18" fmla="*/ 652 h 652"/>
            </a:gdLst>
            <a:ahLst/>
            <a:cxnLst>
              <a:cxn ang="T10">
                <a:pos x="T0" y="T1"/>
              </a:cxn>
              <a:cxn ang="T11">
                <a:pos x="T2" y="T3"/>
              </a:cxn>
              <a:cxn ang="T12">
                <a:pos x="T4" y="T5"/>
              </a:cxn>
              <a:cxn ang="T13">
                <a:pos x="T6" y="T7"/>
              </a:cxn>
              <a:cxn ang="T14">
                <a:pos x="T8" y="T9"/>
              </a:cxn>
            </a:cxnLst>
            <a:rect l="T15" t="T16" r="T17" b="T18"/>
            <a:pathLst>
              <a:path w="2447" h="652">
                <a:moveTo>
                  <a:pt x="46" y="652"/>
                </a:moveTo>
                <a:cubicBezTo>
                  <a:pt x="26" y="595"/>
                  <a:pt x="6" y="538"/>
                  <a:pt x="55" y="483"/>
                </a:cubicBezTo>
                <a:cubicBezTo>
                  <a:pt x="104" y="428"/>
                  <a:pt x="0" y="363"/>
                  <a:pt x="343" y="322"/>
                </a:cubicBezTo>
                <a:cubicBezTo>
                  <a:pt x="686" y="281"/>
                  <a:pt x="1779" y="291"/>
                  <a:pt x="2113" y="237"/>
                </a:cubicBezTo>
                <a:cubicBezTo>
                  <a:pt x="2447" y="183"/>
                  <a:pt x="2398" y="91"/>
                  <a:pt x="2350" y="0"/>
                </a:cubicBezTo>
              </a:path>
            </a:pathLst>
          </a:custGeom>
          <a:noFill/>
          <a:ln w="76200">
            <a:solidFill>
              <a:schemeClr val="bg1">
                <a:lumMod val="95000"/>
              </a:schemeClr>
            </a:solidFill>
            <a:round/>
            <a:headEnd/>
            <a:tailEnd type="triangle" w="med" len="med"/>
          </a:ln>
        </p:spPr>
        <p:txBody>
          <a:bodyPr wrap="none" anchor="ctr"/>
          <a:lstStyle/>
          <a:p>
            <a:endParaRPr lang="en-US" dirty="0">
              <a:solidFill>
                <a:srgbClr val="FFFF00"/>
              </a:solidFill>
              <a:latin typeface="Consolas" panose="020B0609020204030204" pitchFamily="49" charset="0"/>
            </a:endParaRPr>
          </a:p>
        </p:txBody>
      </p:sp>
      <p:sp>
        <p:nvSpPr>
          <p:cNvPr id="90138" name="Text Box 48"/>
          <p:cNvSpPr txBox="1">
            <a:spLocks noChangeArrowheads="1"/>
          </p:cNvSpPr>
          <p:nvPr/>
        </p:nvSpPr>
        <p:spPr bwMode="auto">
          <a:xfrm>
            <a:off x="647653" y="3933825"/>
            <a:ext cx="628697" cy="461665"/>
          </a:xfrm>
          <a:prstGeom prst="rect">
            <a:avLst/>
          </a:prstGeom>
          <a:noFill/>
          <a:ln w="9525">
            <a:noFill/>
            <a:miter lim="800000"/>
            <a:headEnd/>
            <a:tailEnd/>
          </a:ln>
        </p:spPr>
        <p:txBody>
          <a:bodyPr wrap="none">
            <a:spAutoFit/>
          </a:bodyPr>
          <a:lstStyle/>
          <a:p>
            <a:pPr algn="r"/>
            <a:r>
              <a:rPr lang="en-US" b="1" dirty="0">
                <a:solidFill>
                  <a:srgbClr val="FFFF00"/>
                </a:solidFill>
                <a:latin typeface="+mn-lt"/>
              </a:rPr>
              <a:t>tail</a:t>
            </a:r>
          </a:p>
        </p:txBody>
      </p:sp>
      <p:sp>
        <p:nvSpPr>
          <p:cNvPr id="90139" name="Freeform 49"/>
          <p:cNvSpPr>
            <a:spLocks/>
          </p:cNvSpPr>
          <p:nvPr/>
        </p:nvSpPr>
        <p:spPr bwMode="auto">
          <a:xfrm>
            <a:off x="3038475" y="4468813"/>
            <a:ext cx="1327150" cy="1030287"/>
          </a:xfrm>
          <a:custGeom>
            <a:avLst/>
            <a:gdLst>
              <a:gd name="T0" fmla="*/ 0 w 557"/>
              <a:gd name="T1" fmla="*/ 2147483647 h 650"/>
              <a:gd name="T2" fmla="*/ 2147483647 w 557"/>
              <a:gd name="T3" fmla="*/ 2147483647 h 650"/>
              <a:gd name="T4" fmla="*/ 2147483647 w 557"/>
              <a:gd name="T5" fmla="*/ 2147483647 h 650"/>
              <a:gd name="T6" fmla="*/ 2147483647 w 557"/>
              <a:gd name="T7" fmla="*/ 0 h 650"/>
              <a:gd name="T8" fmla="*/ 0 60000 65536"/>
              <a:gd name="T9" fmla="*/ 0 60000 65536"/>
              <a:gd name="T10" fmla="*/ 0 60000 65536"/>
              <a:gd name="T11" fmla="*/ 0 60000 65536"/>
              <a:gd name="T12" fmla="*/ 0 w 557"/>
              <a:gd name="T13" fmla="*/ 0 h 650"/>
              <a:gd name="T14" fmla="*/ 557 w 557"/>
              <a:gd name="T15" fmla="*/ 650 h 650"/>
            </a:gdLst>
            <a:ahLst/>
            <a:cxnLst>
              <a:cxn ang="T8">
                <a:pos x="T0" y="T1"/>
              </a:cxn>
              <a:cxn ang="T9">
                <a:pos x="T2" y="T3"/>
              </a:cxn>
              <a:cxn ang="T10">
                <a:pos x="T4" y="T5"/>
              </a:cxn>
              <a:cxn ang="T11">
                <a:pos x="T6" y="T7"/>
              </a:cxn>
            </a:cxnLst>
            <a:rect l="T12" t="T13" r="T14" b="T15"/>
            <a:pathLst>
              <a:path w="557" h="650">
                <a:moveTo>
                  <a:pt x="0" y="650"/>
                </a:moveTo>
                <a:cubicBezTo>
                  <a:pt x="47" y="469"/>
                  <a:pt x="95" y="289"/>
                  <a:pt x="176" y="204"/>
                </a:cubicBezTo>
                <a:cubicBezTo>
                  <a:pt x="257" y="119"/>
                  <a:pt x="419" y="173"/>
                  <a:pt x="483" y="139"/>
                </a:cubicBezTo>
                <a:cubicBezTo>
                  <a:pt x="547" y="105"/>
                  <a:pt x="552" y="52"/>
                  <a:pt x="557" y="0"/>
                </a:cubicBezTo>
              </a:path>
            </a:pathLst>
          </a:custGeom>
          <a:noFill/>
          <a:ln w="76200">
            <a:solidFill>
              <a:schemeClr val="bg1">
                <a:lumMod val="95000"/>
              </a:schemeClr>
            </a:solidFill>
            <a:round/>
            <a:headEnd/>
            <a:tailEnd type="triangle" w="med" len="med"/>
          </a:ln>
        </p:spPr>
        <p:txBody>
          <a:bodyPr wrap="none" anchor="ctr"/>
          <a:lstStyle/>
          <a:p>
            <a:endParaRPr lang="en-US" dirty="0">
              <a:solidFill>
                <a:srgbClr val="FFFF00"/>
              </a:solidFill>
              <a:latin typeface="Consolas" panose="020B0609020204030204" pitchFamily="49" charset="0"/>
            </a:endParaRPr>
          </a:p>
        </p:txBody>
      </p:sp>
      <p:sp>
        <p:nvSpPr>
          <p:cNvPr id="90140" name="Freeform 50"/>
          <p:cNvSpPr>
            <a:spLocks/>
          </p:cNvSpPr>
          <p:nvPr/>
        </p:nvSpPr>
        <p:spPr bwMode="auto">
          <a:xfrm>
            <a:off x="3481388" y="4416425"/>
            <a:ext cx="3197225" cy="1133475"/>
          </a:xfrm>
          <a:custGeom>
            <a:avLst/>
            <a:gdLst>
              <a:gd name="T0" fmla="*/ 2147483647 w 2447"/>
              <a:gd name="T1" fmla="*/ 2147483647 h 652"/>
              <a:gd name="T2" fmla="*/ 2147483647 w 2447"/>
              <a:gd name="T3" fmla="*/ 2147483647 h 652"/>
              <a:gd name="T4" fmla="*/ 2147483647 w 2447"/>
              <a:gd name="T5" fmla="*/ 2147483647 h 652"/>
              <a:gd name="T6" fmla="*/ 2147483647 w 2447"/>
              <a:gd name="T7" fmla="*/ 2147483647 h 652"/>
              <a:gd name="T8" fmla="*/ 2147483647 w 2447"/>
              <a:gd name="T9" fmla="*/ 0 h 652"/>
              <a:gd name="T10" fmla="*/ 0 60000 65536"/>
              <a:gd name="T11" fmla="*/ 0 60000 65536"/>
              <a:gd name="T12" fmla="*/ 0 60000 65536"/>
              <a:gd name="T13" fmla="*/ 0 60000 65536"/>
              <a:gd name="T14" fmla="*/ 0 60000 65536"/>
              <a:gd name="T15" fmla="*/ 0 w 2447"/>
              <a:gd name="T16" fmla="*/ 0 h 652"/>
              <a:gd name="T17" fmla="*/ 2447 w 2447"/>
              <a:gd name="T18" fmla="*/ 652 h 652"/>
            </a:gdLst>
            <a:ahLst/>
            <a:cxnLst>
              <a:cxn ang="T10">
                <a:pos x="T0" y="T1"/>
              </a:cxn>
              <a:cxn ang="T11">
                <a:pos x="T2" y="T3"/>
              </a:cxn>
              <a:cxn ang="T12">
                <a:pos x="T4" y="T5"/>
              </a:cxn>
              <a:cxn ang="T13">
                <a:pos x="T6" y="T7"/>
              </a:cxn>
              <a:cxn ang="T14">
                <a:pos x="T8" y="T9"/>
              </a:cxn>
            </a:cxnLst>
            <a:rect l="T15" t="T16" r="T17" b="T18"/>
            <a:pathLst>
              <a:path w="2447" h="652">
                <a:moveTo>
                  <a:pt x="46" y="652"/>
                </a:moveTo>
                <a:cubicBezTo>
                  <a:pt x="26" y="595"/>
                  <a:pt x="6" y="538"/>
                  <a:pt x="55" y="483"/>
                </a:cubicBezTo>
                <a:cubicBezTo>
                  <a:pt x="104" y="428"/>
                  <a:pt x="0" y="363"/>
                  <a:pt x="343" y="322"/>
                </a:cubicBezTo>
                <a:cubicBezTo>
                  <a:pt x="686" y="281"/>
                  <a:pt x="1779" y="291"/>
                  <a:pt x="2113" y="237"/>
                </a:cubicBezTo>
                <a:cubicBezTo>
                  <a:pt x="2447" y="183"/>
                  <a:pt x="2398" y="91"/>
                  <a:pt x="2350" y="0"/>
                </a:cubicBezTo>
              </a:path>
            </a:pathLst>
          </a:custGeom>
          <a:noFill/>
          <a:ln w="76200">
            <a:solidFill>
              <a:schemeClr val="bg1">
                <a:lumMod val="95000"/>
              </a:schemeClr>
            </a:solidFill>
            <a:round/>
            <a:headEnd/>
            <a:tailEnd type="triangle" w="med" len="med"/>
          </a:ln>
        </p:spPr>
        <p:txBody>
          <a:bodyPr wrap="none" anchor="ctr"/>
          <a:lstStyle/>
          <a:p>
            <a:endParaRPr lang="en-US" dirty="0">
              <a:solidFill>
                <a:srgbClr val="FFFF00"/>
              </a:solidFill>
              <a:latin typeface="Consolas" panose="020B0609020204030204" pitchFamily="49" charset="0"/>
            </a:endParaRPr>
          </a:p>
        </p:txBody>
      </p:sp>
      <p:sp>
        <p:nvSpPr>
          <p:cNvPr id="903219" name="AutoShape 51"/>
          <p:cNvSpPr>
            <a:spLocks noChangeArrowheads="1"/>
          </p:cNvSpPr>
          <p:nvPr/>
        </p:nvSpPr>
        <p:spPr bwMode="auto">
          <a:xfrm>
            <a:off x="6283325" y="3790950"/>
            <a:ext cx="1104900" cy="736600"/>
          </a:xfrm>
          <a:prstGeom prst="roundRect">
            <a:avLst>
              <a:gd name="adj" fmla="val 16667"/>
            </a:avLst>
          </a:prstGeom>
          <a:noFill/>
          <a:ln w="76200" algn="ctr">
            <a:solidFill>
              <a:srgbClr val="FF3300"/>
            </a:solidFill>
            <a:round/>
            <a:headEnd/>
            <a:tailEnd/>
          </a:ln>
        </p:spPr>
        <p:txBody>
          <a:bodyPr wrap="none" anchor="ctr"/>
          <a:lstStyle/>
          <a:p>
            <a:endParaRPr lang="en-US" dirty="0">
              <a:solidFill>
                <a:schemeClr val="tx1"/>
              </a:solidFill>
              <a:latin typeface="Consolas" panose="020B0609020204030204" pitchFamily="49" charset="0"/>
            </a:endParaRPr>
          </a:p>
        </p:txBody>
      </p:sp>
      <p:sp>
        <p:nvSpPr>
          <p:cNvPr id="903220" name="Text Box 52"/>
          <p:cNvSpPr txBox="1">
            <a:spLocks noChangeArrowheads="1"/>
          </p:cNvSpPr>
          <p:nvPr/>
        </p:nvSpPr>
        <p:spPr bwMode="auto">
          <a:xfrm>
            <a:off x="6435725" y="3262313"/>
            <a:ext cx="1107996" cy="461665"/>
          </a:xfrm>
          <a:prstGeom prst="rect">
            <a:avLst/>
          </a:prstGeom>
          <a:noFill/>
          <a:ln w="38100" algn="ctr">
            <a:noFill/>
            <a:miter lim="800000"/>
            <a:headEnd/>
            <a:tailEnd/>
          </a:ln>
        </p:spPr>
        <p:txBody>
          <a:bodyPr wrap="none">
            <a:spAutoFit/>
          </a:bodyPr>
          <a:lstStyle/>
          <a:p>
            <a:r>
              <a:rPr lang="en-US" b="1" dirty="0">
                <a:solidFill>
                  <a:srgbClr val="FFFF00"/>
                </a:solidFill>
                <a:latin typeface="+mn-lt"/>
              </a:rPr>
              <a:t>help 3</a:t>
            </a:r>
          </a:p>
        </p:txBody>
      </p:sp>
      <p:sp>
        <p:nvSpPr>
          <p:cNvPr id="903221" name="Text Box 53"/>
          <p:cNvSpPr txBox="1">
            <a:spLocks noChangeArrowheads="1"/>
          </p:cNvSpPr>
          <p:nvPr/>
        </p:nvSpPr>
        <p:spPr bwMode="auto">
          <a:xfrm>
            <a:off x="7573963" y="3281363"/>
            <a:ext cx="1107996" cy="461665"/>
          </a:xfrm>
          <a:prstGeom prst="rect">
            <a:avLst/>
          </a:prstGeom>
          <a:noFill/>
          <a:ln w="38100" algn="ctr">
            <a:noFill/>
            <a:miter lim="800000"/>
            <a:headEnd/>
            <a:tailEnd/>
          </a:ln>
        </p:spPr>
        <p:txBody>
          <a:bodyPr wrap="none">
            <a:spAutoFit/>
          </a:bodyPr>
          <a:lstStyle/>
          <a:p>
            <a:r>
              <a:rPr lang="en-US" b="1" dirty="0">
                <a:solidFill>
                  <a:srgbClr val="FFFF00"/>
                </a:solidFill>
                <a:latin typeface="+mn-lt"/>
              </a:rPr>
              <a:t>help 4</a:t>
            </a:r>
          </a:p>
        </p:txBody>
      </p:sp>
      <p:sp>
        <p:nvSpPr>
          <p:cNvPr id="903222" name="AutoShape 54"/>
          <p:cNvSpPr>
            <a:spLocks noChangeArrowheads="1"/>
          </p:cNvSpPr>
          <p:nvPr/>
        </p:nvSpPr>
        <p:spPr bwMode="auto">
          <a:xfrm>
            <a:off x="2159000" y="2463800"/>
            <a:ext cx="635000" cy="750888"/>
          </a:xfrm>
          <a:prstGeom prst="roundRect">
            <a:avLst>
              <a:gd name="adj" fmla="val 16667"/>
            </a:avLst>
          </a:prstGeom>
          <a:noFill/>
          <a:ln w="76200" algn="ctr">
            <a:solidFill>
              <a:srgbClr val="FF3300"/>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90145" name="Text Box 55"/>
          <p:cNvSpPr txBox="1">
            <a:spLocks noChangeArrowheads="1"/>
          </p:cNvSpPr>
          <p:nvPr/>
        </p:nvSpPr>
        <p:spPr bwMode="auto">
          <a:xfrm>
            <a:off x="2318472" y="3125788"/>
            <a:ext cx="385041" cy="523220"/>
          </a:xfrm>
          <a:prstGeom prst="rect">
            <a:avLst/>
          </a:prstGeom>
          <a:noFill/>
          <a:ln w="9525">
            <a:noFill/>
            <a:miter lim="800000"/>
            <a:headEnd/>
            <a:tailEnd/>
          </a:ln>
        </p:spPr>
        <p:txBody>
          <a:bodyPr wrap="none">
            <a:spAutoFit/>
          </a:bodyPr>
          <a:lstStyle/>
          <a:p>
            <a:pPr algn="r"/>
            <a:r>
              <a:rPr lang="en-US" sz="2800" b="1" dirty="0">
                <a:solidFill>
                  <a:srgbClr val="FFFF00"/>
                </a:solidFill>
                <a:latin typeface="+mn-lt"/>
              </a:rPr>
              <a:t>3</a:t>
            </a:r>
          </a:p>
        </p:txBody>
      </p:sp>
      <p:sp>
        <p:nvSpPr>
          <p:cNvPr id="57" name="Text Box 32"/>
          <p:cNvSpPr txBox="1">
            <a:spLocks noChangeArrowheads="1"/>
          </p:cNvSpPr>
          <p:nvPr/>
        </p:nvSpPr>
        <p:spPr bwMode="auto">
          <a:xfrm>
            <a:off x="1730276" y="3840935"/>
            <a:ext cx="412292" cy="584775"/>
          </a:xfrm>
          <a:prstGeom prst="rect">
            <a:avLst/>
          </a:prstGeom>
          <a:noFill/>
          <a:ln w="9525">
            <a:noFill/>
            <a:miter lim="800000"/>
            <a:headEnd/>
            <a:tailEnd/>
          </a:ln>
        </p:spPr>
        <p:txBody>
          <a:bodyPr wrap="none">
            <a:spAutoFit/>
          </a:bodyPr>
          <a:lstStyle/>
          <a:p>
            <a:pPr algn="r"/>
            <a:r>
              <a:rPr lang="en-US" sz="3200" b="1" dirty="0">
                <a:solidFill>
                  <a:schemeClr val="tx1"/>
                </a:solidFill>
                <a:latin typeface="+mj-lt"/>
              </a:rPr>
              <a:t>1</a:t>
            </a:r>
          </a:p>
        </p:txBody>
      </p:sp>
      <p:sp>
        <p:nvSpPr>
          <p:cNvPr id="58" name="Text Box 33"/>
          <p:cNvSpPr txBox="1">
            <a:spLocks noChangeArrowheads="1"/>
          </p:cNvSpPr>
          <p:nvPr/>
        </p:nvSpPr>
        <p:spPr bwMode="auto">
          <a:xfrm>
            <a:off x="2849464" y="3840935"/>
            <a:ext cx="412292" cy="584775"/>
          </a:xfrm>
          <a:prstGeom prst="rect">
            <a:avLst/>
          </a:prstGeom>
          <a:noFill/>
          <a:ln w="9525">
            <a:noFill/>
            <a:miter lim="800000"/>
            <a:headEnd/>
            <a:tailEnd/>
          </a:ln>
        </p:spPr>
        <p:txBody>
          <a:bodyPr wrap="none">
            <a:spAutoFit/>
          </a:bodyPr>
          <a:lstStyle/>
          <a:p>
            <a:pPr algn="r"/>
            <a:r>
              <a:rPr lang="en-US" sz="3200" b="1" dirty="0">
                <a:solidFill>
                  <a:schemeClr val="tx1"/>
                </a:solidFill>
                <a:latin typeface="+mj-lt"/>
              </a:rPr>
              <a:t>2</a:t>
            </a:r>
          </a:p>
        </p:txBody>
      </p:sp>
      <p:sp>
        <p:nvSpPr>
          <p:cNvPr id="59" name="Text Box 34"/>
          <p:cNvSpPr txBox="1">
            <a:spLocks noChangeArrowheads="1"/>
          </p:cNvSpPr>
          <p:nvPr/>
        </p:nvSpPr>
        <p:spPr bwMode="auto">
          <a:xfrm>
            <a:off x="3968651" y="3840935"/>
            <a:ext cx="412292" cy="584775"/>
          </a:xfrm>
          <a:prstGeom prst="rect">
            <a:avLst/>
          </a:prstGeom>
          <a:noFill/>
          <a:ln w="9525">
            <a:noFill/>
            <a:miter lim="800000"/>
            <a:headEnd/>
            <a:tailEnd/>
          </a:ln>
        </p:spPr>
        <p:txBody>
          <a:bodyPr wrap="none">
            <a:spAutoFit/>
          </a:bodyPr>
          <a:lstStyle/>
          <a:p>
            <a:pPr algn="r"/>
            <a:r>
              <a:rPr lang="en-US" sz="3200" b="1" dirty="0">
                <a:solidFill>
                  <a:schemeClr val="tx1"/>
                </a:solidFill>
                <a:latin typeface="+mj-lt"/>
              </a:rPr>
              <a:t>3</a:t>
            </a:r>
          </a:p>
        </p:txBody>
      </p:sp>
      <p:sp>
        <p:nvSpPr>
          <p:cNvPr id="60" name="Text Box 63"/>
          <p:cNvSpPr txBox="1">
            <a:spLocks noChangeArrowheads="1"/>
          </p:cNvSpPr>
          <p:nvPr/>
        </p:nvSpPr>
        <p:spPr bwMode="auto">
          <a:xfrm>
            <a:off x="6410833" y="3888361"/>
            <a:ext cx="899605" cy="584775"/>
          </a:xfrm>
          <a:prstGeom prst="rect">
            <a:avLst/>
          </a:prstGeom>
          <a:noFill/>
          <a:ln w="9525">
            <a:noFill/>
            <a:miter lim="800000"/>
            <a:headEnd/>
            <a:tailEnd/>
          </a:ln>
        </p:spPr>
        <p:txBody>
          <a:bodyPr wrap="none">
            <a:spAutoFit/>
          </a:bodyPr>
          <a:lstStyle/>
          <a:p>
            <a:pPr algn="r"/>
            <a:r>
              <a:rPr lang="en-US" sz="3200" b="1" i="1" dirty="0">
                <a:solidFill>
                  <a:schemeClr val="tx1"/>
                </a:solidFill>
                <a:latin typeface="+mj-lt"/>
              </a:rPr>
              <a:t>n</a:t>
            </a:r>
            <a:r>
              <a:rPr lang="en-US" sz="3200" b="1" dirty="0">
                <a:solidFill>
                  <a:schemeClr val="tx1"/>
                </a:solidFill>
                <a:latin typeface="+mj-lt"/>
              </a:rPr>
              <a:t>+2</a:t>
            </a:r>
          </a:p>
        </p:txBody>
      </p:sp>
      <p:grpSp>
        <p:nvGrpSpPr>
          <p:cNvPr id="61" name="Group 78"/>
          <p:cNvGrpSpPr>
            <a:grpSpLocks/>
          </p:cNvGrpSpPr>
          <p:nvPr/>
        </p:nvGrpSpPr>
        <p:grpSpPr bwMode="auto">
          <a:xfrm>
            <a:off x="7554913" y="3888648"/>
            <a:ext cx="955675" cy="584201"/>
            <a:chOff x="4759" y="2456"/>
            <a:chExt cx="602" cy="368"/>
          </a:xfrm>
        </p:grpSpPr>
        <p:sp>
          <p:nvSpPr>
            <p:cNvPr id="62" name="AutoShape 57"/>
            <p:cNvSpPr>
              <a:spLocks noChangeArrowheads="1"/>
            </p:cNvSpPr>
            <p:nvPr/>
          </p:nvSpPr>
          <p:spPr bwMode="auto">
            <a:xfrm>
              <a:off x="4759" y="2485"/>
              <a:ext cx="575" cy="296"/>
            </a:xfrm>
            <a:prstGeom prst="roundRect">
              <a:avLst>
                <a:gd name="adj" fmla="val 16667"/>
              </a:avLst>
            </a:prstGeom>
            <a:solidFill>
              <a:schemeClr val="accent1"/>
            </a:solidFill>
            <a:ln w="38100">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dirty="0">
                <a:solidFill>
                  <a:schemeClr val="tx1"/>
                </a:solidFill>
                <a:latin typeface="+mj-lt"/>
              </a:endParaRPr>
            </a:p>
          </p:txBody>
        </p:sp>
        <p:sp>
          <p:nvSpPr>
            <p:cNvPr id="63" name="Text Box 64"/>
            <p:cNvSpPr txBox="1">
              <a:spLocks noChangeArrowheads="1"/>
            </p:cNvSpPr>
            <p:nvPr/>
          </p:nvSpPr>
          <p:spPr bwMode="auto">
            <a:xfrm>
              <a:off x="4794" y="2456"/>
              <a:ext cx="567" cy="368"/>
            </a:xfrm>
            <a:prstGeom prst="rect">
              <a:avLst/>
            </a:prstGeom>
            <a:noFill/>
            <a:ln w="9525">
              <a:noFill/>
              <a:miter lim="800000"/>
              <a:headEnd/>
              <a:tailEnd/>
            </a:ln>
          </p:spPr>
          <p:txBody>
            <a:bodyPr wrap="none">
              <a:spAutoFit/>
            </a:bodyPr>
            <a:lstStyle/>
            <a:p>
              <a:pPr algn="r"/>
              <a:r>
                <a:rPr lang="en-US" sz="3200" b="1" i="1" dirty="0">
                  <a:solidFill>
                    <a:schemeClr val="tx1"/>
                  </a:solidFill>
                  <a:latin typeface="+mj-lt"/>
                </a:rPr>
                <a:t>n</a:t>
              </a:r>
              <a:r>
                <a:rPr lang="en-US" sz="3200" b="1" dirty="0">
                  <a:solidFill>
                    <a:schemeClr val="tx1"/>
                  </a:solidFill>
                  <a:latin typeface="+mj-lt"/>
                </a:rPr>
                <a:t>+3</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31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032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63" presetClass="path" presetSubtype="0" accel="50000" decel="50000" fill="hold" grpId="0" nodeType="clickEffect">
                                  <p:stCondLst>
                                    <p:cond delay="0"/>
                                  </p:stCondLst>
                                  <p:childTnLst>
                                    <p:animMotion origin="layout" path="M 5.55556E-7 -1.48148E-6 L 0.12726 -0.00208 " pathEditMode="relative" rAng="0" ptsTypes="AA">
                                      <p:cBhvr>
                                        <p:cTn id="14" dur="2000" fill="hold"/>
                                        <p:tgtEl>
                                          <p:spTgt spid="903219"/>
                                        </p:tgtEl>
                                        <p:attrNameLst>
                                          <p:attrName>ppt_x</p:attrName>
                                          <p:attrName>ppt_y</p:attrName>
                                        </p:attrNameLst>
                                      </p:cBhvr>
                                      <p:rCtr x="64" y="-1"/>
                                    </p:animMotion>
                                  </p:childTnLst>
                                </p:cTn>
                              </p:par>
                              <p:par>
                                <p:cTn id="15" presetID="63" presetClass="path" presetSubtype="0" accel="50000" decel="50000" fill="hold" grpId="0" nodeType="withEffect">
                                  <p:stCondLst>
                                    <p:cond delay="0"/>
                                  </p:stCondLst>
                                  <p:childTnLst>
                                    <p:animMotion origin="layout" path="M -3.33333E-6 1.11111E-6 L 0.0533 -0.00023 " pathEditMode="relative" rAng="0" ptsTypes="AA">
                                      <p:cBhvr>
                                        <p:cTn id="16" dur="2000" fill="hold"/>
                                        <p:tgtEl>
                                          <p:spTgt spid="903222"/>
                                        </p:tgtEl>
                                        <p:attrNameLst>
                                          <p:attrName>ppt_x</p:attrName>
                                          <p:attrName>ppt_y</p:attrName>
                                        </p:attrNameLst>
                                      </p:cBhvr>
                                      <p:rCtr x="27" y="0"/>
                                    </p:animMotion>
                                  </p:childTnLst>
                                </p:cTn>
                              </p:par>
                              <p:par>
                                <p:cTn id="17" presetID="1" presetClass="exit" presetSubtype="0" fill="hold" grpId="0" nodeType="withEffect">
                                  <p:stCondLst>
                                    <p:cond delay="0"/>
                                  </p:stCondLst>
                                  <p:childTnLst>
                                    <p:set>
                                      <p:cBhvr>
                                        <p:cTn id="18" dur="1" fill="hold">
                                          <p:stCondLst>
                                            <p:cond delay="0"/>
                                          </p:stCondLst>
                                        </p:cTn>
                                        <p:tgtEl>
                                          <p:spTgt spid="903220"/>
                                        </p:tgtEl>
                                        <p:attrNameLst>
                                          <p:attrName>style.visibility</p:attrName>
                                        </p:attrNameLst>
                                      </p:cBhvr>
                                      <p:to>
                                        <p:strVal val="hidden"/>
                                      </p:to>
                                    </p:set>
                                  </p:childTnLst>
                                </p:cTn>
                              </p:par>
                              <p:par>
                                <p:cTn id="19" presetID="1" presetClass="entr" presetSubtype="0" fill="hold" grpId="0" nodeType="withEffect">
                                  <p:stCondLst>
                                    <p:cond delay="1000"/>
                                  </p:stCondLst>
                                  <p:childTnLst>
                                    <p:set>
                                      <p:cBhvr>
                                        <p:cTn id="20" dur="1" fill="hold">
                                          <p:stCondLst>
                                            <p:cond delay="0"/>
                                          </p:stCondLst>
                                        </p:cTn>
                                        <p:tgtEl>
                                          <p:spTgt spid="9032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3193" grpId="0" animBg="1"/>
      <p:bldP spid="903215" grpId="0" animBg="1"/>
      <p:bldP spid="903219" grpId="0" animBg="1"/>
      <p:bldP spid="903220" grpId="0"/>
      <p:bldP spid="903221" grpId="0"/>
      <p:bldP spid="903222" grpId="0" animBg="1"/>
      <p:bldP spid="60"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Rectangle 2"/>
          <p:cNvSpPr>
            <a:spLocks noChangeArrowheads="1"/>
          </p:cNvSpPr>
          <p:nvPr/>
        </p:nvSpPr>
        <p:spPr bwMode="auto">
          <a:xfrm>
            <a:off x="581025" y="1881188"/>
            <a:ext cx="8351838" cy="3416320"/>
          </a:xfrm>
          <a:prstGeom prst="rect">
            <a:avLst/>
          </a:prstGeom>
          <a:solidFill>
            <a:schemeClr val="tx1"/>
          </a:solidFill>
          <a:ln w="9525">
            <a:noFill/>
            <a:miter lim="800000"/>
            <a:headEnd/>
            <a:tailEnd/>
          </a:ln>
        </p:spPr>
        <p:txBody>
          <a:bodyPr>
            <a:spAutoFit/>
          </a:bodyPr>
          <a:lstStyle/>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(announce[i].</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 = head[i];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help</a:t>
            </a:r>
            <a:r>
              <a:rPr lang="en-US" b="0" dirty="0">
                <a:solidFill>
                  <a:srgbClr val="D4D4D4"/>
                </a:solidFill>
                <a:effectLst/>
                <a:latin typeface="Consolas" panose="020B0609020204030204" pitchFamily="49" charset="0"/>
              </a:rPr>
              <a:t> = announce[(</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 % n];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help</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prefer = help;</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else</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prefer = announce[i]; </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
        <p:nvSpPr>
          <p:cNvPr id="91141" name="Rectangle 3"/>
          <p:cNvSpPr>
            <a:spLocks noGrp="1" noChangeArrowheads="1"/>
          </p:cNvSpPr>
          <p:nvPr>
            <p:ph type="title"/>
          </p:nvPr>
        </p:nvSpPr>
        <p:spPr>
          <a:xfrm>
            <a:off x="592138" y="393700"/>
            <a:ext cx="7772400" cy="1143000"/>
          </a:xfrm>
        </p:spPr>
        <p:txBody>
          <a:bodyPr/>
          <a:lstStyle/>
          <a:p>
            <a:r>
              <a:rPr lang="en-US" dirty="0"/>
              <a:t>Sliding Help Window</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83</a:t>
            </a:fld>
            <a:endParaRPr lang="en-US" dirty="0"/>
          </a:p>
        </p:txBody>
      </p:sp>
      <p:sp>
        <p:nvSpPr>
          <p:cNvPr id="91142" name="Rectangle 4"/>
          <p:cNvSpPr>
            <a:spLocks noChangeArrowheads="1"/>
          </p:cNvSpPr>
          <p:nvPr/>
        </p:nvSpPr>
        <p:spPr bwMode="auto">
          <a:xfrm>
            <a:off x="954147" y="4695846"/>
            <a:ext cx="5599053" cy="946150"/>
          </a:xfrm>
          <a:prstGeom prst="rect">
            <a:avLst/>
          </a:prstGeom>
          <a:solidFill>
            <a:schemeClr val="tx1"/>
          </a:solidFill>
          <a:ln w="38100">
            <a:solidFill>
              <a:srgbClr val="FF0000"/>
            </a:solidFill>
            <a:miter lim="800000"/>
            <a:headEnd/>
            <a:tailEnd/>
          </a:ln>
        </p:spPr>
        <p:txBody>
          <a:bodyPr wrap="square">
            <a:spAutoFit/>
          </a:bodyPr>
          <a:lstStyle/>
          <a:p>
            <a:pPr algn="ctr"/>
            <a:r>
              <a:rPr lang="en-US" sz="2800" b="1" dirty="0">
                <a:solidFill>
                  <a:srgbClr val="FFFF00"/>
                </a:solidFill>
                <a:latin typeface="+mj-lt"/>
              </a:rPr>
              <a:t>In each main loop iteration pick another thread to help</a:t>
            </a:r>
          </a:p>
        </p:txBody>
      </p:sp>
      <p:sp>
        <p:nvSpPr>
          <p:cNvPr id="91143" name="AutoShape 5"/>
          <p:cNvSpPr>
            <a:spLocks noChangeArrowheads="1"/>
          </p:cNvSpPr>
          <p:nvPr/>
        </p:nvSpPr>
        <p:spPr bwMode="auto">
          <a:xfrm>
            <a:off x="750888" y="2613025"/>
            <a:ext cx="8043862" cy="493713"/>
          </a:xfrm>
          <a:prstGeom prst="wedgeRoundRectCallout">
            <a:avLst>
              <a:gd name="adj1" fmla="val -12880"/>
              <a:gd name="adj2" fmla="val 356111"/>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C2644F-5B22-A05A-A8D9-B5F8C0F8C427}"/>
              </a:ext>
            </a:extLst>
          </p:cNvPr>
          <p:cNvSpPr>
            <a:spLocks noChangeArrowheads="1"/>
          </p:cNvSpPr>
          <p:nvPr/>
        </p:nvSpPr>
        <p:spPr bwMode="auto">
          <a:xfrm>
            <a:off x="581025" y="1881188"/>
            <a:ext cx="8351838" cy="3416320"/>
          </a:xfrm>
          <a:prstGeom prst="rect">
            <a:avLst/>
          </a:prstGeom>
          <a:solidFill>
            <a:schemeClr val="tx1"/>
          </a:solidFill>
          <a:ln w="9525">
            <a:noFill/>
            <a:miter lim="800000"/>
            <a:headEnd/>
            <a:tailEnd/>
          </a:ln>
        </p:spPr>
        <p:txBody>
          <a:bodyPr>
            <a:spAutoFit/>
          </a:bodyPr>
          <a:lstStyle/>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(announce[i].</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 = head[i];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help</a:t>
            </a:r>
            <a:r>
              <a:rPr lang="en-US" b="0" dirty="0">
                <a:solidFill>
                  <a:srgbClr val="D4D4D4"/>
                </a:solidFill>
                <a:effectLst/>
                <a:latin typeface="Consolas" panose="020B0609020204030204" pitchFamily="49" charset="0"/>
              </a:rPr>
              <a:t> = announce[(</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 % n];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help</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prefer = help;</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else</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prefer = announce[i]; </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
        <p:nvSpPr>
          <p:cNvPr id="92165" name="Rectangle 3"/>
          <p:cNvSpPr>
            <a:spLocks noGrp="1" noChangeArrowheads="1"/>
          </p:cNvSpPr>
          <p:nvPr>
            <p:ph type="title"/>
          </p:nvPr>
        </p:nvSpPr>
        <p:spPr>
          <a:xfrm>
            <a:off x="592138" y="393700"/>
            <a:ext cx="7772400" cy="1143000"/>
          </a:xfrm>
        </p:spPr>
        <p:txBody>
          <a:bodyPr/>
          <a:lstStyle/>
          <a:p>
            <a:r>
              <a:rPr lang="en-US" dirty="0"/>
              <a:t>Sliding Help Window</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84</a:t>
            </a:fld>
            <a:endParaRPr lang="en-US" dirty="0"/>
          </a:p>
        </p:txBody>
      </p:sp>
      <p:sp>
        <p:nvSpPr>
          <p:cNvPr id="92166" name="Rectangle 6"/>
          <p:cNvSpPr>
            <a:spLocks noChangeArrowheads="1"/>
          </p:cNvSpPr>
          <p:nvPr/>
        </p:nvSpPr>
        <p:spPr bwMode="auto">
          <a:xfrm>
            <a:off x="2889848" y="1408113"/>
            <a:ext cx="5324505" cy="946150"/>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Help if help required, but otherwise it’s all about me!</a:t>
            </a:r>
          </a:p>
        </p:txBody>
      </p:sp>
      <p:sp>
        <p:nvSpPr>
          <p:cNvPr id="92167" name="AutoShape 7"/>
          <p:cNvSpPr>
            <a:spLocks noChangeArrowheads="1"/>
          </p:cNvSpPr>
          <p:nvPr/>
        </p:nvSpPr>
        <p:spPr bwMode="auto">
          <a:xfrm>
            <a:off x="682625" y="2938463"/>
            <a:ext cx="5087938" cy="1717675"/>
          </a:xfrm>
          <a:prstGeom prst="wedgeRoundRectCallout">
            <a:avLst>
              <a:gd name="adj1" fmla="val 36616"/>
              <a:gd name="adj2" fmla="val -78833"/>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Rectangle 2"/>
          <p:cNvSpPr>
            <a:spLocks noGrp="1" noChangeArrowheads="1"/>
          </p:cNvSpPr>
          <p:nvPr>
            <p:ph type="title"/>
          </p:nvPr>
        </p:nvSpPr>
        <p:spPr/>
        <p:txBody>
          <a:bodyPr/>
          <a:lstStyle/>
          <a:p>
            <a:r>
              <a:rPr lang="en-US" sz="4800" dirty="0"/>
              <a:t>Rest is Same as Lock-free</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E6B53126-0003-4205-8CA0-12067C577708}" type="slidenum">
              <a:rPr lang="ar-SA" smtClean="0"/>
              <a:pPr>
                <a:defRPr/>
              </a:pPr>
              <a:t>85</a:t>
            </a:fld>
            <a:endParaRPr lang="en-US" dirty="0"/>
          </a:p>
        </p:txBody>
      </p:sp>
      <p:sp>
        <p:nvSpPr>
          <p:cNvPr id="3" name="Rectangle 2">
            <a:extLst>
              <a:ext uri="{FF2B5EF4-FFF2-40B4-BE49-F238E27FC236}">
                <a16:creationId xmlns:a16="http://schemas.microsoft.com/office/drawing/2014/main" id="{7E3AD690-8D19-3080-904D-984AA44A5326}"/>
              </a:ext>
            </a:extLst>
          </p:cNvPr>
          <p:cNvSpPr>
            <a:spLocks noChangeArrowheads="1"/>
          </p:cNvSpPr>
          <p:nvPr/>
        </p:nvSpPr>
        <p:spPr bwMode="auto">
          <a:xfrm>
            <a:off x="581025" y="1881188"/>
            <a:ext cx="8351838" cy="3785652"/>
          </a:xfrm>
          <a:prstGeom prst="rect">
            <a:avLst/>
          </a:prstGeom>
          <a:solidFill>
            <a:schemeClr val="tx1"/>
          </a:solidFill>
          <a:ln w="9525">
            <a:noFill/>
            <a:miter lim="800000"/>
            <a:headEnd/>
            <a:tailEnd/>
          </a:ln>
        </p:spPr>
        <p:txBody>
          <a:bodyPr>
            <a:spAutoFit/>
          </a:bodyPr>
          <a:lstStyle/>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(announce[i].</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 =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(prefer);</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after;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head[i] = after;    </a:t>
            </a:r>
          </a:p>
          <a:p>
            <a:r>
              <a:rPr lang="en-US" b="0" dirty="0">
                <a:solidFill>
                  <a:srgbClr val="D4D4D4"/>
                </a:solidFill>
                <a:effectLst/>
                <a:latin typeface="Consolas" panose="020B0609020204030204" pitchFamily="49" charset="0"/>
              </a:rPr>
              <a:t>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9323A93-38DB-8002-3028-4522F7CEBFB1}"/>
              </a:ext>
            </a:extLst>
          </p:cNvPr>
          <p:cNvSpPr>
            <a:spLocks noChangeArrowheads="1"/>
          </p:cNvSpPr>
          <p:nvPr/>
        </p:nvSpPr>
        <p:spPr bwMode="auto">
          <a:xfrm>
            <a:off x="581025" y="1881188"/>
            <a:ext cx="8351838" cy="3785652"/>
          </a:xfrm>
          <a:prstGeom prst="rect">
            <a:avLst/>
          </a:prstGeom>
          <a:solidFill>
            <a:schemeClr val="tx1"/>
          </a:solidFill>
          <a:ln w="9525">
            <a:noFill/>
            <a:miter lim="800000"/>
            <a:headEnd/>
            <a:tailEnd/>
          </a:ln>
        </p:spPr>
        <p:txBody>
          <a:bodyPr>
            <a:spAutoFit/>
          </a:bodyPr>
          <a:lstStyle/>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(announce[i].</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 =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(prefer);</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after;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head[i] = after;    </a:t>
            </a:r>
          </a:p>
          <a:p>
            <a:r>
              <a:rPr lang="en-US" b="0" dirty="0">
                <a:solidFill>
                  <a:srgbClr val="D4D4D4"/>
                </a:solidFill>
                <a:effectLst/>
                <a:latin typeface="Consolas" panose="020B0609020204030204" pitchFamily="49" charset="0"/>
              </a:rPr>
              <a:t>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94212" name="Rectangle 3"/>
          <p:cNvSpPr>
            <a:spLocks noGrp="1" noChangeArrowheads="1"/>
          </p:cNvSpPr>
          <p:nvPr>
            <p:ph type="title"/>
          </p:nvPr>
        </p:nvSpPr>
        <p:spPr/>
        <p:txBody>
          <a:bodyPr/>
          <a:lstStyle/>
          <a:p>
            <a:r>
              <a:rPr lang="en-US" sz="4800" dirty="0"/>
              <a:t>Rest is Same as Lock-free</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86</a:t>
            </a:fld>
            <a:endParaRPr lang="en-US" dirty="0"/>
          </a:p>
        </p:txBody>
      </p:sp>
      <p:sp>
        <p:nvSpPr>
          <p:cNvPr id="94214" name="Rectangle 5"/>
          <p:cNvSpPr>
            <a:spLocks noChangeArrowheads="1"/>
          </p:cNvSpPr>
          <p:nvPr/>
        </p:nvSpPr>
        <p:spPr bwMode="auto">
          <a:xfrm>
            <a:off x="1583007" y="4864741"/>
            <a:ext cx="6486256" cy="519112"/>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Call consensus to attempt to append</a:t>
            </a:r>
          </a:p>
        </p:txBody>
      </p:sp>
      <p:sp>
        <p:nvSpPr>
          <p:cNvPr id="94215" name="AutoShape 6"/>
          <p:cNvSpPr>
            <a:spLocks noChangeArrowheads="1"/>
          </p:cNvSpPr>
          <p:nvPr/>
        </p:nvSpPr>
        <p:spPr bwMode="auto">
          <a:xfrm>
            <a:off x="685800" y="2587925"/>
            <a:ext cx="6025551" cy="1015700"/>
          </a:xfrm>
          <a:prstGeom prst="wedgeRoundRectCallout">
            <a:avLst>
              <a:gd name="adj1" fmla="val 10419"/>
              <a:gd name="adj2" fmla="val 165907"/>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24ED9C3-2A50-1135-F00C-9700F1CB1B2B}"/>
              </a:ext>
            </a:extLst>
          </p:cNvPr>
          <p:cNvSpPr>
            <a:spLocks noChangeArrowheads="1"/>
          </p:cNvSpPr>
          <p:nvPr/>
        </p:nvSpPr>
        <p:spPr bwMode="auto">
          <a:xfrm>
            <a:off x="581025" y="1881188"/>
            <a:ext cx="8351838" cy="3785652"/>
          </a:xfrm>
          <a:prstGeom prst="rect">
            <a:avLst/>
          </a:prstGeom>
          <a:solidFill>
            <a:schemeClr val="tx1"/>
          </a:solidFill>
          <a:ln w="9525">
            <a:noFill/>
            <a:miter lim="800000"/>
            <a:headEnd/>
            <a:tailEnd/>
          </a:ln>
        </p:spPr>
        <p:txBody>
          <a:bodyPr>
            <a:spAutoFit/>
          </a:bodyPr>
          <a:lstStyle/>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(announce[i].</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 =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(prefer);</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after;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head[i] = after;    </a:t>
            </a:r>
          </a:p>
          <a:p>
            <a:r>
              <a:rPr lang="en-US" b="0" dirty="0">
                <a:solidFill>
                  <a:srgbClr val="D4D4D4"/>
                </a:solidFill>
                <a:effectLst/>
                <a:latin typeface="Consolas" panose="020B0609020204030204" pitchFamily="49" charset="0"/>
              </a:rPr>
              <a:t>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95236" name="Rectangle 2"/>
          <p:cNvSpPr>
            <a:spLocks noGrp="1" noChangeArrowheads="1"/>
          </p:cNvSpPr>
          <p:nvPr>
            <p:ph type="title"/>
          </p:nvPr>
        </p:nvSpPr>
        <p:spPr/>
        <p:txBody>
          <a:bodyPr/>
          <a:lstStyle/>
          <a:p>
            <a:r>
              <a:rPr lang="en-US" sz="4800" dirty="0"/>
              <a:t>Rest is Same as Lock-free</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87</a:t>
            </a:fld>
            <a:endParaRPr lang="en-US" dirty="0"/>
          </a:p>
        </p:txBody>
      </p:sp>
      <p:sp>
        <p:nvSpPr>
          <p:cNvPr id="95238" name="Rectangle 4"/>
          <p:cNvSpPr>
            <a:spLocks noChangeArrowheads="1"/>
          </p:cNvSpPr>
          <p:nvPr/>
        </p:nvSpPr>
        <p:spPr bwMode="auto">
          <a:xfrm>
            <a:off x="1479903" y="2255106"/>
            <a:ext cx="5942652" cy="523220"/>
          </a:xfrm>
          <a:prstGeom prst="rect">
            <a:avLst/>
          </a:prstGeom>
          <a:solidFill>
            <a:schemeClr val="tx1"/>
          </a:solidFill>
          <a:ln w="38100">
            <a:solidFill>
              <a:srgbClr val="FF0000"/>
            </a:solidFill>
            <a:miter lim="800000"/>
            <a:headEnd/>
            <a:tailEnd/>
          </a:ln>
        </p:spPr>
        <p:txBody>
          <a:bodyPr wrap="none">
            <a:spAutoFit/>
          </a:bodyPr>
          <a:lstStyle/>
          <a:p>
            <a:pPr algn="ctr"/>
            <a:r>
              <a:rPr lang="en-US" sz="2800" dirty="0">
                <a:solidFill>
                  <a:srgbClr val="FFFF00"/>
                </a:solidFill>
                <a:latin typeface="+mj-lt"/>
              </a:rPr>
              <a:t>cache consensus result for later use</a:t>
            </a:r>
          </a:p>
        </p:txBody>
      </p:sp>
      <p:sp>
        <p:nvSpPr>
          <p:cNvPr id="95239" name="AutoShape 5"/>
          <p:cNvSpPr>
            <a:spLocks noChangeArrowheads="1"/>
          </p:cNvSpPr>
          <p:nvPr/>
        </p:nvSpPr>
        <p:spPr bwMode="auto">
          <a:xfrm>
            <a:off x="880044" y="3310224"/>
            <a:ext cx="3571185" cy="486431"/>
          </a:xfrm>
          <a:prstGeom prst="wedgeRoundRectCallout">
            <a:avLst>
              <a:gd name="adj1" fmla="val 32687"/>
              <a:gd name="adj2" fmla="val -136743"/>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6F817A5-E091-64D9-EBDD-482894ADE238}"/>
              </a:ext>
            </a:extLst>
          </p:cNvPr>
          <p:cNvSpPr>
            <a:spLocks noChangeArrowheads="1"/>
          </p:cNvSpPr>
          <p:nvPr/>
        </p:nvSpPr>
        <p:spPr bwMode="auto">
          <a:xfrm>
            <a:off x="581025" y="1881188"/>
            <a:ext cx="8351838" cy="3785652"/>
          </a:xfrm>
          <a:prstGeom prst="rect">
            <a:avLst/>
          </a:prstGeom>
          <a:solidFill>
            <a:schemeClr val="tx1"/>
          </a:solidFill>
          <a:ln w="9525">
            <a:noFill/>
            <a:miter lim="800000"/>
            <a:headEnd/>
            <a:tailEnd/>
          </a:ln>
        </p:spPr>
        <p:txBody>
          <a:bodyPr>
            <a:spAutoFit/>
          </a:bodyPr>
          <a:lstStyle/>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(announce[i].</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 =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decideNext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decide</a:t>
            </a:r>
            <a:r>
              <a:rPr lang="en-US" b="0" dirty="0">
                <a:solidFill>
                  <a:srgbClr val="D4D4D4"/>
                </a:solidFill>
                <a:effectLst/>
                <a:latin typeface="Consolas" panose="020B0609020204030204" pitchFamily="49" charset="0"/>
              </a:rPr>
              <a:t>(prefer);</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after;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after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before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seq</a:t>
            </a:r>
            <a:r>
              <a:rPr lang="en-US" b="0" dirty="0">
                <a:solidFill>
                  <a:srgbClr val="D4D4D4"/>
                </a:solidFill>
                <a:effectLst/>
                <a:latin typeface="Consolas" panose="020B0609020204030204" pitchFamily="49" charset="0"/>
              </a:rPr>
              <a:t> + </a:t>
            </a:r>
            <a:r>
              <a:rPr lang="en-US" b="0" dirty="0">
                <a:solidFill>
                  <a:srgbClr val="B5CEA8"/>
                </a:solidFill>
                <a:effectLst/>
                <a:latin typeface="Consolas" panose="020B0609020204030204" pitchFamily="49" charset="0"/>
              </a:rPr>
              <a:t>1</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head[i] = after;    </a:t>
            </a:r>
          </a:p>
          <a:p>
            <a:r>
              <a:rPr lang="en-US" b="0" dirty="0">
                <a:solidFill>
                  <a:srgbClr val="D4D4D4"/>
                </a:solidFill>
                <a:effectLst/>
                <a:latin typeface="Consolas" panose="020B0609020204030204" pitchFamily="49" charset="0"/>
              </a:rPr>
              <a:t> }</a:t>
            </a:r>
          </a:p>
          <a:p>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96260" name="Rectangle 2"/>
          <p:cNvSpPr>
            <a:spLocks noGrp="1" noChangeArrowheads="1"/>
          </p:cNvSpPr>
          <p:nvPr>
            <p:ph type="title"/>
          </p:nvPr>
        </p:nvSpPr>
        <p:spPr/>
        <p:txBody>
          <a:bodyPr/>
          <a:lstStyle/>
          <a:p>
            <a:r>
              <a:rPr lang="en-US" sz="4800" dirty="0"/>
              <a:t>Rest is Same as Lock-free</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88</a:t>
            </a:fld>
            <a:endParaRPr lang="en-US" dirty="0"/>
          </a:p>
        </p:txBody>
      </p:sp>
      <p:sp>
        <p:nvSpPr>
          <p:cNvPr id="96262" name="Rectangle 4"/>
          <p:cNvSpPr>
            <a:spLocks noChangeArrowheads="1"/>
          </p:cNvSpPr>
          <p:nvPr/>
        </p:nvSpPr>
        <p:spPr bwMode="auto">
          <a:xfrm>
            <a:off x="3217654" y="4821444"/>
            <a:ext cx="5603755" cy="519113"/>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Tell world that node is appended </a:t>
            </a:r>
          </a:p>
        </p:txBody>
      </p:sp>
      <p:sp>
        <p:nvSpPr>
          <p:cNvPr id="96263" name="AutoShape 5"/>
          <p:cNvSpPr>
            <a:spLocks noChangeArrowheads="1"/>
          </p:cNvSpPr>
          <p:nvPr/>
        </p:nvSpPr>
        <p:spPr bwMode="auto">
          <a:xfrm>
            <a:off x="750499" y="3664697"/>
            <a:ext cx="4934310" cy="519114"/>
          </a:xfrm>
          <a:prstGeom prst="wedgeRoundRectCallout">
            <a:avLst>
              <a:gd name="adj1" fmla="val 32626"/>
              <a:gd name="adj2" fmla="val 150051"/>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4" name="Rectangle 2"/>
          <p:cNvSpPr>
            <a:spLocks noGrp="1" noChangeArrowheads="1"/>
          </p:cNvSpPr>
          <p:nvPr>
            <p:ph type="title"/>
          </p:nvPr>
        </p:nvSpPr>
        <p:spPr/>
        <p:txBody>
          <a:bodyPr/>
          <a:lstStyle/>
          <a:p>
            <a:r>
              <a:rPr lang="en-US" dirty="0"/>
              <a:t>Finishing the Job</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89</a:t>
            </a:fld>
            <a:endParaRPr lang="en-US" dirty="0"/>
          </a:p>
        </p:txBody>
      </p:sp>
      <p:sp>
        <p:nvSpPr>
          <p:cNvPr id="4" name="TextBox 3">
            <a:extLst>
              <a:ext uri="{FF2B5EF4-FFF2-40B4-BE49-F238E27FC236}">
                <a16:creationId xmlns:a16="http://schemas.microsoft.com/office/drawing/2014/main" id="{A453ACA2-3376-E989-A0AF-A0BCA4B64337}"/>
              </a:ext>
            </a:extLst>
          </p:cNvPr>
          <p:cNvSpPr txBox="1"/>
          <p:nvPr/>
        </p:nvSpPr>
        <p:spPr bwMode="auto">
          <a:xfrm>
            <a:off x="685801" y="1981200"/>
            <a:ext cx="5171536"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Once thread’s node is linked …</a:t>
            </a:r>
          </a:p>
        </p:txBody>
      </p:sp>
      <p:sp>
        <p:nvSpPr>
          <p:cNvPr id="5" name="TextBox 4">
            <a:extLst>
              <a:ext uri="{FF2B5EF4-FFF2-40B4-BE49-F238E27FC236}">
                <a16:creationId xmlns:a16="http://schemas.microsoft.com/office/drawing/2014/main" id="{397B2F03-328D-6274-B2E2-5268B9E27DDA}"/>
              </a:ext>
            </a:extLst>
          </p:cNvPr>
          <p:cNvSpPr txBox="1"/>
          <p:nvPr/>
        </p:nvSpPr>
        <p:spPr bwMode="auto">
          <a:xfrm>
            <a:off x="685800" y="3392312"/>
            <a:ext cx="311121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Compute result by</a:t>
            </a:r>
          </a:p>
        </p:txBody>
      </p:sp>
      <p:sp>
        <p:nvSpPr>
          <p:cNvPr id="8" name="TextBox 3">
            <a:extLst>
              <a:ext uri="{FF2B5EF4-FFF2-40B4-BE49-F238E27FC236}">
                <a16:creationId xmlns:a16="http://schemas.microsoft.com/office/drawing/2014/main" id="{86345FE2-134B-951A-C5D5-C5BC927F906A}"/>
              </a:ext>
            </a:extLst>
          </p:cNvPr>
          <p:cNvSpPr txBox="1"/>
          <p:nvPr/>
        </p:nvSpPr>
        <p:spPr bwMode="auto">
          <a:xfrm>
            <a:off x="685800" y="2686756"/>
            <a:ext cx="6232584"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The rest same as lock-free algorithm</a:t>
            </a:r>
          </a:p>
        </p:txBody>
      </p:sp>
      <p:sp>
        <p:nvSpPr>
          <p:cNvPr id="9" name="TextBox 8">
            <a:extLst>
              <a:ext uri="{FF2B5EF4-FFF2-40B4-BE49-F238E27FC236}">
                <a16:creationId xmlns:a16="http://schemas.microsoft.com/office/drawing/2014/main" id="{E9CB54F3-8D0A-D844-B0F7-424204A2333A}"/>
              </a:ext>
            </a:extLst>
          </p:cNvPr>
          <p:cNvSpPr txBox="1"/>
          <p:nvPr/>
        </p:nvSpPr>
        <p:spPr bwMode="auto">
          <a:xfrm>
            <a:off x="1512736" y="4097868"/>
            <a:ext cx="6395498"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sequentially applying list’s method calls</a:t>
            </a:r>
            <a:endParaRPr lang="en-US" sz="2800" b="0" dirty="0">
              <a:solidFill>
                <a:srgbClr val="FFFF00"/>
              </a:solidFill>
              <a:cs typeface="Arial" charset="0"/>
            </a:endParaRPr>
          </a:p>
        </p:txBody>
      </p:sp>
      <p:sp>
        <p:nvSpPr>
          <p:cNvPr id="10" name="TextBox 9">
            <a:extLst>
              <a:ext uri="{FF2B5EF4-FFF2-40B4-BE49-F238E27FC236}">
                <a16:creationId xmlns:a16="http://schemas.microsoft.com/office/drawing/2014/main" id="{0EFA110E-FA47-94A3-EA56-C8C0C5633E79}"/>
              </a:ext>
            </a:extLst>
          </p:cNvPr>
          <p:cNvSpPr txBox="1"/>
          <p:nvPr/>
        </p:nvSpPr>
        <p:spPr bwMode="auto">
          <a:xfrm>
            <a:off x="1512736" y="4803424"/>
            <a:ext cx="4948449"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to a private copy of the object</a:t>
            </a:r>
            <a:endParaRPr lang="en-US" altLang="ja-JP" sz="2800" b="0" dirty="0">
              <a:solidFill>
                <a:srgbClr val="FFFF00"/>
              </a:solidFill>
              <a:latin typeface="Arial" charset="0"/>
            </a:endParaRPr>
          </a:p>
        </p:txBody>
      </p:sp>
      <p:sp>
        <p:nvSpPr>
          <p:cNvPr id="11" name="TextBox 10">
            <a:extLst>
              <a:ext uri="{FF2B5EF4-FFF2-40B4-BE49-F238E27FC236}">
                <a16:creationId xmlns:a16="http://schemas.microsoft.com/office/drawing/2014/main" id="{46DDD628-963D-FD92-E872-42F3ED284325}"/>
              </a:ext>
            </a:extLst>
          </p:cNvPr>
          <p:cNvSpPr txBox="1"/>
          <p:nvPr/>
        </p:nvSpPr>
        <p:spPr bwMode="auto">
          <a:xfrm>
            <a:off x="1512736" y="5508980"/>
            <a:ext cx="473367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starting from the initial state</a:t>
            </a:r>
            <a:endParaRPr lang="en-US"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11"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2"/>
          <p:cNvSpPr>
            <a:spLocks noGrp="1" noChangeArrowheads="1"/>
          </p:cNvSpPr>
          <p:nvPr>
            <p:ph type="title"/>
          </p:nvPr>
        </p:nvSpPr>
        <p:spPr>
          <a:xfrm>
            <a:off x="685800" y="269875"/>
            <a:ext cx="7772400" cy="1143000"/>
          </a:xfrm>
        </p:spPr>
        <p:txBody>
          <a:bodyPr/>
          <a:lstStyle/>
          <a:p>
            <a:r>
              <a:rPr lang="en-US" dirty="0"/>
              <a:t>Then Same Part II</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E6B53126-0003-4205-8CA0-12067C577708}" type="slidenum">
              <a:rPr lang="ar-SA" smtClean="0"/>
              <a:pPr>
                <a:defRPr/>
              </a:pPr>
              <a:t>90</a:t>
            </a:fld>
            <a:endParaRPr lang="en-US" dirty="0"/>
          </a:p>
        </p:txBody>
      </p:sp>
      <p:sp>
        <p:nvSpPr>
          <p:cNvPr id="98309" name="Rectangle 3"/>
          <p:cNvSpPr>
            <a:spLocks noChangeArrowheads="1"/>
          </p:cNvSpPr>
          <p:nvPr/>
        </p:nvSpPr>
        <p:spPr bwMode="auto">
          <a:xfrm>
            <a:off x="876300" y="1554163"/>
            <a:ext cx="7588250" cy="3785652"/>
          </a:xfrm>
          <a:prstGeom prst="rect">
            <a:avLst/>
          </a:prstGeom>
          <a:solidFill>
            <a:schemeClr val="tx1"/>
          </a:solidFill>
          <a:ln w="9525">
            <a:noFill/>
            <a:miter lim="800000"/>
            <a:headEnd/>
            <a:tailEnd/>
          </a:ln>
        </p:spPr>
        <p:txBody>
          <a:bodyPr>
            <a:spAutoFit/>
          </a:bodyPr>
          <a:lstStyle/>
          <a:p>
            <a:r>
              <a:rPr lang="en-US" b="0" dirty="0">
                <a:solidFill>
                  <a:srgbClr val="D4D4D4"/>
                </a:solidFill>
                <a:effectLst/>
                <a:latin typeface="Consolas" panose="020B0609020204030204" pitchFamily="49" charset="0"/>
              </a:rPr>
              <a:t>...</a:t>
            </a:r>
          </a:p>
          <a:p>
            <a:r>
              <a:rPr lang="en-US" b="0" dirty="0">
                <a:solidFill>
                  <a:srgbClr val="6A9955"/>
                </a:solidFill>
                <a:effectLst/>
                <a:latin typeface="Consolas" panose="020B0609020204030204" pitchFamily="49" charset="0"/>
              </a:rPr>
              <a:t>//compute my response</a:t>
            </a:r>
            <a:endParaRPr lang="en-US" b="0" dirty="0">
              <a:solidFill>
                <a:srgbClr val="D4D4D4"/>
              </a:solidFill>
              <a:effectLst/>
              <a:latin typeface="Consolas" panose="020B0609020204030204" pitchFamily="49" charset="0"/>
            </a:endParaRPr>
          </a:p>
          <a:p>
            <a:r>
              <a:rPr lang="en-US" b="0" dirty="0">
                <a:solidFill>
                  <a:srgbClr val="4EC9B0"/>
                </a:solidFill>
                <a:effectLst/>
                <a:latin typeface="Consolas" panose="020B0609020204030204" pitchFamily="49" charset="0"/>
              </a:rPr>
              <a:t>SeqObject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SeqObject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current = </a:t>
            </a:r>
            <a:r>
              <a:rPr lang="en-US" b="0" dirty="0">
                <a:solidFill>
                  <a:srgbClr val="9CDCFE"/>
                </a:solidFill>
                <a:effectLst/>
                <a:latin typeface="Consolas" panose="020B0609020204030204" pitchFamily="49" charset="0"/>
              </a:rPr>
              <a:t>tail</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(current != announce[i]){ </a:t>
            </a:r>
          </a:p>
          <a:p>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current = </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 </a:t>
            </a:r>
          </a:p>
          <a:p>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36543346-0B12-F1FC-4EBB-019887E1EC86}"/>
              </a:ext>
            </a:extLst>
          </p:cNvPr>
          <p:cNvSpPr>
            <a:spLocks noChangeArrowheads="1"/>
          </p:cNvSpPr>
          <p:nvPr/>
        </p:nvSpPr>
        <p:spPr bwMode="auto">
          <a:xfrm>
            <a:off x="876300" y="1554163"/>
            <a:ext cx="7588250" cy="3785652"/>
          </a:xfrm>
          <a:prstGeom prst="rect">
            <a:avLst/>
          </a:prstGeom>
          <a:solidFill>
            <a:schemeClr val="tx1"/>
          </a:solidFill>
          <a:ln w="9525">
            <a:noFill/>
            <a:miter lim="800000"/>
            <a:headEnd/>
            <a:tailEnd/>
          </a:ln>
        </p:spPr>
        <p:txBody>
          <a:bodyPr>
            <a:spAutoFit/>
          </a:bodyPr>
          <a:lstStyle/>
          <a:p>
            <a:r>
              <a:rPr lang="en-US" b="0" dirty="0">
                <a:solidFill>
                  <a:srgbClr val="D4D4D4"/>
                </a:solidFill>
                <a:effectLst/>
                <a:latin typeface="Consolas" panose="020B0609020204030204" pitchFamily="49" charset="0"/>
              </a:rPr>
              <a:t>...</a:t>
            </a:r>
          </a:p>
          <a:p>
            <a:r>
              <a:rPr lang="en-US" b="0" dirty="0">
                <a:solidFill>
                  <a:srgbClr val="6A9955"/>
                </a:solidFill>
                <a:effectLst/>
                <a:latin typeface="Consolas" panose="020B0609020204030204" pitchFamily="49" charset="0"/>
              </a:rPr>
              <a:t>//compute my response</a:t>
            </a:r>
            <a:endParaRPr lang="en-US" b="0" dirty="0">
              <a:solidFill>
                <a:srgbClr val="D4D4D4"/>
              </a:solidFill>
              <a:effectLst/>
              <a:latin typeface="Consolas" panose="020B0609020204030204" pitchFamily="49" charset="0"/>
            </a:endParaRPr>
          </a:p>
          <a:p>
            <a:r>
              <a:rPr lang="en-US" b="0" dirty="0">
                <a:solidFill>
                  <a:srgbClr val="4EC9B0"/>
                </a:solidFill>
                <a:effectLst/>
                <a:latin typeface="Consolas" panose="020B0609020204030204" pitchFamily="49" charset="0"/>
              </a:rPr>
              <a:t>SeqObject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SeqObject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current = </a:t>
            </a:r>
            <a:r>
              <a:rPr lang="en-US" b="0" dirty="0">
                <a:solidFill>
                  <a:srgbClr val="9CDCFE"/>
                </a:solidFill>
                <a:effectLst/>
                <a:latin typeface="Consolas" panose="020B0609020204030204" pitchFamily="49" charset="0"/>
              </a:rPr>
              <a:t>tail</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(current != announce[i]){ </a:t>
            </a:r>
          </a:p>
          <a:p>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                              current = </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 </a:t>
            </a:r>
          </a:p>
          <a:p>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MyObject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apply</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current</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invoc</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p:txBody>
      </p:sp>
      <p:sp>
        <p:nvSpPr>
          <p:cNvPr id="99332" name="Rectangle 2"/>
          <p:cNvSpPr>
            <a:spLocks noGrp="1" noChangeArrowheads="1"/>
          </p:cNvSpPr>
          <p:nvPr>
            <p:ph type="title"/>
          </p:nvPr>
        </p:nvSpPr>
        <p:spPr>
          <a:xfrm>
            <a:off x="685800" y="269875"/>
            <a:ext cx="7772400" cy="1143000"/>
          </a:xfrm>
        </p:spPr>
        <p:txBody>
          <a:bodyPr/>
          <a:lstStyle/>
          <a:p>
            <a:r>
              <a:rPr lang="en-US" dirty="0"/>
              <a:t>Universal Application Part II</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E6B53126-0003-4205-8CA0-12067C577708}" type="slidenum">
              <a:rPr lang="ar-SA" smtClean="0"/>
              <a:pPr>
                <a:defRPr/>
              </a:pPr>
              <a:t>91</a:t>
            </a:fld>
            <a:endParaRPr lang="en-US" dirty="0"/>
          </a:p>
        </p:txBody>
      </p:sp>
      <p:sp>
        <p:nvSpPr>
          <p:cNvPr id="99334" name="AutoShape 4"/>
          <p:cNvSpPr>
            <a:spLocks noChangeArrowheads="1"/>
          </p:cNvSpPr>
          <p:nvPr/>
        </p:nvSpPr>
        <p:spPr bwMode="auto">
          <a:xfrm>
            <a:off x="895350" y="4432300"/>
            <a:ext cx="7054850" cy="555625"/>
          </a:xfrm>
          <a:prstGeom prst="wedgeRoundRectCallout">
            <a:avLst>
              <a:gd name="adj1" fmla="val -4926"/>
              <a:gd name="adj2" fmla="val -211713"/>
              <a:gd name="adj3" fmla="val 16667"/>
            </a:avLst>
          </a:prstGeom>
          <a:noFill/>
          <a:ln w="38100">
            <a:solidFill>
              <a:srgbClr val="FF0000"/>
            </a:solidFill>
            <a:miter lim="800000"/>
            <a:headEnd/>
            <a:tailEnd/>
          </a:ln>
        </p:spPr>
        <p:txBody>
          <a:bodyPr anchor="ctr"/>
          <a:lstStyle/>
          <a:p>
            <a:pPr algn="ctr"/>
            <a:endParaRPr lang="en-US" sz="4400" b="1" dirty="0">
              <a:solidFill>
                <a:srgbClr val="FF0000"/>
              </a:solidFill>
              <a:latin typeface="Arial" pitchFamily="34" charset="0"/>
            </a:endParaRPr>
          </a:p>
        </p:txBody>
      </p:sp>
      <p:sp>
        <p:nvSpPr>
          <p:cNvPr id="99335" name="Rectangle 5"/>
          <p:cNvSpPr>
            <a:spLocks noChangeArrowheads="1"/>
          </p:cNvSpPr>
          <p:nvPr/>
        </p:nvSpPr>
        <p:spPr bwMode="auto">
          <a:xfrm>
            <a:off x="1191614" y="3015595"/>
            <a:ext cx="6347873" cy="523220"/>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Return result after applying my method</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Rectangle 2"/>
          <p:cNvSpPr>
            <a:spLocks noGrp="1" noChangeArrowheads="1"/>
          </p:cNvSpPr>
          <p:nvPr>
            <p:ph type="title"/>
          </p:nvPr>
        </p:nvSpPr>
        <p:spPr/>
        <p:txBody>
          <a:bodyPr/>
          <a:lstStyle/>
          <a:p>
            <a:r>
              <a:rPr lang="en-US" sz="4000" dirty="0"/>
              <a:t>Shared-Memory Computability</a:t>
            </a:r>
          </a:p>
        </p:txBody>
      </p:sp>
      <p:pic>
        <p:nvPicPr>
          <p:cNvPr id="100360" name="Picture 131" descr="TN00021_[1]"/>
          <p:cNvPicPr>
            <a:picLocks noGrp="1" noChangeAspect="1" noChangeArrowheads="1"/>
          </p:cNvPicPr>
          <p:nvPr>
            <p:ph idx="1"/>
          </p:nvPr>
        </p:nvPicPr>
        <p:blipFill>
          <a:blip r:embed="rId3" cstate="print"/>
          <a:srcRect/>
          <a:stretch>
            <a:fillRect/>
          </a:stretch>
        </p:blipFill>
        <p:spPr>
          <a:xfrm>
            <a:off x="1270000" y="1744663"/>
            <a:ext cx="1749425" cy="1481137"/>
          </a:xfrm>
          <a:noFill/>
        </p:spPr>
      </p:pic>
      <p:sp>
        <p:nvSpPr>
          <p:cNvPr id="11" name="Footer Placeholder 10"/>
          <p:cNvSpPr>
            <a:spLocks noGrp="1"/>
          </p:cNvSpPr>
          <p:nvPr>
            <p:ph type="ftr" sz="quarter" idx="10"/>
          </p:nvPr>
        </p:nvSpPr>
        <p:spPr/>
        <p:txBody>
          <a:bodyPr/>
          <a:lstStyle/>
          <a:p>
            <a:pPr>
              <a:defRPr/>
            </a:pPr>
            <a:r>
              <a:rPr lang="en-US" dirty="0"/>
              <a:t>Art of Multiprocessor Programming</a:t>
            </a:r>
          </a:p>
        </p:txBody>
      </p:sp>
      <p:sp>
        <p:nvSpPr>
          <p:cNvPr id="10" name="Slide Number Placeholder 9"/>
          <p:cNvSpPr>
            <a:spLocks noGrp="1"/>
          </p:cNvSpPr>
          <p:nvPr>
            <p:ph type="sldNum" sz="quarter" idx="11"/>
          </p:nvPr>
        </p:nvSpPr>
        <p:spPr/>
        <p:txBody>
          <a:bodyPr/>
          <a:lstStyle/>
          <a:p>
            <a:pPr>
              <a:defRPr/>
            </a:pPr>
            <a:fld id="{967C4D33-6383-4CFE-AFB7-F84E968E56E0}" type="slidenum">
              <a:rPr lang="ar-SA" smtClean="0"/>
              <a:pPr>
                <a:defRPr/>
              </a:pPr>
              <a:t>92</a:t>
            </a:fld>
            <a:endParaRPr lang="en-US" dirty="0"/>
          </a:p>
        </p:txBody>
      </p:sp>
      <p:sp>
        <p:nvSpPr>
          <p:cNvPr id="588803" name="Text Box 3"/>
          <p:cNvSpPr txBox="1">
            <a:spLocks noChangeArrowheads="1"/>
          </p:cNvSpPr>
          <p:nvPr/>
        </p:nvSpPr>
        <p:spPr bwMode="auto">
          <a:xfrm>
            <a:off x="1611297" y="4160838"/>
            <a:ext cx="5921406" cy="1569660"/>
          </a:xfrm>
          <a:prstGeom prst="rect">
            <a:avLst/>
          </a:prstGeom>
          <a:solidFill>
            <a:schemeClr val="tx1"/>
          </a:solidFill>
          <a:ln w="76200">
            <a:solidFill>
              <a:srgbClr val="FF0000"/>
            </a:solidFill>
            <a:miter lim="800000"/>
            <a:headEnd/>
            <a:tailEnd/>
          </a:ln>
        </p:spPr>
        <p:txBody>
          <a:bodyPr wrap="square">
            <a:spAutoFit/>
          </a:bodyPr>
          <a:lstStyle/>
          <a:p>
            <a:pPr algn="ctr"/>
            <a:r>
              <a:rPr lang="en-US" sz="3200" dirty="0">
                <a:solidFill>
                  <a:srgbClr val="FFFF00"/>
                </a:solidFill>
                <a:latin typeface="+mj-lt"/>
              </a:rPr>
              <a:t>Wait-free/Lock-free computable </a:t>
            </a:r>
          </a:p>
          <a:p>
            <a:pPr algn="ctr"/>
            <a:r>
              <a:rPr lang="en-US" sz="3200" dirty="0">
                <a:solidFill>
                  <a:srgbClr val="FFFF00"/>
                </a:solidFill>
                <a:latin typeface="+mj-lt"/>
              </a:rPr>
              <a:t>= </a:t>
            </a:r>
          </a:p>
          <a:p>
            <a:pPr algn="ctr"/>
            <a:r>
              <a:rPr lang="en-US" sz="3200" dirty="0">
                <a:solidFill>
                  <a:srgbClr val="FFFF00"/>
                </a:solidFill>
                <a:latin typeface="+mj-lt"/>
              </a:rPr>
              <a:t>Solving </a:t>
            </a:r>
            <a:r>
              <a:rPr lang="en-US" sz="3200" i="1" dirty="0">
                <a:solidFill>
                  <a:srgbClr val="FFFF00"/>
                </a:solidFill>
                <a:latin typeface="+mj-lt"/>
              </a:rPr>
              <a:t>n</a:t>
            </a:r>
            <a:r>
              <a:rPr lang="en-US" sz="3200" dirty="0">
                <a:solidFill>
                  <a:srgbClr val="FFFF00"/>
                </a:solidFill>
                <a:latin typeface="+mj-lt"/>
              </a:rPr>
              <a:t>-consensus</a:t>
            </a:r>
            <a:endParaRPr lang="en-US" sz="2000" dirty="0">
              <a:solidFill>
                <a:srgbClr val="FFFF00"/>
              </a:solidFill>
              <a:latin typeface="+mj-lt"/>
            </a:endParaRPr>
          </a:p>
        </p:txBody>
      </p:sp>
      <p:sp>
        <p:nvSpPr>
          <p:cNvPr id="588825" name="Text Box 25"/>
          <p:cNvSpPr txBox="1">
            <a:spLocks noChangeArrowheads="1"/>
          </p:cNvSpPr>
          <p:nvPr/>
        </p:nvSpPr>
        <p:spPr bwMode="auto">
          <a:xfrm>
            <a:off x="3787775" y="3100388"/>
            <a:ext cx="1165225" cy="461665"/>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a:spAutoFit/>
          </a:bodyPr>
          <a:lstStyle/>
          <a:p>
            <a:pPr algn="r">
              <a:spcBef>
                <a:spcPct val="50000"/>
              </a:spcBef>
              <a:defRPr/>
            </a:pPr>
            <a:r>
              <a:rPr lang="en-US" dirty="0">
                <a:latin typeface="Arial" pitchFamily="34" charset="0"/>
              </a:rPr>
              <a:t>10011</a:t>
            </a:r>
          </a:p>
        </p:txBody>
      </p:sp>
      <p:sp>
        <p:nvSpPr>
          <p:cNvPr id="588930" name="Rectangle 130"/>
          <p:cNvSpPr>
            <a:spLocks noChangeArrowheads="1"/>
          </p:cNvSpPr>
          <p:nvPr/>
        </p:nvSpPr>
        <p:spPr bwMode="auto">
          <a:xfrm>
            <a:off x="3579813" y="2925763"/>
            <a:ext cx="1984375" cy="954087"/>
          </a:xfrm>
          <a:prstGeom prst="rect">
            <a:avLst/>
          </a:prstGeom>
          <a:solidFill>
            <a:schemeClr val="accent1"/>
          </a:solidFill>
          <a:ln w="28575">
            <a:solidFill>
              <a:schemeClr val="tx1"/>
            </a:solidFill>
            <a:miter lim="800000"/>
            <a:headEnd/>
            <a:tailEnd/>
          </a:ln>
        </p:spPr>
        <p:txBody>
          <a:bodyPr wrap="none" anchor="ctr"/>
          <a:lstStyle/>
          <a:p>
            <a:pPr algn="ctr"/>
            <a:r>
              <a:rPr lang="en-US" sz="2000" b="1" dirty="0">
                <a:solidFill>
                  <a:schemeClr val="bg1"/>
                </a:solidFill>
                <a:latin typeface="+mj-lt"/>
              </a:rPr>
              <a:t>Universal</a:t>
            </a:r>
          </a:p>
          <a:p>
            <a:pPr algn="ctr"/>
            <a:r>
              <a:rPr lang="en-US" sz="2000" b="1" dirty="0">
                <a:solidFill>
                  <a:schemeClr val="bg1"/>
                </a:solidFill>
                <a:latin typeface="+mj-lt"/>
              </a:rPr>
              <a:t> Construction</a:t>
            </a:r>
          </a:p>
        </p:txBody>
      </p:sp>
      <p:pic>
        <p:nvPicPr>
          <p:cNvPr id="100361" name="Picture 141" descr="TN00021_[1]"/>
          <p:cNvPicPr>
            <a:picLocks noChangeAspect="1" noChangeArrowheads="1"/>
          </p:cNvPicPr>
          <p:nvPr/>
        </p:nvPicPr>
        <p:blipFill>
          <a:blip r:embed="rId3" cstate="print"/>
          <a:srcRect/>
          <a:stretch>
            <a:fillRect/>
          </a:stretch>
        </p:blipFill>
        <p:spPr bwMode="auto">
          <a:xfrm flipH="1">
            <a:off x="6207125" y="1698625"/>
            <a:ext cx="1749425" cy="14811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8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88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8803">
                                            <p:txEl>
                                              <p:pRg st="2" end="2"/>
                                            </p:txEl>
                                          </p:spTgt>
                                        </p:tgtEl>
                                        <p:attrNameLst>
                                          <p:attrName>style.visibility</p:attrName>
                                        </p:attrNameLst>
                                      </p:cBhvr>
                                      <p:to>
                                        <p:strVal val="visible"/>
                                      </p:to>
                                    </p:set>
                                  </p:childTnLst>
                                </p:cTn>
                              </p:par>
                            </p:childTnLst>
                          </p:cTn>
                        </p:par>
                        <p:par>
                          <p:cTn id="15" fill="hold">
                            <p:stCondLst>
                              <p:cond delay="0"/>
                            </p:stCondLst>
                            <p:childTnLst>
                              <p:par>
                                <p:cTn id="16" presetID="9" presetClass="entr" presetSubtype="0" fill="hold" grpId="0" nodeType="afterEffect">
                                  <p:stCondLst>
                                    <p:cond delay="0"/>
                                  </p:stCondLst>
                                  <p:childTnLst>
                                    <p:set>
                                      <p:cBhvr>
                                        <p:cTn id="17" dur="1" fill="hold">
                                          <p:stCondLst>
                                            <p:cond delay="0"/>
                                          </p:stCondLst>
                                        </p:cTn>
                                        <p:tgtEl>
                                          <p:spTgt spid="588930"/>
                                        </p:tgtEl>
                                        <p:attrNameLst>
                                          <p:attrName>style.visibility</p:attrName>
                                        </p:attrNameLst>
                                      </p:cBhvr>
                                      <p:to>
                                        <p:strVal val="visible"/>
                                      </p:to>
                                    </p:set>
                                    <p:animEffect transition="in" filter="dissolve">
                                      <p:cBhvr>
                                        <p:cTn id="18" dur="2000"/>
                                        <p:tgtEl>
                                          <p:spTgt spid="5889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8803" grpId="0" build="p"/>
      <p:bldP spid="588930"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2"/>
          <p:cNvSpPr>
            <a:spLocks noChangeArrowheads="1"/>
          </p:cNvSpPr>
          <p:nvPr/>
        </p:nvSpPr>
        <p:spPr bwMode="auto">
          <a:xfrm>
            <a:off x="838200" y="1452563"/>
            <a:ext cx="7315200" cy="3785652"/>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RMWRegister</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getAndSet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prior</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prior</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
        <p:nvSpPr>
          <p:cNvPr id="101381" name="Rectangle 3"/>
          <p:cNvSpPr>
            <a:spLocks noGrp="1" noChangeArrowheads="1"/>
          </p:cNvSpPr>
          <p:nvPr>
            <p:ph type="title"/>
          </p:nvPr>
        </p:nvSpPr>
        <p:spPr>
          <a:xfrm>
            <a:off x="566738" y="344488"/>
            <a:ext cx="7772400" cy="1143000"/>
          </a:xfrm>
        </p:spPr>
        <p:txBody>
          <a:bodyPr/>
          <a:lstStyle/>
          <a:p>
            <a:r>
              <a:rPr lang="en-US" dirty="0"/>
              <a:t>Swap </a:t>
            </a:r>
            <a:r>
              <a:rPr lang="en-US" sz="2800" dirty="0"/>
              <a:t>(getAndSet)</a:t>
            </a:r>
            <a:r>
              <a:rPr lang="en-US" dirty="0"/>
              <a:t> not Universal</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93</a:t>
            </a:fld>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4A1F237B-2353-14B8-CA4B-8498D909BC3D}"/>
              </a:ext>
            </a:extLst>
          </p:cNvPr>
          <p:cNvSpPr>
            <a:spLocks noChangeArrowheads="1"/>
          </p:cNvSpPr>
          <p:nvPr/>
        </p:nvSpPr>
        <p:spPr bwMode="auto">
          <a:xfrm>
            <a:off x="838200" y="1452563"/>
            <a:ext cx="7315200" cy="3785652"/>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RMWRegister</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getAndSet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prior</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prior</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
        <p:nvSpPr>
          <p:cNvPr id="102405" name="Rectangle 5"/>
          <p:cNvSpPr>
            <a:spLocks noChangeArrowheads="1"/>
          </p:cNvSpPr>
          <p:nvPr/>
        </p:nvSpPr>
        <p:spPr bwMode="auto">
          <a:xfrm>
            <a:off x="3916393" y="4056063"/>
            <a:ext cx="3953744" cy="519112"/>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Consensus number 2</a:t>
            </a:r>
          </a:p>
        </p:txBody>
      </p:sp>
      <p:sp>
        <p:nvSpPr>
          <p:cNvPr id="102406" name="AutoShape 6"/>
          <p:cNvSpPr>
            <a:spLocks noChangeArrowheads="1"/>
          </p:cNvSpPr>
          <p:nvPr/>
        </p:nvSpPr>
        <p:spPr bwMode="auto">
          <a:xfrm flipV="1">
            <a:off x="2351088" y="2181225"/>
            <a:ext cx="5437187" cy="450850"/>
          </a:xfrm>
          <a:prstGeom prst="wedgeRoundRectCallout">
            <a:avLst>
              <a:gd name="adj1" fmla="val 11255"/>
              <a:gd name="adj2" fmla="val -359509"/>
              <a:gd name="adj3" fmla="val 16667"/>
            </a:avLst>
          </a:prstGeom>
          <a:noFill/>
          <a:ln w="38100">
            <a:solidFill>
              <a:srgbClr val="FF0000"/>
            </a:solidFill>
            <a:miter lim="800000"/>
            <a:headEnd/>
            <a:tailEnd/>
          </a:ln>
        </p:spPr>
        <p:txBody>
          <a:bodyPr rot="10800000" anchor="ctr"/>
          <a:lstStyle/>
          <a:p>
            <a:pPr algn="ctr"/>
            <a:endParaRPr lang="en-US" sz="4400" b="1" dirty="0">
              <a:solidFill>
                <a:srgbClr val="FF0000"/>
              </a:solidFill>
              <a:latin typeface="Arial" pitchFamily="34" charset="0"/>
            </a:endParaRPr>
          </a:p>
        </p:txBody>
      </p:sp>
      <p:sp>
        <p:nvSpPr>
          <p:cNvPr id="11" name="Rectangle 3"/>
          <p:cNvSpPr txBox="1">
            <a:spLocks noChangeArrowheads="1"/>
          </p:cNvSpPr>
          <p:nvPr/>
        </p:nvSpPr>
        <p:spPr bwMode="auto">
          <a:xfrm>
            <a:off x="566738" y="344488"/>
            <a:ext cx="7772400" cy="1143000"/>
          </a:xfrm>
          <a:prstGeom prst="rect">
            <a:avLst/>
          </a:prstGeom>
          <a:noFill/>
          <a:ln w="9525">
            <a:noFill/>
            <a:miter lim="800000"/>
            <a:headEnd/>
            <a:tailEnd/>
          </a:ln>
        </p:spPr>
        <p:txBody>
          <a:bodyPr anchor="ctr"/>
          <a:lstStyle/>
          <a:p>
            <a:pPr algn="ctr">
              <a:defRPr/>
            </a:pPr>
            <a:r>
              <a:rPr lang="en-US" sz="4400" kern="0" dirty="0">
                <a:solidFill>
                  <a:srgbClr val="FFFF00"/>
                </a:solidFill>
                <a:latin typeface="+mj-lt"/>
                <a:ea typeface="+mj-ea"/>
                <a:cs typeface="+mj-cs"/>
              </a:rPr>
              <a:t>Swap </a:t>
            </a:r>
            <a:r>
              <a:rPr lang="en-US" sz="2800" kern="0" dirty="0">
                <a:solidFill>
                  <a:srgbClr val="FFFF00"/>
                </a:solidFill>
                <a:latin typeface="+mj-lt"/>
                <a:ea typeface="+mj-ea"/>
                <a:cs typeface="+mj-cs"/>
              </a:rPr>
              <a:t>(getAndSet)</a:t>
            </a:r>
            <a:r>
              <a:rPr lang="en-US" sz="4400" kern="0" dirty="0">
                <a:solidFill>
                  <a:srgbClr val="FFFF00"/>
                </a:solidFill>
                <a:latin typeface="+mj-lt"/>
                <a:ea typeface="+mj-ea"/>
                <a:cs typeface="+mj-cs"/>
              </a:rPr>
              <a:t> not Universal</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967C4D33-6383-4CFE-AFB7-F84E968E56E0}" type="slidenum">
              <a:rPr lang="ar-SA" smtClean="0"/>
              <a:pPr>
                <a:defRPr/>
              </a:pPr>
              <a:t>94</a:t>
            </a:fld>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8114066-FCD6-0D51-4A9C-6417112324AE}"/>
              </a:ext>
            </a:extLst>
          </p:cNvPr>
          <p:cNvSpPr>
            <a:spLocks noChangeArrowheads="1"/>
          </p:cNvSpPr>
          <p:nvPr/>
        </p:nvSpPr>
        <p:spPr bwMode="auto">
          <a:xfrm>
            <a:off x="838200" y="1452563"/>
            <a:ext cx="7315200" cy="3785652"/>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RMWRegister</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getAndSet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prior</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prior</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p>
        </p:txBody>
      </p:sp>
      <p:sp>
        <p:nvSpPr>
          <p:cNvPr id="103429" name="Rectangle 5"/>
          <p:cNvSpPr>
            <a:spLocks noChangeArrowheads="1"/>
          </p:cNvSpPr>
          <p:nvPr/>
        </p:nvSpPr>
        <p:spPr bwMode="auto">
          <a:xfrm>
            <a:off x="2952750" y="4056063"/>
            <a:ext cx="4926013" cy="519112"/>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Not universal for ≥3 threads</a:t>
            </a:r>
          </a:p>
        </p:txBody>
      </p:sp>
      <p:sp>
        <p:nvSpPr>
          <p:cNvPr id="103430" name="AutoShape 6"/>
          <p:cNvSpPr>
            <a:spLocks noChangeArrowheads="1"/>
          </p:cNvSpPr>
          <p:nvPr/>
        </p:nvSpPr>
        <p:spPr bwMode="auto">
          <a:xfrm flipV="1">
            <a:off x="2351088" y="2181225"/>
            <a:ext cx="5437187" cy="450850"/>
          </a:xfrm>
          <a:prstGeom prst="wedgeRoundRectCallout">
            <a:avLst>
              <a:gd name="adj1" fmla="val 11255"/>
              <a:gd name="adj2" fmla="val -359509"/>
              <a:gd name="adj3" fmla="val 16667"/>
            </a:avLst>
          </a:prstGeom>
          <a:noFill/>
          <a:ln w="38100">
            <a:solidFill>
              <a:srgbClr val="FF0000"/>
            </a:solidFill>
            <a:miter lim="800000"/>
            <a:headEnd/>
            <a:tailEnd/>
          </a:ln>
        </p:spPr>
        <p:txBody>
          <a:bodyPr rot="10800000" anchor="ctr"/>
          <a:lstStyle/>
          <a:p>
            <a:pPr algn="ctr"/>
            <a:endParaRPr lang="en-US" sz="4400" b="1" dirty="0">
              <a:solidFill>
                <a:srgbClr val="FF0000"/>
              </a:solidFill>
              <a:latin typeface="Arial" pitchFamily="34" charset="0"/>
            </a:endParaRPr>
          </a:p>
        </p:txBody>
      </p:sp>
      <p:sp>
        <p:nvSpPr>
          <p:cNvPr id="9" name="Rectangle 3"/>
          <p:cNvSpPr txBox="1">
            <a:spLocks noChangeArrowheads="1"/>
          </p:cNvSpPr>
          <p:nvPr/>
        </p:nvSpPr>
        <p:spPr bwMode="auto">
          <a:xfrm>
            <a:off x="566738" y="344488"/>
            <a:ext cx="7772400" cy="1143000"/>
          </a:xfrm>
          <a:prstGeom prst="rect">
            <a:avLst/>
          </a:prstGeom>
          <a:noFill/>
          <a:ln w="9525">
            <a:noFill/>
            <a:miter lim="800000"/>
            <a:headEnd/>
            <a:tailEnd/>
          </a:ln>
        </p:spPr>
        <p:txBody>
          <a:bodyPr anchor="ctr"/>
          <a:lstStyle/>
          <a:p>
            <a:pPr algn="ctr">
              <a:defRPr/>
            </a:pPr>
            <a:r>
              <a:rPr lang="en-US" sz="4400" kern="0" dirty="0">
                <a:solidFill>
                  <a:srgbClr val="FFFF00"/>
                </a:solidFill>
                <a:latin typeface="+mj-lt"/>
                <a:ea typeface="+mj-ea"/>
                <a:cs typeface="+mj-cs"/>
              </a:rPr>
              <a:t>Swap </a:t>
            </a:r>
            <a:r>
              <a:rPr lang="en-US" sz="2800" kern="0" dirty="0">
                <a:solidFill>
                  <a:srgbClr val="FFFF00"/>
                </a:solidFill>
                <a:latin typeface="+mj-lt"/>
                <a:ea typeface="+mj-ea"/>
                <a:cs typeface="+mj-cs"/>
              </a:rPr>
              <a:t>(getAndSet)</a:t>
            </a:r>
            <a:r>
              <a:rPr lang="en-US" sz="4400" kern="0" dirty="0">
                <a:solidFill>
                  <a:srgbClr val="FFFF00"/>
                </a:solidFill>
                <a:latin typeface="+mj-lt"/>
                <a:ea typeface="+mj-ea"/>
                <a:cs typeface="+mj-cs"/>
              </a:rPr>
              <a:t> not Universal</a:t>
            </a:r>
          </a:p>
        </p:txBody>
      </p:sp>
      <p:sp>
        <p:nvSpPr>
          <p:cNvPr id="10" name="Footer Placeholder 9"/>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967C4D33-6383-4CFE-AFB7-F84E968E56E0}" type="slidenum">
              <a:rPr lang="ar-SA" smtClean="0"/>
              <a:pPr>
                <a:defRPr/>
              </a:pPr>
              <a:t>95</a:t>
            </a:fld>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2"/>
          <p:cNvSpPr>
            <a:spLocks noChangeArrowheads="1"/>
          </p:cNvSpPr>
          <p:nvPr/>
        </p:nvSpPr>
        <p:spPr bwMode="auto">
          <a:xfrm>
            <a:off x="838200" y="1452563"/>
            <a:ext cx="7315200" cy="4524315"/>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RMWRegister</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compareAndSet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expected</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prior</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expected</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p:txBody>
      </p:sp>
      <p:sp>
        <p:nvSpPr>
          <p:cNvPr id="104453" name="Rectangle 3"/>
          <p:cNvSpPr>
            <a:spLocks noGrp="1" noChangeArrowheads="1"/>
          </p:cNvSpPr>
          <p:nvPr>
            <p:ph type="title"/>
          </p:nvPr>
        </p:nvSpPr>
        <p:spPr>
          <a:xfrm>
            <a:off x="566738" y="344488"/>
            <a:ext cx="7772400" cy="1143000"/>
          </a:xfrm>
        </p:spPr>
        <p:txBody>
          <a:bodyPr/>
          <a:lstStyle/>
          <a:p>
            <a:r>
              <a:rPr lang="en-US" dirty="0"/>
              <a:t>CompareAndSet is Universal</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96</a:t>
            </a:fld>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DDE5E2-3902-0462-BC51-ECA238953C56}"/>
              </a:ext>
            </a:extLst>
          </p:cNvPr>
          <p:cNvSpPr>
            <a:spLocks noChangeArrowheads="1"/>
          </p:cNvSpPr>
          <p:nvPr/>
        </p:nvSpPr>
        <p:spPr bwMode="auto">
          <a:xfrm>
            <a:off x="838200" y="1452563"/>
            <a:ext cx="7315200" cy="4524315"/>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RMWRegister</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compareAndSet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expected</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prior</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expected</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p:txBody>
      </p:sp>
      <p:sp>
        <p:nvSpPr>
          <p:cNvPr id="105477" name="Rectangle 3"/>
          <p:cNvSpPr>
            <a:spLocks noGrp="1" noChangeArrowheads="1"/>
          </p:cNvSpPr>
          <p:nvPr>
            <p:ph type="title"/>
          </p:nvPr>
        </p:nvSpPr>
        <p:spPr>
          <a:xfrm>
            <a:off x="566738" y="344488"/>
            <a:ext cx="7772400" cy="1143000"/>
          </a:xfrm>
        </p:spPr>
        <p:txBody>
          <a:bodyPr/>
          <a:lstStyle/>
          <a:p>
            <a:r>
              <a:rPr lang="en-US" dirty="0"/>
              <a:t>CompareAndSet is Universal</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967C4D33-6383-4CFE-AFB7-F84E968E56E0}" type="slidenum">
              <a:rPr lang="ar-SA" smtClean="0"/>
              <a:pPr>
                <a:defRPr/>
              </a:pPr>
              <a:t>97</a:t>
            </a:fld>
            <a:endParaRPr lang="en-US" dirty="0"/>
          </a:p>
        </p:txBody>
      </p:sp>
      <p:sp>
        <p:nvSpPr>
          <p:cNvPr id="105478" name="Rectangle 5"/>
          <p:cNvSpPr>
            <a:spLocks noChangeArrowheads="1"/>
          </p:cNvSpPr>
          <p:nvPr/>
        </p:nvSpPr>
        <p:spPr bwMode="auto">
          <a:xfrm>
            <a:off x="3907766" y="5240338"/>
            <a:ext cx="4063072" cy="641350"/>
          </a:xfrm>
          <a:prstGeom prst="rect">
            <a:avLst/>
          </a:prstGeom>
          <a:solidFill>
            <a:schemeClr val="tx1"/>
          </a:solidFill>
          <a:ln w="38100">
            <a:solidFill>
              <a:srgbClr val="FF0000"/>
            </a:solidFill>
            <a:miter lim="800000"/>
            <a:headEnd/>
            <a:tailEnd/>
          </a:ln>
        </p:spPr>
        <p:txBody>
          <a:bodyPr wrap="square">
            <a:spAutoFit/>
          </a:bodyPr>
          <a:lstStyle/>
          <a:p>
            <a:pPr algn="ctr"/>
            <a:r>
              <a:rPr lang="en-US" sz="2800" b="1" dirty="0">
                <a:solidFill>
                  <a:srgbClr val="FFFF00"/>
                </a:solidFill>
                <a:latin typeface="+mj-lt"/>
              </a:rPr>
              <a:t>Consensus number </a:t>
            </a:r>
            <a:r>
              <a:rPr lang="en-US" sz="3600" b="1" dirty="0">
                <a:solidFill>
                  <a:srgbClr val="FFFF00"/>
                </a:solidFill>
                <a:latin typeface="+mj-lt"/>
              </a:rPr>
              <a:t>∞</a:t>
            </a:r>
          </a:p>
        </p:txBody>
      </p:sp>
      <p:sp>
        <p:nvSpPr>
          <p:cNvPr id="105479" name="AutoShape 6"/>
          <p:cNvSpPr>
            <a:spLocks noChangeArrowheads="1"/>
          </p:cNvSpPr>
          <p:nvPr/>
        </p:nvSpPr>
        <p:spPr bwMode="auto">
          <a:xfrm flipV="1">
            <a:off x="1392238" y="2541588"/>
            <a:ext cx="5245100" cy="815975"/>
          </a:xfrm>
          <a:prstGeom prst="wedgeRoundRectCallout">
            <a:avLst>
              <a:gd name="adj1" fmla="val 29843"/>
              <a:gd name="adj2" fmla="val -287162"/>
              <a:gd name="adj3" fmla="val 16667"/>
            </a:avLst>
          </a:prstGeom>
          <a:noFill/>
          <a:ln w="38100">
            <a:solidFill>
              <a:srgbClr val="FF0000"/>
            </a:solidFill>
            <a:miter lim="800000"/>
            <a:headEnd/>
            <a:tailEnd/>
          </a:ln>
        </p:spPr>
        <p:txBody>
          <a:bodyPr rot="10800000" anchor="ctr"/>
          <a:lstStyle/>
          <a:p>
            <a:pPr algn="ctr"/>
            <a:endParaRPr lang="en-US" sz="4400" b="1" dirty="0">
              <a:solidFill>
                <a:srgbClr val="FF0000"/>
              </a:solidFill>
              <a:latin typeface="Arial" pitchFamily="34" charset="0"/>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5A1B56-EE74-4DBF-BCC9-5D54F8110D08}"/>
              </a:ext>
            </a:extLst>
          </p:cNvPr>
          <p:cNvSpPr>
            <a:spLocks noChangeArrowheads="1"/>
          </p:cNvSpPr>
          <p:nvPr/>
        </p:nvSpPr>
        <p:spPr bwMode="auto">
          <a:xfrm>
            <a:off x="838200" y="1452563"/>
            <a:ext cx="7315200" cy="4524315"/>
          </a:xfrm>
          <a:prstGeom prst="rect">
            <a:avLst/>
          </a:prstGeom>
          <a:solidFill>
            <a:schemeClr val="tx1"/>
          </a:solidFill>
          <a:ln w="9525">
            <a:noFill/>
            <a:miter lim="800000"/>
            <a:headEnd/>
            <a:tailEnd/>
          </a:ln>
        </p:spPr>
        <p:txBody>
          <a:bodyPr>
            <a:spAutoFit/>
          </a:bodyPr>
          <a:lstStyle/>
          <a:p>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RMWRegister</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endParaRPr lang="en-US" b="0" dirty="0">
              <a:solidFill>
                <a:srgbClr val="D4D4D4"/>
              </a:solidFill>
              <a:effectLst/>
              <a:latin typeface="Consolas" panose="020B0609020204030204" pitchFamily="49" charset="0"/>
            </a:endParaRPr>
          </a:p>
          <a:p>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compareAndSet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expected</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prior</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expected</a:t>
            </a:r>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a:p>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p>
        </p:txBody>
      </p:sp>
      <p:sp>
        <p:nvSpPr>
          <p:cNvPr id="106501" name="Rectangle 3"/>
          <p:cNvSpPr>
            <a:spLocks noGrp="1" noChangeArrowheads="1"/>
          </p:cNvSpPr>
          <p:nvPr>
            <p:ph type="title"/>
          </p:nvPr>
        </p:nvSpPr>
        <p:spPr>
          <a:xfrm>
            <a:off x="566738" y="344488"/>
            <a:ext cx="7772400" cy="1143000"/>
          </a:xfrm>
        </p:spPr>
        <p:txBody>
          <a:bodyPr/>
          <a:lstStyle/>
          <a:p>
            <a:r>
              <a:rPr lang="en-US" dirty="0"/>
              <a:t>CompareAndSet is Universal</a:t>
            </a:r>
          </a:p>
        </p:txBody>
      </p:sp>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967C4D33-6383-4CFE-AFB7-F84E968E56E0}" type="slidenum">
              <a:rPr lang="ar-SA" smtClean="0"/>
              <a:pPr>
                <a:defRPr/>
              </a:pPr>
              <a:t>98</a:t>
            </a:fld>
            <a:endParaRPr lang="en-US" dirty="0"/>
          </a:p>
        </p:txBody>
      </p:sp>
      <p:sp>
        <p:nvSpPr>
          <p:cNvPr id="106502" name="Rectangle 5"/>
          <p:cNvSpPr>
            <a:spLocks noChangeArrowheads="1"/>
          </p:cNvSpPr>
          <p:nvPr/>
        </p:nvSpPr>
        <p:spPr bwMode="auto">
          <a:xfrm>
            <a:off x="1302588" y="5240338"/>
            <a:ext cx="6469811" cy="519112"/>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mj-lt"/>
              </a:rPr>
              <a:t>Universal for any number of threads</a:t>
            </a:r>
          </a:p>
        </p:txBody>
      </p:sp>
      <p:sp>
        <p:nvSpPr>
          <p:cNvPr id="106503" name="AutoShape 6"/>
          <p:cNvSpPr>
            <a:spLocks noChangeArrowheads="1"/>
          </p:cNvSpPr>
          <p:nvPr/>
        </p:nvSpPr>
        <p:spPr bwMode="auto">
          <a:xfrm flipV="1">
            <a:off x="1392238" y="2541588"/>
            <a:ext cx="5218112" cy="815975"/>
          </a:xfrm>
          <a:prstGeom prst="wedgeRoundRectCallout">
            <a:avLst>
              <a:gd name="adj1" fmla="val -24384"/>
              <a:gd name="adj2" fmla="val -279574"/>
              <a:gd name="adj3" fmla="val 16667"/>
            </a:avLst>
          </a:prstGeom>
          <a:noFill/>
          <a:ln w="38100">
            <a:solidFill>
              <a:srgbClr val="FF0000"/>
            </a:solidFill>
            <a:miter lim="800000"/>
            <a:headEnd/>
            <a:tailEnd/>
          </a:ln>
        </p:spPr>
        <p:txBody>
          <a:bodyPr rot="10800000" anchor="ctr"/>
          <a:lstStyle/>
          <a:p>
            <a:pPr algn="ctr"/>
            <a:endParaRPr lang="en-US" sz="4400" b="1" dirty="0">
              <a:solidFill>
                <a:srgbClr val="FF0000"/>
              </a:solidFill>
              <a:latin typeface="Arial" pitchFamily="34" charset="0"/>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BM-360 System | Ibm, Computer history, Old computers">
            <a:extLst>
              <a:ext uri="{FF2B5EF4-FFF2-40B4-BE49-F238E27FC236}">
                <a16:creationId xmlns:a16="http://schemas.microsoft.com/office/drawing/2014/main" id="{6F088CA8-5C58-719E-BA22-812DD03D92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975" y="99369"/>
            <a:ext cx="9727950" cy="6659262"/>
          </a:xfrm>
          <a:prstGeom prst="rect">
            <a:avLst/>
          </a:prstGeom>
          <a:solidFill>
            <a:schemeClr val="bg1"/>
          </a:solidFill>
        </p:spPr>
      </p:pic>
      <p:sp>
        <p:nvSpPr>
          <p:cNvPr id="180228" name="Rectangle 2"/>
          <p:cNvSpPr>
            <a:spLocks noGrp="1" noChangeArrowheads="1"/>
          </p:cNvSpPr>
          <p:nvPr>
            <p:ph type="title"/>
          </p:nvPr>
        </p:nvSpPr>
        <p:spPr>
          <a:solidFill>
            <a:schemeClr val="tx1"/>
          </a:solidFill>
        </p:spPr>
        <p:txBody>
          <a:bodyPr/>
          <a:lstStyle/>
          <a:p>
            <a:r>
              <a:rPr lang="en-US" dirty="0"/>
              <a:t>Early machines not Universal</a:t>
            </a:r>
          </a:p>
        </p:txBody>
      </p:sp>
      <p:sp>
        <p:nvSpPr>
          <p:cNvPr id="180227" name="Slide Number Placeholder 4"/>
          <p:cNvSpPr>
            <a:spLocks noGrp="1"/>
          </p:cNvSpPr>
          <p:nvPr>
            <p:ph type="sldNum" sz="quarter" idx="10"/>
          </p:nvPr>
        </p:nvSpPr>
        <p:spPr>
          <a:noFill/>
        </p:spPr>
        <p:txBody>
          <a:bodyPr/>
          <a:lstStyle/>
          <a:p>
            <a:fld id="{9392FE9D-8720-4A89-955A-A4D6F025913B}" type="slidenum">
              <a:rPr lang="x-none" smtClean="0">
                <a:cs typeface="Arial" pitchFamily="34" charset="0"/>
              </a:rPr>
              <a:pPr/>
              <a:t>99</a:t>
            </a:fld>
            <a:endParaRPr lang="en-US" dirty="0">
              <a:cs typeface="Arial" pitchFamily="34" charset="0"/>
            </a:endParaRPr>
          </a:p>
        </p:txBody>
      </p:sp>
      <p:sp>
        <p:nvSpPr>
          <p:cNvPr id="6" name="Footer Placeholder 3"/>
          <p:cNvSpPr txBox="1">
            <a:spLocks/>
          </p:cNvSpPr>
          <p:nvPr/>
        </p:nvSpPr>
        <p:spPr bwMode="auto">
          <a:xfrm>
            <a:off x="3124200" y="6248400"/>
            <a:ext cx="2895600" cy="457200"/>
          </a:xfrm>
          <a:prstGeom prst="rect">
            <a:avLst/>
          </a:prstGeom>
          <a:solidFill>
            <a:schemeClr val="bg1"/>
          </a:solid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Arial" pitchFamily="34" charset="0"/>
                <a:ea typeface="+mn-ea"/>
                <a:cs typeface="Arial" pitchFamily="34" charset="0"/>
              </a:rPr>
              <a:t>Art of Multiprocessor Programming</a:t>
            </a:r>
          </a:p>
        </p:txBody>
      </p:sp>
      <p:sp>
        <p:nvSpPr>
          <p:cNvPr id="4" name="TextBox 3">
            <a:extLst>
              <a:ext uri="{FF2B5EF4-FFF2-40B4-BE49-F238E27FC236}">
                <a16:creationId xmlns:a16="http://schemas.microsoft.com/office/drawing/2014/main" id="{BE35A4C0-CBBC-8F29-8492-7EB714840D7D}"/>
              </a:ext>
            </a:extLst>
          </p:cNvPr>
          <p:cNvSpPr txBox="1"/>
          <p:nvPr/>
        </p:nvSpPr>
        <p:spPr bwMode="auto">
          <a:xfrm>
            <a:off x="1569689" y="2503779"/>
            <a:ext cx="3640666"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IBM 360 (1964-1978)</a:t>
            </a:r>
          </a:p>
        </p:txBody>
      </p:sp>
      <p:sp>
        <p:nvSpPr>
          <p:cNvPr id="5" name="TextBox 4">
            <a:extLst>
              <a:ext uri="{FF2B5EF4-FFF2-40B4-BE49-F238E27FC236}">
                <a16:creationId xmlns:a16="http://schemas.microsoft.com/office/drawing/2014/main" id="{F62EA142-4384-3007-9044-02975FE0055F}"/>
              </a:ext>
            </a:extLst>
          </p:cNvPr>
          <p:cNvSpPr txBox="1"/>
          <p:nvPr/>
        </p:nvSpPr>
        <p:spPr bwMode="auto">
          <a:xfrm>
            <a:off x="1569689" y="4124135"/>
            <a:ext cx="465685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NYU Ultracomputer (1980s)</a:t>
            </a:r>
          </a:p>
        </p:txBody>
      </p:sp>
      <p:sp>
        <p:nvSpPr>
          <p:cNvPr id="7" name="TextBox 3">
            <a:extLst>
              <a:ext uri="{FF2B5EF4-FFF2-40B4-BE49-F238E27FC236}">
                <a16:creationId xmlns:a16="http://schemas.microsoft.com/office/drawing/2014/main" id="{9645ECCB-B489-E859-3CDF-3E9183BC0A46}"/>
              </a:ext>
            </a:extLst>
          </p:cNvPr>
          <p:cNvSpPr txBox="1"/>
          <p:nvPr/>
        </p:nvSpPr>
        <p:spPr bwMode="auto">
          <a:xfrm>
            <a:off x="2509969" y="3313957"/>
            <a:ext cx="4238404"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Test-and-set (getAndSet)</a:t>
            </a:r>
          </a:p>
        </p:txBody>
      </p:sp>
      <p:sp>
        <p:nvSpPr>
          <p:cNvPr id="8" name="TextBox 7">
            <a:extLst>
              <a:ext uri="{FF2B5EF4-FFF2-40B4-BE49-F238E27FC236}">
                <a16:creationId xmlns:a16="http://schemas.microsoft.com/office/drawing/2014/main" id="{D1598D71-652C-BFDF-2620-C2FF89B2AEC5}"/>
              </a:ext>
            </a:extLst>
          </p:cNvPr>
          <p:cNvSpPr txBox="1"/>
          <p:nvPr/>
        </p:nvSpPr>
        <p:spPr bwMode="auto">
          <a:xfrm>
            <a:off x="2509969" y="4934313"/>
            <a:ext cx="4781869"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Fetch-and-Add (getAndAdd)</a:t>
            </a:r>
            <a:endParaRPr lang="en-US" sz="2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KIT Supercomputer Among the 15 Fastest in Europe">
            <a:extLst>
              <a:ext uri="{FF2B5EF4-FFF2-40B4-BE49-F238E27FC236}">
                <a16:creationId xmlns:a16="http://schemas.microsoft.com/office/drawing/2014/main" id="{E6838B58-4F4A-D4E4-BAC6-F11B866ED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869" y="515938"/>
            <a:ext cx="9949739" cy="5826125"/>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6C5FC2E1-6401-ED92-38DF-039BA4F4AD01}"/>
              </a:ext>
            </a:extLst>
          </p:cNvPr>
          <p:cNvSpPr>
            <a:spLocks noGrp="1"/>
          </p:cNvSpPr>
          <p:nvPr>
            <p:ph type="ftr" sz="quarter" idx="10"/>
          </p:nvPr>
        </p:nvSpPr>
        <p:spPr/>
        <p:txBody>
          <a:bodyPr/>
          <a:lstStyle/>
          <a:p>
            <a:pPr>
              <a:defRPr/>
            </a:pPr>
            <a:r>
              <a:rPr lang="en-US" dirty="0"/>
              <a:t>Art of Multiprocessor Programming</a:t>
            </a:r>
          </a:p>
        </p:txBody>
      </p:sp>
      <p:sp>
        <p:nvSpPr>
          <p:cNvPr id="3" name="Slide Number Placeholder 2">
            <a:extLst>
              <a:ext uri="{FF2B5EF4-FFF2-40B4-BE49-F238E27FC236}">
                <a16:creationId xmlns:a16="http://schemas.microsoft.com/office/drawing/2014/main" id="{52C88D74-659A-FD35-5F7D-1238E5A6B81B}"/>
              </a:ext>
            </a:extLst>
          </p:cNvPr>
          <p:cNvSpPr>
            <a:spLocks noGrp="1"/>
          </p:cNvSpPr>
          <p:nvPr>
            <p:ph type="sldNum" sz="quarter" idx="11"/>
          </p:nvPr>
        </p:nvSpPr>
        <p:spPr/>
        <p:txBody>
          <a:bodyPr/>
          <a:lstStyle/>
          <a:p>
            <a:pPr>
              <a:defRPr/>
            </a:pPr>
            <a:fld id="{575C6DAE-4EB9-4E77-94A8-4EED80B02D93}" type="slidenum">
              <a:rPr lang="ar-SA" smtClean="0"/>
              <a:pPr>
                <a:defRPr/>
              </a:pPr>
              <a:t>100</a:t>
            </a:fld>
            <a:endParaRPr lang="en-US" dirty="0"/>
          </a:p>
        </p:txBody>
      </p:sp>
      <p:sp>
        <p:nvSpPr>
          <p:cNvPr id="4" name="Title 3">
            <a:extLst>
              <a:ext uri="{FF2B5EF4-FFF2-40B4-BE49-F238E27FC236}">
                <a16:creationId xmlns:a16="http://schemas.microsoft.com/office/drawing/2014/main" id="{E0E49757-5E6A-6DD2-5135-025C984A2518}"/>
              </a:ext>
            </a:extLst>
          </p:cNvPr>
          <p:cNvSpPr>
            <a:spLocks noGrp="1"/>
          </p:cNvSpPr>
          <p:nvPr>
            <p:ph type="title"/>
          </p:nvPr>
        </p:nvSpPr>
        <p:spPr>
          <a:solidFill>
            <a:schemeClr val="tx1"/>
          </a:solidFill>
        </p:spPr>
        <p:txBody>
          <a:bodyPr/>
          <a:lstStyle/>
          <a:p>
            <a:r>
              <a:rPr lang="en-US" dirty="0"/>
              <a:t>Later Machines Universal</a:t>
            </a:r>
          </a:p>
        </p:txBody>
      </p:sp>
      <p:sp>
        <p:nvSpPr>
          <p:cNvPr id="5" name="TextBox 4">
            <a:extLst>
              <a:ext uri="{FF2B5EF4-FFF2-40B4-BE49-F238E27FC236}">
                <a16:creationId xmlns:a16="http://schemas.microsoft.com/office/drawing/2014/main" id="{5C08449D-C564-560C-0BFC-1ABEEE2024A8}"/>
              </a:ext>
            </a:extLst>
          </p:cNvPr>
          <p:cNvSpPr txBox="1"/>
          <p:nvPr/>
        </p:nvSpPr>
        <p:spPr bwMode="auto">
          <a:xfrm>
            <a:off x="1434286" y="1578630"/>
            <a:ext cx="4415624"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Intel x86, Itanium, SPARC</a:t>
            </a:r>
          </a:p>
        </p:txBody>
      </p:sp>
      <p:sp>
        <p:nvSpPr>
          <p:cNvPr id="6" name="TextBox 5">
            <a:extLst>
              <a:ext uri="{FF2B5EF4-FFF2-40B4-BE49-F238E27FC236}">
                <a16:creationId xmlns:a16="http://schemas.microsoft.com/office/drawing/2014/main" id="{73847434-14E0-7864-DE39-60EE3BC84554}"/>
              </a:ext>
            </a:extLst>
          </p:cNvPr>
          <p:cNvSpPr txBox="1"/>
          <p:nvPr/>
        </p:nvSpPr>
        <p:spPr bwMode="auto">
          <a:xfrm>
            <a:off x="1434286" y="2938398"/>
            <a:ext cx="369205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Alpha AXP, PowerPC</a:t>
            </a:r>
          </a:p>
        </p:txBody>
      </p:sp>
      <p:sp>
        <p:nvSpPr>
          <p:cNvPr id="7" name="TextBox 6">
            <a:extLst>
              <a:ext uri="{FF2B5EF4-FFF2-40B4-BE49-F238E27FC236}">
                <a16:creationId xmlns:a16="http://schemas.microsoft.com/office/drawing/2014/main" id="{51B37B29-D3F9-6D98-F935-C3221CFB0083}"/>
              </a:ext>
            </a:extLst>
          </p:cNvPr>
          <p:cNvSpPr txBox="1"/>
          <p:nvPr/>
        </p:nvSpPr>
        <p:spPr bwMode="auto">
          <a:xfrm>
            <a:off x="2396394" y="2258514"/>
            <a:ext cx="5884965"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compareAndSet (CAS, CMPXCHG)</a:t>
            </a:r>
          </a:p>
        </p:txBody>
      </p:sp>
      <p:sp>
        <p:nvSpPr>
          <p:cNvPr id="8" name="TextBox 7">
            <a:extLst>
              <a:ext uri="{FF2B5EF4-FFF2-40B4-BE49-F238E27FC236}">
                <a16:creationId xmlns:a16="http://schemas.microsoft.com/office/drawing/2014/main" id="{5C442C6C-6646-5928-4E7F-8761C2D30C9A}"/>
              </a:ext>
            </a:extLst>
          </p:cNvPr>
          <p:cNvSpPr txBox="1"/>
          <p:nvPr/>
        </p:nvSpPr>
        <p:spPr bwMode="auto">
          <a:xfrm>
            <a:off x="2396394" y="3618282"/>
            <a:ext cx="4892928"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Load-locked/store-conditional</a:t>
            </a:r>
            <a:endParaRPr lang="en-US" sz="2800" b="0" dirty="0">
              <a:solidFill>
                <a:srgbClr val="FFFF00"/>
              </a:solidFill>
              <a:cs typeface="Arial" charset="0"/>
            </a:endParaRPr>
          </a:p>
        </p:txBody>
      </p:sp>
      <p:sp>
        <p:nvSpPr>
          <p:cNvPr id="9" name="TextBox 8">
            <a:extLst>
              <a:ext uri="{FF2B5EF4-FFF2-40B4-BE49-F238E27FC236}">
                <a16:creationId xmlns:a16="http://schemas.microsoft.com/office/drawing/2014/main" id="{36AA7A51-56CD-73A6-4A61-E0D1171161CE}"/>
              </a:ext>
            </a:extLst>
          </p:cNvPr>
          <p:cNvSpPr txBox="1"/>
          <p:nvPr/>
        </p:nvSpPr>
        <p:spPr bwMode="auto">
          <a:xfrm>
            <a:off x="1434286" y="4298165"/>
            <a:ext cx="2236967"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All universal</a:t>
            </a:r>
            <a:endParaRPr lang="en-US" altLang="ja-JP" sz="2800" b="0" dirty="0">
              <a:solidFill>
                <a:srgbClr val="FFFF00"/>
              </a:solidFill>
              <a:latin typeface="Arial" charset="0"/>
            </a:endParaRPr>
          </a:p>
        </p:txBody>
      </p:sp>
      <p:sp>
        <p:nvSpPr>
          <p:cNvPr id="10" name="TextBox 9">
            <a:extLst>
              <a:ext uri="{FF2B5EF4-FFF2-40B4-BE49-F238E27FC236}">
                <a16:creationId xmlns:a16="http://schemas.microsoft.com/office/drawing/2014/main" id="{689FD573-4B1F-4A5B-9F54-7F4FC421AE43}"/>
              </a:ext>
            </a:extLst>
          </p:cNvPr>
          <p:cNvSpPr txBox="1"/>
          <p:nvPr/>
        </p:nvSpPr>
        <p:spPr bwMode="auto">
          <a:xfrm>
            <a:off x="2396394" y="4978048"/>
            <a:ext cx="451492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For any number of threads</a:t>
            </a:r>
            <a:endParaRPr lang="en-US" sz="2800" b="0" dirty="0">
              <a:solidFill>
                <a:srgbClr val="FFFF00"/>
              </a:solidFill>
              <a:latin typeface="Arial" charset="0"/>
            </a:endParaRPr>
          </a:p>
        </p:txBody>
      </p:sp>
      <p:sp>
        <p:nvSpPr>
          <p:cNvPr id="11" name="TextBox 10">
            <a:extLst>
              <a:ext uri="{FF2B5EF4-FFF2-40B4-BE49-F238E27FC236}">
                <a16:creationId xmlns:a16="http://schemas.microsoft.com/office/drawing/2014/main" id="{6216B45A-8B8B-0CA8-0838-AB44CC2608CC}"/>
              </a:ext>
            </a:extLst>
          </p:cNvPr>
          <p:cNvSpPr txBox="1"/>
          <p:nvPr/>
        </p:nvSpPr>
        <p:spPr bwMode="auto">
          <a:xfrm>
            <a:off x="1434286" y="5657931"/>
            <a:ext cx="547703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Who says theory not important?</a:t>
            </a:r>
            <a:endParaRPr lang="en-US" sz="2800" i="1" dirty="0">
              <a:solidFill>
                <a:srgbClr val="FFFF00"/>
              </a:solidFill>
            </a:endParaRPr>
          </a:p>
        </p:txBody>
      </p:sp>
    </p:spTree>
    <p:extLst>
      <p:ext uri="{BB962C8B-B14F-4D97-AF65-F5344CB8AC3E}">
        <p14:creationId xmlns:p14="http://schemas.microsoft.com/office/powerpoint/2010/main" val="4093106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Rectangle 2"/>
          <p:cNvSpPr>
            <a:spLocks noGrp="1" noChangeArrowheads="1"/>
          </p:cNvSpPr>
          <p:nvPr>
            <p:ph type="title"/>
          </p:nvPr>
        </p:nvSpPr>
        <p:spPr/>
        <p:txBody>
          <a:bodyPr/>
          <a:lstStyle/>
          <a:p>
            <a:r>
              <a:rPr lang="en-US" dirty="0"/>
              <a:t>Practical Implications</a:t>
            </a:r>
          </a:p>
        </p:txBody>
      </p:sp>
      <p:sp>
        <p:nvSpPr>
          <p:cNvPr id="7" name="Footer Placeholder 6"/>
          <p:cNvSpPr>
            <a:spLocks noGrp="1"/>
          </p:cNvSpPr>
          <p:nvPr>
            <p:ph type="ftr" sz="quarter" idx="10"/>
          </p:nvPr>
        </p:nvSpPr>
        <p:spPr/>
        <p:txBody>
          <a:bodyPr/>
          <a:lstStyle/>
          <a:p>
            <a:pPr>
              <a:defRPr/>
            </a:pPr>
            <a:r>
              <a:rPr lang="en-US" dirty="0"/>
              <a:t>Art of Multiprocessor Programming</a:t>
            </a:r>
          </a:p>
        </p:txBody>
      </p:sp>
      <p:sp>
        <p:nvSpPr>
          <p:cNvPr id="6" name="Slide Number Placeholder 5"/>
          <p:cNvSpPr>
            <a:spLocks noGrp="1"/>
          </p:cNvSpPr>
          <p:nvPr>
            <p:ph type="sldNum" sz="quarter" idx="11"/>
          </p:nvPr>
        </p:nvSpPr>
        <p:spPr/>
        <p:txBody>
          <a:bodyPr/>
          <a:lstStyle/>
          <a:p>
            <a:pPr>
              <a:defRPr/>
            </a:pPr>
            <a:fld id="{967C4D33-6383-4CFE-AFB7-F84E968E56E0}" type="slidenum">
              <a:rPr lang="ar-SA" smtClean="0"/>
              <a:pPr>
                <a:defRPr/>
              </a:pPr>
              <a:t>101</a:t>
            </a:fld>
            <a:endParaRPr lang="en-US" dirty="0"/>
          </a:p>
        </p:txBody>
      </p:sp>
      <p:sp>
        <p:nvSpPr>
          <p:cNvPr id="13" name="TextBox 12">
            <a:extLst>
              <a:ext uri="{FF2B5EF4-FFF2-40B4-BE49-F238E27FC236}">
                <a16:creationId xmlns:a16="http://schemas.microsoft.com/office/drawing/2014/main" id="{E069541D-BDE8-0AC4-251E-4E98B68C9095}"/>
              </a:ext>
            </a:extLst>
          </p:cNvPr>
          <p:cNvSpPr txBox="1"/>
          <p:nvPr/>
        </p:nvSpPr>
        <p:spPr bwMode="auto">
          <a:xfrm>
            <a:off x="288597" y="1812266"/>
            <a:ext cx="7270142"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Any architecture that does not provide a universal primitive has inherent limitations</a:t>
            </a:r>
          </a:p>
        </p:txBody>
      </p:sp>
      <p:sp>
        <p:nvSpPr>
          <p:cNvPr id="14" name="TextBox 13">
            <a:extLst>
              <a:ext uri="{FF2B5EF4-FFF2-40B4-BE49-F238E27FC236}">
                <a16:creationId xmlns:a16="http://schemas.microsoft.com/office/drawing/2014/main" id="{894C2D30-98DC-F32F-4585-AB764CBEAFAB}"/>
              </a:ext>
            </a:extLst>
          </p:cNvPr>
          <p:cNvSpPr txBox="1"/>
          <p:nvPr/>
        </p:nvSpPr>
        <p:spPr bwMode="auto">
          <a:xfrm>
            <a:off x="1076164" y="3481911"/>
            <a:ext cx="369205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Locking unavoidable</a:t>
            </a:r>
          </a:p>
        </p:txBody>
      </p:sp>
      <p:sp>
        <p:nvSpPr>
          <p:cNvPr id="15" name="TextBox 3">
            <a:extLst>
              <a:ext uri="{FF2B5EF4-FFF2-40B4-BE49-F238E27FC236}">
                <a16:creationId xmlns:a16="http://schemas.microsoft.com/office/drawing/2014/main" id="{814A3DA1-E190-CE7A-496D-7C6254E41E52}"/>
              </a:ext>
            </a:extLst>
          </p:cNvPr>
          <p:cNvSpPr txBox="1"/>
          <p:nvPr/>
        </p:nvSpPr>
        <p:spPr bwMode="auto">
          <a:xfrm>
            <a:off x="288597" y="2862532"/>
            <a:ext cx="2499360"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Not universal</a:t>
            </a:r>
          </a:p>
        </p:txBody>
      </p:sp>
      <p:sp>
        <p:nvSpPr>
          <p:cNvPr id="16" name="TextBox 15">
            <a:extLst>
              <a:ext uri="{FF2B5EF4-FFF2-40B4-BE49-F238E27FC236}">
                <a16:creationId xmlns:a16="http://schemas.microsoft.com/office/drawing/2014/main" id="{9BB470B9-94E6-73F6-8A1A-7B2B66C01ECE}"/>
              </a:ext>
            </a:extLst>
          </p:cNvPr>
          <p:cNvSpPr txBox="1"/>
          <p:nvPr/>
        </p:nvSpPr>
        <p:spPr bwMode="auto">
          <a:xfrm>
            <a:off x="288597" y="4101290"/>
            <a:ext cx="1783742"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Universal</a:t>
            </a:r>
            <a:endParaRPr lang="en-US" sz="2800" b="0" dirty="0">
              <a:solidFill>
                <a:srgbClr val="FFFF00"/>
              </a:solidFill>
              <a:cs typeface="Arial" charset="0"/>
            </a:endParaRPr>
          </a:p>
        </p:txBody>
      </p:sp>
      <p:sp>
        <p:nvSpPr>
          <p:cNvPr id="17" name="TextBox 16">
            <a:extLst>
              <a:ext uri="{FF2B5EF4-FFF2-40B4-BE49-F238E27FC236}">
                <a16:creationId xmlns:a16="http://schemas.microsoft.com/office/drawing/2014/main" id="{37E2E817-BBB6-B0A0-9B7F-B530E972910A}"/>
              </a:ext>
            </a:extLst>
          </p:cNvPr>
          <p:cNvSpPr txBox="1"/>
          <p:nvPr/>
        </p:nvSpPr>
        <p:spPr bwMode="auto">
          <a:xfrm>
            <a:off x="1076164" y="4720669"/>
            <a:ext cx="547703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Locking avoidable </a:t>
            </a:r>
            <a:r>
              <a:rPr lang="en-US" sz="2800" i="1" dirty="0">
                <a:solidFill>
                  <a:srgbClr val="FFFF00"/>
                </a:solidFill>
              </a:rPr>
              <a:t>in principle </a:t>
            </a:r>
            <a:r>
              <a:rPr lang="en-US" sz="2800" dirty="0">
                <a:solidFill>
                  <a:srgbClr val="FFFF00"/>
                </a:solidFill>
              </a:rPr>
              <a:t>…</a:t>
            </a:r>
            <a:endParaRPr lang="en-US" altLang="ja-JP" sz="2800" b="0" dirty="0">
              <a:solidFill>
                <a:srgbClr val="FFFF00"/>
              </a:solidFill>
              <a:latin typeface="Arial" charset="0"/>
            </a:endParaRPr>
          </a:p>
        </p:txBody>
      </p:sp>
      <p:sp>
        <p:nvSpPr>
          <p:cNvPr id="18" name="TextBox 17">
            <a:extLst>
              <a:ext uri="{FF2B5EF4-FFF2-40B4-BE49-F238E27FC236}">
                <a16:creationId xmlns:a16="http://schemas.microsoft.com/office/drawing/2014/main" id="{458FD1A2-F47F-B522-001A-22502EBDB954}"/>
              </a:ext>
            </a:extLst>
          </p:cNvPr>
          <p:cNvSpPr txBox="1"/>
          <p:nvPr/>
        </p:nvSpPr>
        <p:spPr bwMode="auto">
          <a:xfrm>
            <a:off x="288597" y="5340046"/>
            <a:ext cx="3071854"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But how, exactly?</a:t>
            </a:r>
            <a:endParaRPr lang="en-US"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3C678243-3034-4B8C-8236-809CCF3504F7}" type="slidenum">
              <a:rPr lang="ar-SA" sz="1400">
                <a:solidFill>
                  <a:schemeClr val="tx1"/>
                </a:solidFill>
                <a:latin typeface="+mn-lt"/>
                <a:cs typeface="Arial" charset="0"/>
              </a:rPr>
              <a:pPr algn="r">
                <a:defRPr/>
              </a:pPr>
              <a:t>102</a:t>
            </a:fld>
            <a:endParaRPr lang="en-US" sz="1400" dirty="0">
              <a:solidFill>
                <a:schemeClr val="tx1"/>
              </a:solidFill>
              <a:latin typeface="+mn-lt"/>
              <a:cs typeface="Arial" charset="0"/>
            </a:endParaRPr>
          </a:p>
        </p:txBody>
      </p:sp>
      <p:sp>
        <p:nvSpPr>
          <p:cNvPr id="13" name="Footer Placeholder 12"/>
          <p:cNvSpPr>
            <a:spLocks noGrp="1"/>
          </p:cNvSpPr>
          <p:nvPr>
            <p:ph type="ftr" sz="quarter" idx="10"/>
          </p:nvPr>
        </p:nvSpPr>
        <p:spPr/>
        <p:txBody>
          <a:bodyPr/>
          <a:lstStyle/>
          <a:p>
            <a:pPr>
              <a:defRPr/>
            </a:pPr>
            <a:r>
              <a:rPr lang="en-US" dirty="0"/>
              <a:t>Art of Multiprocessor Programming</a:t>
            </a:r>
          </a:p>
        </p:txBody>
      </p:sp>
      <p:sp>
        <p:nvSpPr>
          <p:cNvPr id="12" name="Slide Number Placeholder 11"/>
          <p:cNvSpPr>
            <a:spLocks noGrp="1"/>
          </p:cNvSpPr>
          <p:nvPr>
            <p:ph type="sldNum" sz="quarter" idx="11"/>
          </p:nvPr>
        </p:nvSpPr>
        <p:spPr/>
        <p:txBody>
          <a:bodyPr/>
          <a:lstStyle/>
          <a:p>
            <a:pPr>
              <a:defRPr/>
            </a:pPr>
            <a:fld id="{575C6DAE-4EB9-4E77-94A8-4EED80B02D93}" type="slidenum">
              <a:rPr lang="ar-SA" smtClean="0"/>
              <a:pPr>
                <a:defRPr/>
              </a:pPr>
              <a:t>102</a:t>
            </a:fld>
            <a:endParaRPr lang="en-US" dirty="0"/>
          </a:p>
        </p:txBody>
      </p:sp>
      <p:sp>
        <p:nvSpPr>
          <p:cNvPr id="110597" name="Rectangle 2"/>
          <p:cNvSpPr>
            <a:spLocks noGrp="1" noChangeArrowheads="1"/>
          </p:cNvSpPr>
          <p:nvPr>
            <p:ph type="title" idx="4294967295"/>
          </p:nvPr>
        </p:nvSpPr>
        <p:spPr>
          <a:xfrm>
            <a:off x="685800" y="609600"/>
            <a:ext cx="7772400" cy="1143000"/>
          </a:xfrm>
        </p:spPr>
        <p:txBody>
          <a:bodyPr/>
          <a:lstStyle/>
          <a:p>
            <a:r>
              <a:rPr lang="en-US" sz="4000" dirty="0"/>
              <a:t>Shared-Memory Computability Redux</a:t>
            </a:r>
          </a:p>
        </p:txBody>
      </p:sp>
      <p:pic>
        <p:nvPicPr>
          <p:cNvPr id="110601" name="Picture 131" descr="TN00021_[1]"/>
          <p:cNvPicPr>
            <a:picLocks noGrp="1" noChangeAspect="1" noChangeArrowheads="1"/>
          </p:cNvPicPr>
          <p:nvPr>
            <p:ph idx="4294967295"/>
          </p:nvPr>
        </p:nvPicPr>
        <p:blipFill>
          <a:blip r:embed="rId3" cstate="print"/>
          <a:srcRect/>
          <a:stretch>
            <a:fillRect/>
          </a:stretch>
        </p:blipFill>
        <p:spPr>
          <a:xfrm>
            <a:off x="1187450" y="1775096"/>
            <a:ext cx="1749425" cy="1481137"/>
          </a:xfrm>
          <a:noFill/>
        </p:spPr>
      </p:pic>
      <p:sp>
        <p:nvSpPr>
          <p:cNvPr id="588803" name="Text Box 3"/>
          <p:cNvSpPr txBox="1">
            <a:spLocks noChangeArrowheads="1"/>
          </p:cNvSpPr>
          <p:nvPr/>
        </p:nvSpPr>
        <p:spPr bwMode="auto">
          <a:xfrm>
            <a:off x="256381" y="4076095"/>
            <a:ext cx="8631238" cy="1569660"/>
          </a:xfrm>
          <a:prstGeom prst="rect">
            <a:avLst/>
          </a:prstGeom>
          <a:noFill/>
          <a:ln w="76200">
            <a:solidFill>
              <a:srgbClr val="FF0000"/>
            </a:solidFill>
            <a:miter lim="800000"/>
            <a:headEnd/>
            <a:tailEnd/>
          </a:ln>
        </p:spPr>
        <p:txBody>
          <a:bodyPr>
            <a:spAutoFit/>
          </a:bodyPr>
          <a:lstStyle/>
          <a:p>
            <a:pPr algn="ctr"/>
            <a:r>
              <a:rPr lang="en-US" sz="3200" dirty="0">
                <a:solidFill>
                  <a:srgbClr val="FFFF00"/>
                </a:solidFill>
                <a:latin typeface="Arial" pitchFamily="34" charset="0"/>
              </a:rPr>
              <a:t>Wait-free/Lock-free computable </a:t>
            </a:r>
          </a:p>
          <a:p>
            <a:pPr algn="ctr"/>
            <a:r>
              <a:rPr lang="en-US" sz="3200" dirty="0">
                <a:solidFill>
                  <a:srgbClr val="FFFF00"/>
                </a:solidFill>
                <a:latin typeface="Arial" pitchFamily="34" charset="0"/>
              </a:rPr>
              <a:t>= </a:t>
            </a:r>
          </a:p>
          <a:p>
            <a:pPr algn="ctr"/>
            <a:r>
              <a:rPr lang="en-US" sz="3200" dirty="0">
                <a:solidFill>
                  <a:srgbClr val="FFFF00"/>
                </a:solidFill>
                <a:latin typeface="Arial" pitchFamily="34" charset="0"/>
              </a:rPr>
              <a:t>Threads with methods that solve n-consensus</a:t>
            </a:r>
          </a:p>
        </p:txBody>
      </p:sp>
      <p:sp>
        <p:nvSpPr>
          <p:cNvPr id="588825" name="Text Box 25"/>
          <p:cNvSpPr txBox="1">
            <a:spLocks noChangeArrowheads="1"/>
          </p:cNvSpPr>
          <p:nvPr/>
        </p:nvSpPr>
        <p:spPr bwMode="auto">
          <a:xfrm>
            <a:off x="3787775" y="3100388"/>
            <a:ext cx="1165225" cy="461665"/>
          </a:xfrm>
          <a:prstGeom prst="rect">
            <a:avLst/>
          </a:prstGeom>
          <a:solidFill>
            <a:schemeClr val="accent1"/>
          </a:solidFill>
          <a:ln w="38100">
            <a:solidFill>
              <a:schemeClr val="tx1"/>
            </a:solidFill>
            <a:miter lim="800000"/>
            <a:headEnd/>
            <a:tailEnd/>
          </a:ln>
          <a:effectLst>
            <a:outerShdw dist="107763" dir="2700000" algn="ctr" rotWithShape="0">
              <a:schemeClr val="bg2">
                <a:alpha val="50000"/>
              </a:schemeClr>
            </a:outerShdw>
          </a:effectLst>
        </p:spPr>
        <p:txBody>
          <a:bodyPr>
            <a:spAutoFit/>
          </a:bodyPr>
          <a:lstStyle/>
          <a:p>
            <a:pPr algn="r">
              <a:spcBef>
                <a:spcPct val="50000"/>
              </a:spcBef>
              <a:defRPr/>
            </a:pPr>
            <a:r>
              <a:rPr lang="en-US" dirty="0">
                <a:latin typeface="Arial" pitchFamily="34" charset="0"/>
              </a:rPr>
              <a:t>10011</a:t>
            </a:r>
          </a:p>
        </p:txBody>
      </p:sp>
      <p:sp>
        <p:nvSpPr>
          <p:cNvPr id="588930" name="Rectangle 130"/>
          <p:cNvSpPr>
            <a:spLocks noChangeArrowheads="1"/>
          </p:cNvSpPr>
          <p:nvPr/>
        </p:nvSpPr>
        <p:spPr bwMode="auto">
          <a:xfrm>
            <a:off x="3579813" y="2925763"/>
            <a:ext cx="1984375" cy="954087"/>
          </a:xfrm>
          <a:prstGeom prst="rect">
            <a:avLst/>
          </a:prstGeom>
          <a:solidFill>
            <a:schemeClr val="accent1"/>
          </a:solidFill>
          <a:ln w="28575">
            <a:solidFill>
              <a:schemeClr val="tx1"/>
            </a:solidFill>
            <a:miter lim="800000"/>
            <a:headEnd/>
            <a:tailEnd/>
          </a:ln>
        </p:spPr>
        <p:txBody>
          <a:bodyPr wrap="none" anchor="ctr"/>
          <a:lstStyle/>
          <a:p>
            <a:pPr algn="ctr"/>
            <a:r>
              <a:rPr lang="en-US" sz="2000" b="1" dirty="0">
                <a:solidFill>
                  <a:schemeClr val="bg1"/>
                </a:solidFill>
                <a:latin typeface="Arial" pitchFamily="34" charset="0"/>
              </a:rPr>
              <a:t>Universal</a:t>
            </a:r>
          </a:p>
          <a:p>
            <a:pPr algn="ctr"/>
            <a:r>
              <a:rPr lang="en-US" sz="2000" b="1" dirty="0">
                <a:solidFill>
                  <a:schemeClr val="bg1"/>
                </a:solidFill>
                <a:latin typeface="Arial" pitchFamily="34" charset="0"/>
              </a:rPr>
              <a:t> Object</a:t>
            </a:r>
          </a:p>
        </p:txBody>
      </p:sp>
      <p:pic>
        <p:nvPicPr>
          <p:cNvPr id="110602" name="Picture 141" descr="TN00021_[1]"/>
          <p:cNvPicPr>
            <a:picLocks noChangeAspect="1" noChangeArrowheads="1"/>
          </p:cNvPicPr>
          <p:nvPr/>
        </p:nvPicPr>
        <p:blipFill>
          <a:blip r:embed="rId3" cstate="print"/>
          <a:srcRect/>
          <a:stretch>
            <a:fillRect/>
          </a:stretch>
        </p:blipFill>
        <p:spPr bwMode="auto">
          <a:xfrm flipH="1">
            <a:off x="6207125" y="1775095"/>
            <a:ext cx="1749425" cy="14811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8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88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8803">
                                            <p:txEl>
                                              <p:pRg st="2" end="2"/>
                                            </p:txEl>
                                          </p:spTgt>
                                        </p:tgtEl>
                                        <p:attrNameLst>
                                          <p:attrName>style.visibility</p:attrName>
                                        </p:attrNameLst>
                                      </p:cBhvr>
                                      <p:to>
                                        <p:strVal val="visible"/>
                                      </p:to>
                                    </p:set>
                                  </p:childTnLst>
                                </p:cTn>
                              </p:par>
                            </p:childTnLst>
                          </p:cTn>
                        </p:par>
                        <p:par>
                          <p:cTn id="15" fill="hold">
                            <p:stCondLst>
                              <p:cond delay="0"/>
                            </p:stCondLst>
                            <p:childTnLst>
                              <p:par>
                                <p:cTn id="16" presetID="9" presetClass="entr" presetSubtype="0" fill="hold" grpId="0" nodeType="afterEffect">
                                  <p:stCondLst>
                                    <p:cond delay="0"/>
                                  </p:stCondLst>
                                  <p:childTnLst>
                                    <p:set>
                                      <p:cBhvr>
                                        <p:cTn id="17" dur="1" fill="hold">
                                          <p:stCondLst>
                                            <p:cond delay="0"/>
                                          </p:stCondLst>
                                        </p:cTn>
                                        <p:tgtEl>
                                          <p:spTgt spid="588930"/>
                                        </p:tgtEl>
                                        <p:attrNameLst>
                                          <p:attrName>style.visibility</p:attrName>
                                        </p:attrNameLst>
                                      </p:cBhvr>
                                      <p:to>
                                        <p:strVal val="visible"/>
                                      </p:to>
                                    </p:set>
                                    <p:animEffect transition="in" filter="dissolve">
                                      <p:cBhvr>
                                        <p:cTn id="18" dur="2000"/>
                                        <p:tgtEl>
                                          <p:spTgt spid="5889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8803" grpId="0" build="p"/>
      <p:bldP spid="588930"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8"/>
          <p:cNvSpPr>
            <a:spLocks noGrp="1"/>
          </p:cNvSpPr>
          <p:nvPr>
            <p:ph type="ftr" sz="quarter" idx="10"/>
          </p:nvPr>
        </p:nvSpPr>
        <p:spPr/>
        <p:txBody>
          <a:bodyPr/>
          <a:lstStyle/>
          <a:p>
            <a:pPr>
              <a:defRPr/>
            </a:pPr>
            <a:r>
              <a:rPr lang="en-US" dirty="0"/>
              <a:t>Art of Multiprocessor Programming</a:t>
            </a:r>
          </a:p>
        </p:txBody>
      </p:sp>
      <p:sp>
        <p:nvSpPr>
          <p:cNvPr id="8" name="Slide Number Placeholder 7"/>
          <p:cNvSpPr>
            <a:spLocks noGrp="1"/>
          </p:cNvSpPr>
          <p:nvPr>
            <p:ph type="sldNum" sz="quarter" idx="11"/>
          </p:nvPr>
        </p:nvSpPr>
        <p:spPr/>
        <p:txBody>
          <a:bodyPr/>
          <a:lstStyle/>
          <a:p>
            <a:pPr>
              <a:defRPr/>
            </a:pPr>
            <a:fld id="{575C6DAE-4EB9-4E77-94A8-4EED80B02D93}" type="slidenum">
              <a:rPr lang="ar-SA" smtClean="0"/>
              <a:pPr>
                <a:defRPr/>
              </a:pPr>
              <a:t>103</a:t>
            </a:fld>
            <a:endParaRPr lang="en-US" dirty="0"/>
          </a:p>
        </p:txBody>
      </p:sp>
      <p:sp>
        <p:nvSpPr>
          <p:cNvPr id="111620" name="Title 1"/>
          <p:cNvSpPr>
            <a:spLocks noGrp="1"/>
          </p:cNvSpPr>
          <p:nvPr>
            <p:ph type="title" idx="4294967295"/>
          </p:nvPr>
        </p:nvSpPr>
        <p:spPr>
          <a:xfrm>
            <a:off x="0" y="450850"/>
            <a:ext cx="7772400" cy="1143000"/>
          </a:xfrm>
        </p:spPr>
        <p:txBody>
          <a:bodyPr/>
          <a:lstStyle/>
          <a:p>
            <a:r>
              <a:rPr lang="en-US" dirty="0"/>
              <a:t>Veni, Vidi, Vici</a:t>
            </a:r>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F5A1BCB1-89FB-4ABD-8615-90BCF464B507}" type="slidenum">
              <a:rPr lang="ar-SA" sz="1400">
                <a:solidFill>
                  <a:schemeClr val="tx1"/>
                </a:solidFill>
                <a:latin typeface="+mn-lt"/>
                <a:cs typeface="Arial" charset="0"/>
              </a:rPr>
              <a:pPr algn="r">
                <a:defRPr/>
              </a:pPr>
              <a:t>103</a:t>
            </a:fld>
            <a:endParaRPr lang="en-US" sz="1400" dirty="0">
              <a:solidFill>
                <a:schemeClr val="tx1"/>
              </a:solidFill>
              <a:latin typeface="+mn-lt"/>
              <a:cs typeface="Arial" charset="0"/>
            </a:endParaRPr>
          </a:p>
        </p:txBody>
      </p:sp>
      <p:sp>
        <p:nvSpPr>
          <p:cNvPr id="2" name="TextBox 1">
            <a:extLst>
              <a:ext uri="{FF2B5EF4-FFF2-40B4-BE49-F238E27FC236}">
                <a16:creationId xmlns:a16="http://schemas.microsoft.com/office/drawing/2014/main" id="{09D66E52-4A2C-C0B1-979E-7E8866F20879}"/>
              </a:ext>
            </a:extLst>
          </p:cNvPr>
          <p:cNvSpPr txBox="1"/>
          <p:nvPr/>
        </p:nvSpPr>
        <p:spPr bwMode="auto">
          <a:xfrm>
            <a:off x="714792" y="1712519"/>
            <a:ext cx="1624716"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We saw</a:t>
            </a:r>
          </a:p>
        </p:txBody>
      </p:sp>
      <p:sp>
        <p:nvSpPr>
          <p:cNvPr id="3" name="TextBox 2">
            <a:extLst>
              <a:ext uri="{FF2B5EF4-FFF2-40B4-BE49-F238E27FC236}">
                <a16:creationId xmlns:a16="http://schemas.microsoft.com/office/drawing/2014/main" id="{A170F015-7258-43CB-248A-282D16F82172}"/>
              </a:ext>
            </a:extLst>
          </p:cNvPr>
          <p:cNvSpPr txBox="1"/>
          <p:nvPr/>
        </p:nvSpPr>
        <p:spPr bwMode="auto">
          <a:xfrm>
            <a:off x="714792" y="3093895"/>
            <a:ext cx="238539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We analyzed</a:t>
            </a:r>
          </a:p>
        </p:txBody>
      </p:sp>
      <p:sp>
        <p:nvSpPr>
          <p:cNvPr id="4" name="TextBox 3">
            <a:extLst>
              <a:ext uri="{FF2B5EF4-FFF2-40B4-BE49-F238E27FC236}">
                <a16:creationId xmlns:a16="http://schemas.microsoft.com/office/drawing/2014/main" id="{199F12F2-FAD2-F94A-B31A-74D2515593E9}"/>
              </a:ext>
            </a:extLst>
          </p:cNvPr>
          <p:cNvSpPr txBox="1"/>
          <p:nvPr/>
        </p:nvSpPr>
        <p:spPr bwMode="auto">
          <a:xfrm>
            <a:off x="1448037" y="2403207"/>
            <a:ext cx="5314123"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how to define concurrent objects</a:t>
            </a:r>
          </a:p>
        </p:txBody>
      </p:sp>
      <p:sp>
        <p:nvSpPr>
          <p:cNvPr id="6" name="TextBox 5">
            <a:extLst>
              <a:ext uri="{FF2B5EF4-FFF2-40B4-BE49-F238E27FC236}">
                <a16:creationId xmlns:a16="http://schemas.microsoft.com/office/drawing/2014/main" id="{0BF52D89-7DBB-E7B0-5C53-36B76887C547}"/>
              </a:ext>
            </a:extLst>
          </p:cNvPr>
          <p:cNvSpPr txBox="1"/>
          <p:nvPr/>
        </p:nvSpPr>
        <p:spPr bwMode="auto">
          <a:xfrm>
            <a:off x="1448037" y="3784583"/>
            <a:ext cx="7316400"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computational power of machine instructions</a:t>
            </a:r>
            <a:endParaRPr lang="en-US" sz="2800" b="0" dirty="0">
              <a:solidFill>
                <a:srgbClr val="FFFF00"/>
              </a:solidFill>
              <a:cs typeface="Arial" charset="0"/>
            </a:endParaRPr>
          </a:p>
        </p:txBody>
      </p:sp>
      <p:sp>
        <p:nvSpPr>
          <p:cNvPr id="7" name="TextBox 6">
            <a:extLst>
              <a:ext uri="{FF2B5EF4-FFF2-40B4-BE49-F238E27FC236}">
                <a16:creationId xmlns:a16="http://schemas.microsoft.com/office/drawing/2014/main" id="{9C7E1397-0859-6FC8-CCF9-C55086C9CAFA}"/>
              </a:ext>
            </a:extLst>
          </p:cNvPr>
          <p:cNvSpPr txBox="1"/>
          <p:nvPr/>
        </p:nvSpPr>
        <p:spPr bwMode="auto">
          <a:xfrm>
            <a:off x="714792" y="4475271"/>
            <a:ext cx="1050898"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Next</a:t>
            </a:r>
            <a:endParaRPr lang="en-US" altLang="ja-JP" sz="2800" b="0" dirty="0">
              <a:solidFill>
                <a:srgbClr val="FFFF00"/>
              </a:solidFill>
              <a:latin typeface="Arial" charset="0"/>
            </a:endParaRPr>
          </a:p>
        </p:txBody>
      </p:sp>
      <p:sp>
        <p:nvSpPr>
          <p:cNvPr id="10" name="TextBox 9">
            <a:extLst>
              <a:ext uri="{FF2B5EF4-FFF2-40B4-BE49-F238E27FC236}">
                <a16:creationId xmlns:a16="http://schemas.microsoft.com/office/drawing/2014/main" id="{508A45FA-D381-1729-E789-C899179DB9CF}"/>
              </a:ext>
            </a:extLst>
          </p:cNvPr>
          <p:cNvSpPr txBox="1"/>
          <p:nvPr/>
        </p:nvSpPr>
        <p:spPr bwMode="auto">
          <a:xfrm>
            <a:off x="1448037" y="5165961"/>
            <a:ext cx="4786685"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What about the “real world”?</a:t>
            </a:r>
            <a:endParaRPr lang="en-US" sz="2800" b="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10"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4" name="Rectangle 2"/>
          <p:cNvSpPr>
            <a:spLocks noChangeArrowheads="1"/>
          </p:cNvSpPr>
          <p:nvPr/>
        </p:nvSpPr>
        <p:spPr bwMode="auto">
          <a:xfrm>
            <a:off x="0" y="-6439"/>
            <a:ext cx="9144000" cy="1200329"/>
          </a:xfrm>
          <a:prstGeom prst="rect">
            <a:avLst/>
          </a:prstGeom>
          <a:noFill/>
          <a:ln w="38100" algn="ctr">
            <a:noFill/>
            <a:miter lim="800000"/>
            <a:headEnd/>
            <a:tailEnd/>
          </a:ln>
        </p:spPr>
        <p:txBody>
          <a:bodyPr anchor="ctr">
            <a:spAutoFit/>
          </a:bodyPr>
          <a:lstStyle/>
          <a:p>
            <a:r>
              <a:rPr lang="en-US" dirty="0">
                <a:solidFill>
                  <a:schemeClr val="tx1"/>
                </a:solidFill>
                <a:latin typeface="Arial" pitchFamily="34" charset="0"/>
                <a:hlinkClick r:id="rId3"/>
              </a:rPr>
              <a:t>  </a:t>
            </a:r>
            <a:r>
              <a:rPr lang="en-US" sz="1800" dirty="0">
                <a:solidFill>
                  <a:schemeClr val="tx1"/>
                </a:solidFill>
                <a:latin typeface="Arial" pitchFamily="34" charset="0"/>
              </a:rPr>
              <a:t> </a:t>
            </a:r>
            <a:r>
              <a:rPr lang="en-US" dirty="0">
                <a:solidFill>
                  <a:schemeClr val="tx1"/>
                </a:solidFill>
                <a:latin typeface="Arial" pitchFamily="34" charset="0"/>
              </a:rPr>
              <a:t>        </a:t>
            </a:r>
            <a:br>
              <a:rPr lang="en-US" dirty="0">
                <a:solidFill>
                  <a:schemeClr val="tx1"/>
                </a:solidFill>
                <a:latin typeface="Arial" pitchFamily="34" charset="0"/>
              </a:rPr>
            </a:br>
            <a:r>
              <a:rPr lang="en-US" dirty="0">
                <a:solidFill>
                  <a:schemeClr val="tx1"/>
                </a:solidFill>
                <a:latin typeface="Arial" pitchFamily="34" charset="0"/>
              </a:rPr>
              <a:t>This work is licensed under a </a:t>
            </a:r>
            <a:r>
              <a:rPr lang="en-US" dirty="0">
                <a:solidFill>
                  <a:schemeClr val="tx1"/>
                </a:solidFill>
                <a:latin typeface="Arial" pitchFamily="34" charset="0"/>
                <a:hlinkClick r:id="rId3"/>
              </a:rPr>
              <a:t>Creative Commons Attribution-NonCommercial-ShareAlike 2.5 License</a:t>
            </a:r>
            <a:r>
              <a:rPr lang="en-US" dirty="0">
                <a:solidFill>
                  <a:schemeClr val="tx1"/>
                </a:solidFill>
                <a:latin typeface="Arial" pitchFamily="34" charset="0"/>
              </a:rPr>
              <a:t>. </a:t>
            </a:r>
          </a:p>
        </p:txBody>
      </p:sp>
      <p:pic>
        <p:nvPicPr>
          <p:cNvPr id="112645" name="Picture 3" descr="Creative Commons License">
            <a:hlinkClick r:id="rId3"/>
          </p:cNvPr>
          <p:cNvPicPr>
            <a:picLocks noChangeAspect="1" noChangeArrowheads="1"/>
          </p:cNvPicPr>
          <p:nvPr/>
        </p:nvPicPr>
        <p:blipFill>
          <a:blip r:embed="rId4" cstate="print"/>
          <a:srcRect/>
          <a:stretch>
            <a:fillRect/>
          </a:stretch>
        </p:blipFill>
        <p:spPr bwMode="auto">
          <a:xfrm>
            <a:off x="182563" y="46038"/>
            <a:ext cx="838200" cy="295275"/>
          </a:xfrm>
          <a:prstGeom prst="rect">
            <a:avLst/>
          </a:prstGeom>
          <a:noFill/>
          <a:ln w="9525">
            <a:noFill/>
            <a:miter lim="800000"/>
            <a:headEnd/>
            <a:tailEnd/>
          </a:ln>
        </p:spPr>
      </p:pic>
      <p:sp>
        <p:nvSpPr>
          <p:cNvPr id="112646" name="Rectangle 9"/>
          <p:cNvSpPr>
            <a:spLocks noChangeArrowheads="1"/>
          </p:cNvSpPr>
          <p:nvPr/>
        </p:nvSpPr>
        <p:spPr bwMode="auto">
          <a:xfrm>
            <a:off x="684213" y="1341438"/>
            <a:ext cx="7772400" cy="4752975"/>
          </a:xfrm>
          <a:prstGeom prst="rect">
            <a:avLst/>
          </a:prstGeom>
          <a:noFill/>
          <a:ln w="9525">
            <a:noFill/>
            <a:miter lim="800000"/>
            <a:headEnd/>
            <a:tailEnd/>
          </a:ln>
        </p:spPr>
        <p:txBody>
          <a:bodyPr/>
          <a:lstStyle/>
          <a:p>
            <a:pPr marL="342900" indent="-342900">
              <a:lnSpc>
                <a:spcPct val="80000"/>
              </a:lnSpc>
              <a:spcBef>
                <a:spcPct val="20000"/>
              </a:spcBef>
              <a:buFontTx/>
              <a:buChar char="•"/>
            </a:pPr>
            <a:r>
              <a:rPr lang="en-US" sz="1800" b="1" dirty="0">
                <a:solidFill>
                  <a:srgbClr val="FFFF00"/>
                </a:solidFill>
                <a:latin typeface="Lucida Sans" pitchFamily="34" charset="0"/>
              </a:rPr>
              <a:t>You are free</a:t>
            </a:r>
            <a:r>
              <a:rPr lang="en-US" sz="1800" dirty="0">
                <a:solidFill>
                  <a:srgbClr val="FFFF00"/>
                </a:solidFill>
                <a:latin typeface="Lucida Sans" pitchFamily="34" charset="0"/>
              </a:rPr>
              <a:t>:</a:t>
            </a:r>
          </a:p>
          <a:p>
            <a:pPr marL="742950" lvl="1" indent="-285750">
              <a:lnSpc>
                <a:spcPct val="80000"/>
              </a:lnSpc>
              <a:spcBef>
                <a:spcPct val="20000"/>
              </a:spcBef>
              <a:buFontTx/>
              <a:buChar char="–"/>
            </a:pPr>
            <a:r>
              <a:rPr lang="en-US" sz="1800" b="1" dirty="0">
                <a:solidFill>
                  <a:srgbClr val="FFFF00"/>
                </a:solidFill>
                <a:latin typeface="Lucida Sans" pitchFamily="34" charset="0"/>
              </a:rPr>
              <a:t>to Share</a:t>
            </a:r>
            <a:r>
              <a:rPr lang="en-US" sz="1800" dirty="0">
                <a:solidFill>
                  <a:srgbClr val="FFFF00"/>
                </a:solidFill>
                <a:latin typeface="Lucida Sans" pitchFamily="34" charset="0"/>
              </a:rPr>
              <a:t> — to copy, distribute and transmit the work </a:t>
            </a:r>
          </a:p>
          <a:p>
            <a:pPr marL="742950" lvl="1" indent="-285750">
              <a:lnSpc>
                <a:spcPct val="80000"/>
              </a:lnSpc>
              <a:spcBef>
                <a:spcPct val="20000"/>
              </a:spcBef>
              <a:buFontTx/>
              <a:buChar char="–"/>
            </a:pPr>
            <a:r>
              <a:rPr lang="en-US" sz="1800" b="1" dirty="0">
                <a:solidFill>
                  <a:srgbClr val="FFFF00"/>
                </a:solidFill>
                <a:latin typeface="Lucida Sans" pitchFamily="34" charset="0"/>
              </a:rPr>
              <a:t>to Remix</a:t>
            </a:r>
            <a:r>
              <a:rPr lang="en-US" sz="1800" dirty="0">
                <a:solidFill>
                  <a:srgbClr val="FFFF00"/>
                </a:solidFill>
                <a:latin typeface="Lucida Sans" pitchFamily="34" charset="0"/>
              </a:rPr>
              <a:t> — to adapt the work </a:t>
            </a:r>
          </a:p>
          <a:p>
            <a:pPr marL="342900" indent="-342900">
              <a:lnSpc>
                <a:spcPct val="80000"/>
              </a:lnSpc>
              <a:spcBef>
                <a:spcPct val="20000"/>
              </a:spcBef>
              <a:buFontTx/>
              <a:buChar char="•"/>
            </a:pPr>
            <a:r>
              <a:rPr lang="en-US" sz="1800" b="1" dirty="0">
                <a:solidFill>
                  <a:srgbClr val="FFFF00"/>
                </a:solidFill>
                <a:latin typeface="Lucida Sans" pitchFamily="34" charset="0"/>
              </a:rPr>
              <a:t>Under the following conditions</a:t>
            </a:r>
            <a:r>
              <a:rPr lang="en-US" sz="1800" dirty="0">
                <a:solidFill>
                  <a:srgbClr val="FFFF00"/>
                </a:solidFill>
                <a:latin typeface="Lucida Sans" pitchFamily="34" charset="0"/>
              </a:rPr>
              <a:t>:</a:t>
            </a:r>
          </a:p>
          <a:p>
            <a:pPr marL="742950" lvl="1" indent="-285750">
              <a:lnSpc>
                <a:spcPct val="80000"/>
              </a:lnSpc>
              <a:spcBef>
                <a:spcPct val="20000"/>
              </a:spcBef>
              <a:buFontTx/>
              <a:buChar char="–"/>
            </a:pPr>
            <a:r>
              <a:rPr lang="en-US" sz="1800" b="1" dirty="0">
                <a:solidFill>
                  <a:srgbClr val="FFFF00"/>
                </a:solidFill>
                <a:latin typeface="Lucida Sans" pitchFamily="34" charset="0"/>
              </a:rPr>
              <a:t>Attribution</a:t>
            </a:r>
            <a:r>
              <a:rPr lang="en-US" sz="1800" dirty="0">
                <a:solidFill>
                  <a:srgbClr val="FFFF00"/>
                </a:solidFill>
                <a:latin typeface="Lucida Sans" pitchFamily="34" charset="0"/>
              </a:rPr>
              <a:t>. You must attribute the work to “The Art of Multiprocessor Programming” (but not in any way that suggests that the authors endorse you or your use of the work). </a:t>
            </a:r>
          </a:p>
          <a:p>
            <a:pPr marL="742950" lvl="1" indent="-285750">
              <a:lnSpc>
                <a:spcPct val="80000"/>
              </a:lnSpc>
              <a:spcBef>
                <a:spcPct val="20000"/>
              </a:spcBef>
              <a:buFontTx/>
              <a:buChar char="–"/>
            </a:pPr>
            <a:r>
              <a:rPr lang="en-US" sz="1800" b="1" dirty="0">
                <a:solidFill>
                  <a:srgbClr val="FFFF00"/>
                </a:solidFill>
                <a:latin typeface="Lucida Sans" pitchFamily="34" charset="0"/>
              </a:rPr>
              <a:t>Share Alike</a:t>
            </a:r>
            <a:r>
              <a:rPr lang="en-US" sz="1800" dirty="0">
                <a:solidFill>
                  <a:srgbClr val="FFFF00"/>
                </a:solidFill>
                <a:latin typeface="Lucida Sans" pitchFamily="34" charset="0"/>
              </a:rPr>
              <a:t>. If you alter, transform, or build upon this work, you may distribute the resulting work only under the same, similar or a compatible license. </a:t>
            </a:r>
          </a:p>
          <a:p>
            <a:pPr marL="342900" indent="-342900">
              <a:lnSpc>
                <a:spcPct val="80000"/>
              </a:lnSpc>
              <a:spcBef>
                <a:spcPct val="20000"/>
              </a:spcBef>
              <a:buFontTx/>
              <a:buChar char="•"/>
            </a:pPr>
            <a:r>
              <a:rPr lang="en-US" sz="1800" dirty="0">
                <a:solidFill>
                  <a:srgbClr val="FFFF00"/>
                </a:solidFill>
                <a:latin typeface="Lucida Sans" pitchFamily="34" charset="0"/>
              </a:rPr>
              <a:t>For any reuse or distribution, you must make clear to others the license terms of this work. The best way to do this is with a link to</a:t>
            </a:r>
          </a:p>
          <a:p>
            <a:pPr marL="742950" lvl="1" indent="-285750">
              <a:lnSpc>
                <a:spcPct val="80000"/>
              </a:lnSpc>
              <a:spcBef>
                <a:spcPct val="20000"/>
              </a:spcBef>
              <a:buFontTx/>
              <a:buChar char="–"/>
            </a:pPr>
            <a:r>
              <a:rPr lang="en-US" sz="1800" dirty="0">
                <a:solidFill>
                  <a:srgbClr val="FFFF00"/>
                </a:solidFill>
                <a:latin typeface="Lucida Sans" pitchFamily="34" charset="0"/>
              </a:rPr>
              <a:t>http://creativecommons.org/licenses/by-sa/3.0/. </a:t>
            </a:r>
          </a:p>
          <a:p>
            <a:pPr marL="342900" indent="-342900">
              <a:lnSpc>
                <a:spcPct val="80000"/>
              </a:lnSpc>
              <a:spcBef>
                <a:spcPct val="20000"/>
              </a:spcBef>
              <a:buFontTx/>
              <a:buChar char="•"/>
            </a:pPr>
            <a:r>
              <a:rPr lang="en-US" sz="1800" dirty="0">
                <a:solidFill>
                  <a:srgbClr val="FFFF00"/>
                </a:solidFill>
                <a:latin typeface="Lucida Sans" pitchFamily="34" charset="0"/>
              </a:rPr>
              <a:t>Any of the above conditions can be waived if you get permission from the copyright holder. </a:t>
            </a:r>
          </a:p>
          <a:p>
            <a:pPr marL="342900" indent="-342900">
              <a:lnSpc>
                <a:spcPct val="80000"/>
              </a:lnSpc>
              <a:spcBef>
                <a:spcPct val="20000"/>
              </a:spcBef>
              <a:buFontTx/>
              <a:buChar char="•"/>
            </a:pPr>
            <a:r>
              <a:rPr lang="en-US" sz="1800" dirty="0">
                <a:solidFill>
                  <a:srgbClr val="FFFF00"/>
                </a:solidFill>
                <a:latin typeface="Lucida Sans" pitchFamily="34" charset="0"/>
              </a:rPr>
              <a:t>Nothing in this license impairs or restricts the author's moral rights. </a:t>
            </a:r>
          </a:p>
          <a:p>
            <a:pPr marL="342900" indent="-342900">
              <a:lnSpc>
                <a:spcPct val="80000"/>
              </a:lnSpc>
              <a:spcBef>
                <a:spcPct val="20000"/>
              </a:spcBef>
              <a:buFontTx/>
              <a:buChar char="•"/>
            </a:pPr>
            <a:endParaRPr lang="en-US" sz="1800" dirty="0">
              <a:solidFill>
                <a:srgbClr val="FFFF00"/>
              </a:solidFill>
              <a:latin typeface="Lucida Sans" pitchFamily="34" charset="0"/>
            </a:endParaRPr>
          </a:p>
        </p:txBody>
      </p:sp>
      <p:sp>
        <p:nvSpPr>
          <p:cNvPr id="8" name="Footer Placeholder 7"/>
          <p:cNvSpPr>
            <a:spLocks noGrp="1"/>
          </p:cNvSpPr>
          <p:nvPr>
            <p:ph type="ftr" sz="quarter" idx="10"/>
          </p:nvPr>
        </p:nvSpPr>
        <p:spPr/>
        <p:txBody>
          <a:bodyPr/>
          <a:lstStyle/>
          <a:p>
            <a:pPr>
              <a:defRPr/>
            </a:pPr>
            <a:r>
              <a:rPr lang="en-US" dirty="0"/>
              <a:t>Art of Multiprocessor Programming</a:t>
            </a:r>
          </a:p>
        </p:txBody>
      </p:sp>
      <p:sp>
        <p:nvSpPr>
          <p:cNvPr id="7" name="Slide Number Placeholder 6"/>
          <p:cNvSpPr>
            <a:spLocks noGrp="1"/>
          </p:cNvSpPr>
          <p:nvPr>
            <p:ph type="sldNum" sz="quarter" idx="11"/>
          </p:nvPr>
        </p:nvSpPr>
        <p:spPr/>
        <p:txBody>
          <a:bodyPr/>
          <a:lstStyle/>
          <a:p>
            <a:pPr>
              <a:defRPr/>
            </a:pPr>
            <a:fld id="{575C6DAE-4EB9-4E77-94A8-4EED80B02D93}" type="slidenum">
              <a:rPr lang="ar-SA" smtClean="0"/>
              <a:pPr>
                <a:defRPr/>
              </a:pPr>
              <a:t>104</a:t>
            </a:fld>
            <a:endParaRPr lang="en-US" dirty="0"/>
          </a:p>
        </p:txBody>
      </p:sp>
    </p:spTree>
  </p:cSld>
  <p:clrMapOvr>
    <a:masterClrMapping/>
  </p:clrMapOvr>
</p:sld>
</file>

<file path=ppt/theme/theme1.xml><?xml version="1.0" encoding="utf-8"?>
<a:theme xmlns:a="http://schemas.openxmlformats.org/drawingml/2006/main" name="Blank Presentation">
  <a:themeElements>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none" w="med" len="med"/>
        </a:ln>
        <a:effectLst>
          <a:outerShdw dist="107763" dir="2700000" algn="ctr" rotWithShape="0">
            <a:schemeClr val="bg2">
              <a:alpha val="50000"/>
            </a:schemeClr>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0000FF"/>
            </a:solidFill>
            <a:effectLst/>
            <a:latin typeface="Lucida Console" pitchFamily="49" charset="0"/>
          </a:defRPr>
        </a:defPPr>
      </a:lstStyle>
    </a:spDef>
    <a:ln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none" w="med" len="med"/>
        </a:ln>
        <a:effectLst>
          <a:outerShdw dist="107763" dir="2700000" algn="ctr" rotWithShape="0">
            <a:schemeClr val="bg2">
              <a:alpha val="50000"/>
            </a:schemeClr>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0000FF"/>
            </a:solidFill>
            <a:effectLst/>
            <a:latin typeface="Lucida Console" pitchFamily="49" charset="0"/>
          </a:defRPr>
        </a:defPPr>
      </a:lstStyle>
    </a:lnDef>
  </a:objectDefaults>
  <a:extraClrSchemeLst>
    <a:extraClrScheme>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13530</TotalTime>
  <Words>7784</Words>
  <Application>Microsoft Office PowerPoint</Application>
  <PresentationFormat>Overhead</PresentationFormat>
  <Paragraphs>1502</Paragraphs>
  <Slides>104</Slides>
  <Notes>102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104</vt:i4>
      </vt:variant>
    </vt:vector>
  </HeadingPairs>
  <TitlesOfParts>
    <vt:vector size="111" baseType="lpstr">
      <vt:lpstr>Arial</vt:lpstr>
      <vt:lpstr>Comic Sans MS</vt:lpstr>
      <vt:lpstr>Consolas</vt:lpstr>
      <vt:lpstr>Lucida Console</vt:lpstr>
      <vt:lpstr>Lucida Sans</vt:lpstr>
      <vt:lpstr>Marlett</vt:lpstr>
      <vt:lpstr>Blank Presentation</vt:lpstr>
      <vt:lpstr>PowerPoint Presentation</vt:lpstr>
      <vt:lpstr>Turing Computability</vt:lpstr>
      <vt:lpstr>PowerPoint Presentation</vt:lpstr>
      <vt:lpstr>Consensus Hierarchy</vt:lpstr>
      <vt:lpstr>Who Implements Whom?</vt:lpstr>
      <vt:lpstr>Hypothesis</vt:lpstr>
      <vt:lpstr>Theorem: Universality</vt:lpstr>
      <vt:lpstr>Proof Outline</vt:lpstr>
      <vt:lpstr>Like a Turing Machine</vt:lpstr>
      <vt:lpstr>A Generic Sequential Object</vt:lpstr>
      <vt:lpstr>Invocation</vt:lpstr>
      <vt:lpstr>Invocation</vt:lpstr>
      <vt:lpstr>A Generic Sequential Object</vt:lpstr>
      <vt:lpstr>Response</vt:lpstr>
      <vt:lpstr>Universal Concurrent Object</vt:lpstr>
      <vt:lpstr>Start with Lock-Free Universal Construction</vt:lpstr>
      <vt:lpstr>Naïve Idea</vt:lpstr>
      <vt:lpstr>Naïve Idea</vt:lpstr>
      <vt:lpstr>Naïve Idea</vt:lpstr>
      <vt:lpstr>Once is not Enough?</vt:lpstr>
      <vt:lpstr>Improved Idea: Linked-List Representation</vt:lpstr>
      <vt:lpstr> Universal Construction</vt:lpstr>
      <vt:lpstr> Universal Construction</vt:lpstr>
      <vt:lpstr>Basic Idea</vt:lpstr>
      <vt:lpstr>Basic Data Structures</vt:lpstr>
      <vt:lpstr>Basic Data Structures</vt:lpstr>
      <vt:lpstr>Basic Data Structures</vt:lpstr>
      <vt:lpstr>Basic Data Structures</vt:lpstr>
      <vt:lpstr>Basic Data Structures</vt:lpstr>
      <vt:lpstr>Basic Data Structures</vt:lpstr>
      <vt:lpstr>Basic Data Structures</vt:lpstr>
      <vt:lpstr>Universal Object</vt:lpstr>
      <vt:lpstr>Universal Object</vt:lpstr>
      <vt:lpstr>The Solution</vt:lpstr>
      <vt:lpstr>Universal Object</vt:lpstr>
      <vt:lpstr>Universal Object</vt:lpstr>
      <vt:lpstr>Universal Object</vt:lpstr>
      <vt:lpstr>Find Max Head Value</vt:lpstr>
      <vt:lpstr>Find Max Head Value</vt:lpstr>
      <vt:lpstr>Find Max Head Value</vt:lpstr>
      <vt:lpstr>Find Max Head Value</vt:lpstr>
      <vt:lpstr>Universal Application Part I</vt:lpstr>
      <vt:lpstr>Universal Application Part I</vt:lpstr>
      <vt:lpstr>Universal Application Part I</vt:lpstr>
      <vt:lpstr>Universal Application Part I</vt:lpstr>
      <vt:lpstr>Universal Application Part I</vt:lpstr>
      <vt:lpstr>Universal Application Part I</vt:lpstr>
      <vt:lpstr>Universal Application Part I</vt:lpstr>
      <vt:lpstr>Universal Application</vt:lpstr>
      <vt:lpstr>Universal Application Part I</vt:lpstr>
      <vt:lpstr>Universal Application Part I</vt:lpstr>
      <vt:lpstr>Part 2 – Compute Response</vt:lpstr>
      <vt:lpstr>Universal Application Part 2</vt:lpstr>
      <vt:lpstr>Universal Application Part II</vt:lpstr>
      <vt:lpstr>Universal Application Part II</vt:lpstr>
      <vt:lpstr>Universal Application Part II</vt:lpstr>
      <vt:lpstr>Universal Application Part II</vt:lpstr>
      <vt:lpstr>Universal Application Part II</vt:lpstr>
      <vt:lpstr>Universal Application Part II</vt:lpstr>
      <vt:lpstr>Correctness</vt:lpstr>
      <vt:lpstr>Lock-Free Because …</vt:lpstr>
      <vt:lpstr>Wait-free Construction</vt:lpstr>
      <vt:lpstr>Helping</vt:lpstr>
      <vt:lpstr>Wait-free Construction</vt:lpstr>
      <vt:lpstr>The Announce Array</vt:lpstr>
      <vt:lpstr>The Announce Array</vt:lpstr>
      <vt:lpstr>The Announce Array</vt:lpstr>
      <vt:lpstr>A Cry For Help</vt:lpstr>
      <vt:lpstr>A Cry For Help</vt:lpstr>
      <vt:lpstr>A Cry For Help</vt:lpstr>
      <vt:lpstr>A Cry For Help</vt:lpstr>
      <vt:lpstr>Main Loop</vt:lpstr>
      <vt:lpstr>Main Loop</vt:lpstr>
      <vt:lpstr>Main Loop</vt:lpstr>
      <vt:lpstr>Main Loop</vt:lpstr>
      <vt:lpstr>Main Loop</vt:lpstr>
      <vt:lpstr>Altruism</vt:lpstr>
      <vt:lpstr>Help!</vt:lpstr>
      <vt:lpstr>Help!</vt:lpstr>
      <vt:lpstr>Sliding Window Lemma</vt:lpstr>
      <vt:lpstr>Helping</vt:lpstr>
      <vt:lpstr>The Sliding Help Window</vt:lpstr>
      <vt:lpstr>Sliding Help Window</vt:lpstr>
      <vt:lpstr>Sliding Help Window</vt:lpstr>
      <vt:lpstr>Rest is Same as Lock-free</vt:lpstr>
      <vt:lpstr>Rest is Same as Lock-free</vt:lpstr>
      <vt:lpstr>Rest is Same as Lock-free</vt:lpstr>
      <vt:lpstr>Rest is Same as Lock-free</vt:lpstr>
      <vt:lpstr>Finishing the Job</vt:lpstr>
      <vt:lpstr>Then Same Part II</vt:lpstr>
      <vt:lpstr>Universal Application Part II</vt:lpstr>
      <vt:lpstr>Shared-Memory Computability</vt:lpstr>
      <vt:lpstr>Swap (getAndSet) not Universal</vt:lpstr>
      <vt:lpstr>PowerPoint Presentation</vt:lpstr>
      <vt:lpstr>PowerPoint Presentation</vt:lpstr>
      <vt:lpstr>CompareAndSet is Universal</vt:lpstr>
      <vt:lpstr>CompareAndSet is Universal</vt:lpstr>
      <vt:lpstr>CompareAndSet is Universal</vt:lpstr>
      <vt:lpstr>Early machines not Universal</vt:lpstr>
      <vt:lpstr>Later Machines Universal</vt:lpstr>
      <vt:lpstr>Practical Implications</vt:lpstr>
      <vt:lpstr>Shared-Memory Computability Redux</vt:lpstr>
      <vt:lpstr>Veni, Vidi, Vici</vt:lpstr>
      <vt:lpstr>PowerPoint Presentation</vt:lpstr>
    </vt:vector>
  </TitlesOfParts>
  <Company>Brown University and Tel Aviv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Multiprocessor Synchronization</dc:title>
  <dc:creator>Maurice Herlihy and Nir Shavit</dc:creator>
  <cp:lastModifiedBy>Maurice Herlih</cp:lastModifiedBy>
  <cp:revision>709</cp:revision>
  <cp:lastPrinted>1999-05-13T01:42:18Z</cp:lastPrinted>
  <dcterms:created xsi:type="dcterms:W3CDTF">1999-05-12T13:47:53Z</dcterms:created>
  <dcterms:modified xsi:type="dcterms:W3CDTF">2024-10-02T14:25:48Z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iveCommons_Licensed">
    <vt:bool>true</vt:bool>
  </property>
  <property fmtid="{D5CDD505-2E9C-101B-9397-08002B2CF9AE}" pid="3" name="CreativeCommons_LicenseURL">
    <vt:lpwstr>http://creativecommons.org/licenses/by-nc-sa/2.5/</vt:lpwstr>
  </property>
  <property fmtid="{D5CDD505-2E9C-101B-9397-08002B2CF9AE}" pid="4" name="CreativeCommons_Derivatives">
    <vt:lpwstr>Share Alike</vt:lpwstr>
  </property>
  <property fmtid="{D5CDD505-2E9C-101B-9397-08002B2CF9AE}" pid="5" name="CreativeCommons_CommercialUse">
    <vt:lpwstr>No</vt:lpwstr>
  </property>
  <property fmtid="{D5CDD505-2E9C-101B-9397-08002B2CF9AE}" pid="6" name="CreativeCommons_Jurisdiction">
    <vt:lpwstr/>
  </property>
</Properties>
</file>